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90" r:id="rId2"/>
    <p:sldMasterId id="2147483702" r:id="rId3"/>
    <p:sldMasterId id="2147483732" r:id="rId4"/>
    <p:sldMasterId id="2147483919" r:id="rId5"/>
    <p:sldMasterId id="2147483932" r:id="rId6"/>
    <p:sldMasterId id="2147483948" r:id="rId7"/>
    <p:sldMasterId id="2147483961" r:id="rId8"/>
    <p:sldMasterId id="2147484012" r:id="rId9"/>
    <p:sldMasterId id="2147484046" r:id="rId10"/>
    <p:sldMasterId id="2147484060" r:id="rId11"/>
    <p:sldMasterId id="2147484075" r:id="rId12"/>
    <p:sldMasterId id="2147484091" r:id="rId13"/>
    <p:sldMasterId id="2147484155" r:id="rId14"/>
    <p:sldMasterId id="2147484292" r:id="rId15"/>
  </p:sldMasterIdLst>
  <p:notesMasterIdLst>
    <p:notesMasterId r:id="rId115"/>
  </p:notesMasterIdLst>
  <p:handoutMasterIdLst>
    <p:handoutMasterId r:id="rId116"/>
  </p:handoutMasterIdLst>
  <p:sldIdLst>
    <p:sldId id="1659" r:id="rId16"/>
    <p:sldId id="1489" r:id="rId17"/>
    <p:sldId id="416" r:id="rId18"/>
    <p:sldId id="1629" r:id="rId19"/>
    <p:sldId id="763" r:id="rId20"/>
    <p:sldId id="1632" r:id="rId21"/>
    <p:sldId id="1592" r:id="rId22"/>
    <p:sldId id="1553" r:id="rId23"/>
    <p:sldId id="1552" r:id="rId24"/>
    <p:sldId id="1677" r:id="rId25"/>
    <p:sldId id="1678" r:id="rId26"/>
    <p:sldId id="1679" r:id="rId27"/>
    <p:sldId id="1680" r:id="rId28"/>
    <p:sldId id="1665" r:id="rId29"/>
    <p:sldId id="1681" r:id="rId30"/>
    <p:sldId id="1682" r:id="rId31"/>
    <p:sldId id="1668" r:id="rId32"/>
    <p:sldId id="1657" r:id="rId33"/>
    <p:sldId id="767" r:id="rId34"/>
    <p:sldId id="1662" r:id="rId35"/>
    <p:sldId id="1600" r:id="rId36"/>
    <p:sldId id="1601" r:id="rId37"/>
    <p:sldId id="1602" r:id="rId38"/>
    <p:sldId id="1603" r:id="rId39"/>
    <p:sldId id="1604" r:id="rId40"/>
    <p:sldId id="1605" r:id="rId41"/>
    <p:sldId id="1606" r:id="rId42"/>
    <p:sldId id="1621" r:id="rId43"/>
    <p:sldId id="1607" r:id="rId44"/>
    <p:sldId id="1608" r:id="rId45"/>
    <p:sldId id="1609" r:id="rId46"/>
    <p:sldId id="1610" r:id="rId47"/>
    <p:sldId id="1611" r:id="rId48"/>
    <p:sldId id="1612" r:id="rId49"/>
    <p:sldId id="1613" r:id="rId50"/>
    <p:sldId id="1614" r:id="rId51"/>
    <p:sldId id="1541" r:id="rId52"/>
    <p:sldId id="1542" r:id="rId53"/>
    <p:sldId id="1543" r:id="rId54"/>
    <p:sldId id="1544" r:id="rId55"/>
    <p:sldId id="1619" r:id="rId56"/>
    <p:sldId id="1620" r:id="rId57"/>
    <p:sldId id="1622" r:id="rId58"/>
    <p:sldId id="1623" r:id="rId59"/>
    <p:sldId id="1371" r:id="rId60"/>
    <p:sldId id="1547" r:id="rId61"/>
    <p:sldId id="1548" r:id="rId62"/>
    <p:sldId id="1309" r:id="rId63"/>
    <p:sldId id="1372" r:id="rId64"/>
    <p:sldId id="1373" r:id="rId65"/>
    <p:sldId id="1374" r:id="rId66"/>
    <p:sldId id="1375" r:id="rId67"/>
    <p:sldId id="1376" r:id="rId68"/>
    <p:sldId id="1377" r:id="rId69"/>
    <p:sldId id="1378" r:id="rId70"/>
    <p:sldId id="1379" r:id="rId71"/>
    <p:sldId id="1380" r:id="rId72"/>
    <p:sldId id="1381" r:id="rId73"/>
    <p:sldId id="1385" r:id="rId74"/>
    <p:sldId id="1386" r:id="rId75"/>
    <p:sldId id="740" r:id="rId76"/>
    <p:sldId id="1625" r:id="rId77"/>
    <p:sldId id="1670" r:id="rId78"/>
    <p:sldId id="1281" r:id="rId79"/>
    <p:sldId id="1391" r:id="rId80"/>
    <p:sldId id="1671" r:id="rId81"/>
    <p:sldId id="1283" r:id="rId82"/>
    <p:sldId id="1285" r:id="rId83"/>
    <p:sldId id="1286" r:id="rId84"/>
    <p:sldId id="1289" r:id="rId85"/>
    <p:sldId id="1291" r:id="rId86"/>
    <p:sldId id="1353" r:id="rId87"/>
    <p:sldId id="1354" r:id="rId88"/>
    <p:sldId id="1355" r:id="rId89"/>
    <p:sldId id="1414" r:id="rId90"/>
    <p:sldId id="1293" r:id="rId91"/>
    <p:sldId id="1294" r:id="rId92"/>
    <p:sldId id="1295" r:id="rId93"/>
    <p:sldId id="1338" r:id="rId94"/>
    <p:sldId id="1627" r:id="rId95"/>
    <p:sldId id="1673" r:id="rId96"/>
    <p:sldId id="1359" r:id="rId97"/>
    <p:sldId id="1356" r:id="rId98"/>
    <p:sldId id="1357" r:id="rId99"/>
    <p:sldId id="1314" r:id="rId100"/>
    <p:sldId id="1321" r:id="rId101"/>
    <p:sldId id="1674" r:id="rId102"/>
    <p:sldId id="1323" r:id="rId103"/>
    <p:sldId id="1511" r:id="rId104"/>
    <p:sldId id="758" r:id="rId105"/>
    <p:sldId id="1675" r:id="rId106"/>
    <p:sldId id="1676" r:id="rId107"/>
    <p:sldId id="1667" r:id="rId108"/>
    <p:sldId id="1364" r:id="rId109"/>
    <p:sldId id="1366" r:id="rId110"/>
    <p:sldId id="1326" r:id="rId111"/>
    <p:sldId id="1551" r:id="rId112"/>
    <p:sldId id="1684" r:id="rId113"/>
    <p:sldId id="1328" r:id="rId1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CE62A09-CD31-7D47-827D-DCB6C3B145A7}">
          <p14:sldIdLst>
            <p14:sldId id="1659"/>
            <p14:sldId id="1489"/>
            <p14:sldId id="416"/>
            <p14:sldId id="1629"/>
            <p14:sldId id="763"/>
            <p14:sldId id="1632"/>
            <p14:sldId id="1592"/>
            <p14:sldId id="1553"/>
            <p14:sldId id="1552"/>
            <p14:sldId id="1677"/>
            <p14:sldId id="1678"/>
            <p14:sldId id="1679"/>
            <p14:sldId id="1680"/>
            <p14:sldId id="1665"/>
            <p14:sldId id="1681"/>
            <p14:sldId id="1682"/>
            <p14:sldId id="1668"/>
            <p14:sldId id="1657"/>
            <p14:sldId id="767"/>
            <p14:sldId id="1662"/>
            <p14:sldId id="1600"/>
            <p14:sldId id="1601"/>
            <p14:sldId id="1602"/>
            <p14:sldId id="1603"/>
            <p14:sldId id="1604"/>
            <p14:sldId id="1605"/>
            <p14:sldId id="1606"/>
            <p14:sldId id="1621"/>
            <p14:sldId id="1607"/>
            <p14:sldId id="1608"/>
            <p14:sldId id="1609"/>
            <p14:sldId id="1610"/>
            <p14:sldId id="1611"/>
            <p14:sldId id="1612"/>
            <p14:sldId id="1613"/>
            <p14:sldId id="1614"/>
            <p14:sldId id="1541"/>
            <p14:sldId id="1542"/>
            <p14:sldId id="1543"/>
            <p14:sldId id="1544"/>
            <p14:sldId id="1619"/>
            <p14:sldId id="1620"/>
            <p14:sldId id="1622"/>
            <p14:sldId id="1623"/>
            <p14:sldId id="1371"/>
            <p14:sldId id="1547"/>
            <p14:sldId id="1548"/>
            <p14:sldId id="1309"/>
            <p14:sldId id="1372"/>
            <p14:sldId id="1373"/>
            <p14:sldId id="1374"/>
            <p14:sldId id="1375"/>
            <p14:sldId id="1376"/>
            <p14:sldId id="1377"/>
            <p14:sldId id="1378"/>
            <p14:sldId id="1379"/>
            <p14:sldId id="1380"/>
            <p14:sldId id="1381"/>
            <p14:sldId id="1385"/>
            <p14:sldId id="1386"/>
            <p14:sldId id="740"/>
            <p14:sldId id="1625"/>
            <p14:sldId id="1670"/>
            <p14:sldId id="1281"/>
            <p14:sldId id="1391"/>
            <p14:sldId id="1671"/>
            <p14:sldId id="1283"/>
            <p14:sldId id="1285"/>
            <p14:sldId id="1286"/>
            <p14:sldId id="1289"/>
            <p14:sldId id="1291"/>
            <p14:sldId id="1353"/>
            <p14:sldId id="1354"/>
            <p14:sldId id="1355"/>
            <p14:sldId id="1414"/>
            <p14:sldId id="1293"/>
            <p14:sldId id="1294"/>
            <p14:sldId id="1295"/>
            <p14:sldId id="1338"/>
            <p14:sldId id="1627"/>
            <p14:sldId id="1673"/>
            <p14:sldId id="1359"/>
            <p14:sldId id="1356"/>
            <p14:sldId id="1357"/>
            <p14:sldId id="1314"/>
            <p14:sldId id="1321"/>
            <p14:sldId id="1674"/>
            <p14:sldId id="1323"/>
            <p14:sldId id="1511"/>
            <p14:sldId id="758"/>
            <p14:sldId id="1675"/>
            <p14:sldId id="1676"/>
            <p14:sldId id="1667"/>
            <p14:sldId id="1364"/>
            <p14:sldId id="1366"/>
            <p14:sldId id="1326"/>
            <p14:sldId id="1551"/>
            <p14:sldId id="1684"/>
            <p14:sldId id="1328"/>
          </p14:sldIdLst>
        </p14:section>
      </p14:sectionLst>
    </p:ext>
    <p:ext uri="{EFAFB233-063F-42B5-8137-9DF3F51BA10A}">
      <p15:sldGuideLst xmlns:p15="http://schemas.microsoft.com/office/powerpoint/2012/main">
        <p15:guide id="1" orient="horz" pos="4319">
          <p15:clr>
            <a:srgbClr val="A4A3A4"/>
          </p15:clr>
        </p15:guide>
        <p15:guide id="2" orient="horz">
          <p15:clr>
            <a:srgbClr val="A4A3A4"/>
          </p15:clr>
        </p15:guide>
        <p15:guide id="3" orient="horz" pos="902">
          <p15:clr>
            <a:srgbClr val="A4A3A4"/>
          </p15:clr>
        </p15:guide>
        <p15:guide id="4" orient="horz" pos="537">
          <p15:clr>
            <a:srgbClr val="A4A3A4"/>
          </p15:clr>
        </p15:guide>
        <p15:guide id="5" pos="384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ported Author" initials="IA" lastIdx="2" clrIdx="0"/>
  <p:cmAuthor id="1" name="Imported Author 2" initials="IA2" lastIdx="6" clrIdx="1"/>
  <p:cmAuthor id="2" name="Jan Unwin" initials="" lastIdx="2" clrIdx="2"/>
  <p:cmAuthor id="3" name="Will Longaphie" initials="EDU"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C6D"/>
    <a:srgbClr val="2A3854"/>
    <a:srgbClr val="073E87"/>
    <a:srgbClr val="0991FD"/>
    <a:srgbClr val="1A9300"/>
    <a:srgbClr val="8A73FF"/>
    <a:srgbClr val="BF6BC8"/>
    <a:srgbClr val="0074F0"/>
    <a:srgbClr val="751007"/>
    <a:srgbClr val="E39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84456" autoAdjust="0"/>
  </p:normalViewPr>
  <p:slideViewPr>
    <p:cSldViewPr snapToGrid="0">
      <p:cViewPr varScale="1">
        <p:scale>
          <a:sx n="97" d="100"/>
          <a:sy n="97" d="100"/>
        </p:scale>
        <p:origin x="1596" y="96"/>
      </p:cViewPr>
      <p:guideLst>
        <p:guide orient="horz" pos="4319"/>
        <p:guide orient="horz"/>
        <p:guide orient="horz" pos="902"/>
        <p:guide orient="horz" pos="537"/>
        <p:guide pos="384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commentAuthors" Target="commentAuthors.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handoutMaster" Target="handoutMasters/handoutMaster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8B8059-A329-964C-99CD-355AF04350ED}" type="datetimeFigureOut">
              <a:rPr lang="en-US" smtClean="0"/>
              <a:t>4/5/2018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769867-D9ED-AD47-ADDC-28E295729334}" type="slidenum">
              <a:rPr lang="en-US" smtClean="0"/>
              <a:t>‹#›</a:t>
            </a:fld>
            <a:endParaRPr lang="en-US"/>
          </a:p>
        </p:txBody>
      </p:sp>
    </p:spTree>
    <p:extLst>
      <p:ext uri="{BB962C8B-B14F-4D97-AF65-F5344CB8AC3E}">
        <p14:creationId xmlns:p14="http://schemas.microsoft.com/office/powerpoint/2010/main" val="1592148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919C6-C63A-BB4B-9D3C-7123E6944F4D}" type="datetimeFigureOut">
              <a:rPr lang="en-US" smtClean="0"/>
              <a:t>4/5/2018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CA778-641A-4E47-B781-2113E704FBA9}" type="slidenum">
              <a:rPr lang="en-US" smtClean="0"/>
              <a:t>‹#›</a:t>
            </a:fld>
            <a:endParaRPr lang="en-US"/>
          </a:p>
        </p:txBody>
      </p:sp>
    </p:spTree>
    <p:extLst>
      <p:ext uri="{BB962C8B-B14F-4D97-AF65-F5344CB8AC3E}">
        <p14:creationId xmlns:p14="http://schemas.microsoft.com/office/powerpoint/2010/main" val="2884687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google.ca/url?sa=t&amp;rct=j&amp;q=&amp;esrc=s&amp;source=web&amp;cd=1&amp;cad=rja&amp;uact=8&amp;ved=0ahUKEwiEyomOn9HYAhVC9GMKHSg4D64QFggnMAA&amp;url=https://curriculum.gov.bc.ca/curriculum/adst/6&amp;usg=AOvVaw1FaKi3AmzmANZ_cQG4TqLr"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3814"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14"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15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Font typeface="Arial" panose="020B0604020202020204" pitchFamily="34" charset="0"/>
              <a:buNone/>
              <a:defRPr/>
            </a:pPr>
            <a:endParaRPr lang="en-CA" b="0" baseline="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23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Font typeface="Arial" panose="020B0604020202020204" pitchFamily="34" charset="0"/>
              <a:buNone/>
              <a:defRPr/>
            </a:pPr>
            <a:endParaRPr lang="en-CA" b="0" baseline="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8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Font typeface="Arial" panose="020B0604020202020204" pitchFamily="34" charset="0"/>
              <a:buNone/>
              <a:defRPr/>
            </a:pPr>
            <a:endParaRPr lang="en-CA" b="0" baseline="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46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Thomas Friedman – Thank you for Being Late</a:t>
            </a:r>
          </a:p>
          <a:p>
            <a:r>
              <a:rPr lang="en-CA" dirty="0"/>
              <a:t>Alec Ross –The Industries of the Future</a:t>
            </a:r>
          </a:p>
          <a:p>
            <a:r>
              <a:rPr lang="en-CA" dirty="0"/>
              <a:t>Adam Grant  - Originals</a:t>
            </a:r>
          </a:p>
          <a:p>
            <a:r>
              <a:rPr lang="en-CA" dirty="0"/>
              <a:t>The Second Machine Age – Eric </a:t>
            </a:r>
            <a:r>
              <a:rPr lang="en-CA" dirty="0" err="1"/>
              <a:t>Brynjolfsson</a:t>
            </a:r>
            <a:r>
              <a:rPr lang="en-CA" dirty="0"/>
              <a:t> – Andrew McAfee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878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CA" dirty="0"/>
              <a:t>World has a talent shortage problem. Education has been preparing the young people for the wrong economy – it no longer exists. There is a race between education and technology. New technology redefines the value of talent.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38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71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608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739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28</a:t>
            </a:fld>
            <a:endParaRPr lang="en-CA">
              <a:solidFill>
                <a:prstClr val="black"/>
              </a:solidFill>
            </a:endParaRPr>
          </a:p>
        </p:txBody>
      </p:sp>
    </p:spTree>
    <p:extLst>
      <p:ext uri="{BB962C8B-B14F-4D97-AF65-F5344CB8AC3E}">
        <p14:creationId xmlns:p14="http://schemas.microsoft.com/office/powerpoint/2010/main" val="4021648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341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8979FA-878D-4D62-900F-E6B0D52B7C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27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33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56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903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74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900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February 2, 2018</a:t>
            </a:r>
          </a:p>
          <a:p>
            <a:endParaRPr lang="en-CA" sz="1200" b="1" kern="1200" dirty="0">
              <a:solidFill>
                <a:schemeClr val="bg1"/>
              </a:solidFill>
              <a:latin typeface="+mn-lt"/>
              <a:ea typeface="+mn-ea"/>
              <a:cs typeface="+mn-cs"/>
            </a:endParaRPr>
          </a:p>
          <a:p>
            <a:r>
              <a:rPr lang="en-CA" sz="1200" b="1" kern="1200" dirty="0">
                <a:solidFill>
                  <a:schemeClr val="bg1"/>
                </a:solidFill>
                <a:latin typeface="+mn-lt"/>
                <a:ea typeface="+mn-ea"/>
                <a:cs typeface="+mn-cs"/>
              </a:rPr>
              <a:t>Implementation Support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487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37</a:t>
            </a:fld>
            <a:endParaRPr lang="en-US"/>
          </a:p>
        </p:txBody>
      </p:sp>
    </p:spTree>
    <p:extLst>
      <p:ext uri="{BB962C8B-B14F-4D97-AF65-F5344CB8AC3E}">
        <p14:creationId xmlns:p14="http://schemas.microsoft.com/office/powerpoint/2010/main" val="1266161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38</a:t>
            </a:fld>
            <a:endParaRPr lang="en-US"/>
          </a:p>
        </p:txBody>
      </p:sp>
    </p:spTree>
    <p:extLst>
      <p:ext uri="{BB962C8B-B14F-4D97-AF65-F5344CB8AC3E}">
        <p14:creationId xmlns:p14="http://schemas.microsoft.com/office/powerpoint/2010/main" val="3568969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39</a:t>
            </a:fld>
            <a:endParaRPr lang="en-US"/>
          </a:p>
        </p:txBody>
      </p:sp>
    </p:spTree>
    <p:extLst>
      <p:ext uri="{BB962C8B-B14F-4D97-AF65-F5344CB8AC3E}">
        <p14:creationId xmlns:p14="http://schemas.microsoft.com/office/powerpoint/2010/main" val="1691563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40</a:t>
            </a:fld>
            <a:endParaRPr lang="en-US"/>
          </a:p>
        </p:txBody>
      </p:sp>
    </p:spTree>
    <p:extLst>
      <p:ext uri="{BB962C8B-B14F-4D97-AF65-F5344CB8AC3E}">
        <p14:creationId xmlns:p14="http://schemas.microsoft.com/office/powerpoint/2010/main" val="387077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50736" rtl="0" eaLnBrk="1" fontAlgn="auto" latinLnBrk="0" hangingPunct="0">
              <a:lnSpc>
                <a:spcPct val="100000"/>
              </a:lnSpc>
              <a:spcBef>
                <a:spcPts val="0"/>
              </a:spcBef>
              <a:spcAft>
                <a:spcPts val="0"/>
              </a:spcAft>
              <a:buClrTx/>
              <a:buSzTx/>
              <a:buFontTx/>
              <a:buNone/>
              <a:tabLst/>
              <a:defRPr sz="5226">
                <a:latin typeface="Calibri"/>
                <a:ea typeface="Calibri"/>
                <a:cs typeface="Calibri"/>
                <a:sym typeface="Calibri"/>
              </a:defRPr>
            </a:pPr>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a:p>
            <a:endParaRPr lang="en-US" dirty="0"/>
          </a:p>
          <a:p>
            <a:pPr marL="171039" indent="-171039">
              <a:buFontTx/>
              <a:buChar char="-"/>
            </a:pP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2127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30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4184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655402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45</a:t>
            </a:fld>
            <a:endParaRPr lang="en-CA">
              <a:solidFill>
                <a:prstClr val="black"/>
              </a:solidFill>
            </a:endParaRPr>
          </a:p>
        </p:txBody>
      </p:sp>
    </p:spTree>
    <p:extLst>
      <p:ext uri="{BB962C8B-B14F-4D97-AF65-F5344CB8AC3E}">
        <p14:creationId xmlns:p14="http://schemas.microsoft.com/office/powerpoint/2010/main" val="118547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46</a:t>
            </a:fld>
            <a:endParaRPr lang="en-CA">
              <a:solidFill>
                <a:prstClr val="black"/>
              </a:solidFill>
            </a:endParaRPr>
          </a:p>
        </p:txBody>
      </p:sp>
    </p:spTree>
    <p:extLst>
      <p:ext uri="{BB962C8B-B14F-4D97-AF65-F5344CB8AC3E}">
        <p14:creationId xmlns:p14="http://schemas.microsoft.com/office/powerpoint/2010/main" val="3861196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47</a:t>
            </a:fld>
            <a:endParaRPr lang="en-US"/>
          </a:p>
        </p:txBody>
      </p:sp>
    </p:spTree>
    <p:extLst>
      <p:ext uri="{BB962C8B-B14F-4D97-AF65-F5344CB8AC3E}">
        <p14:creationId xmlns:p14="http://schemas.microsoft.com/office/powerpoint/2010/main" val="2305332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48</a:t>
            </a:fld>
            <a:endParaRPr lang="en-US"/>
          </a:p>
        </p:txBody>
      </p:sp>
    </p:spTree>
    <p:extLst>
      <p:ext uri="{BB962C8B-B14F-4D97-AF65-F5344CB8AC3E}">
        <p14:creationId xmlns:p14="http://schemas.microsoft.com/office/powerpoint/2010/main" val="3292983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EFP 10 and 11 have</a:t>
            </a:r>
            <a:r>
              <a:rPr lang="en-CA" baseline="0" dirty="0"/>
              <a:t> slightly different options.</a:t>
            </a:r>
          </a:p>
          <a:p>
            <a:r>
              <a:rPr lang="en-CA" baseline="0" dirty="0"/>
              <a:t>English Studies 12 or English First Peoples 12 required.</a:t>
            </a:r>
            <a:endParaRPr lang="en-CA" dirty="0"/>
          </a:p>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49</a:t>
            </a:fld>
            <a:endParaRPr lang="en-CA">
              <a:solidFill>
                <a:prstClr val="black"/>
              </a:solidFill>
            </a:endParaRPr>
          </a:p>
        </p:txBody>
      </p:sp>
    </p:spTree>
    <p:extLst>
      <p:ext uri="{BB962C8B-B14F-4D97-AF65-F5344CB8AC3E}">
        <p14:creationId xmlns:p14="http://schemas.microsoft.com/office/powerpoint/2010/main" val="1392688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50</a:t>
            </a:fld>
            <a:endParaRPr lang="en-CA">
              <a:solidFill>
                <a:prstClr val="black"/>
              </a:solidFill>
            </a:endParaRPr>
          </a:p>
        </p:txBody>
      </p:sp>
    </p:spTree>
    <p:extLst>
      <p:ext uri="{BB962C8B-B14F-4D97-AF65-F5344CB8AC3E}">
        <p14:creationId xmlns:p14="http://schemas.microsoft.com/office/powerpoint/2010/main" val="1708754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51</a:t>
            </a:fld>
            <a:endParaRPr lang="en-CA">
              <a:solidFill>
                <a:prstClr val="black"/>
              </a:solidFill>
            </a:endParaRPr>
          </a:p>
        </p:txBody>
      </p:sp>
    </p:spTree>
    <p:extLst>
      <p:ext uri="{BB962C8B-B14F-4D97-AF65-F5344CB8AC3E}">
        <p14:creationId xmlns:p14="http://schemas.microsoft.com/office/powerpoint/2010/main" val="73404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B795E-9948-46F8-9AAE-2909BFA4061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378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52</a:t>
            </a:fld>
            <a:endParaRPr lang="en-CA">
              <a:solidFill>
                <a:prstClr val="black"/>
              </a:solidFill>
            </a:endParaRPr>
          </a:p>
        </p:txBody>
      </p:sp>
    </p:spTree>
    <p:extLst>
      <p:ext uri="{BB962C8B-B14F-4D97-AF65-F5344CB8AC3E}">
        <p14:creationId xmlns:p14="http://schemas.microsoft.com/office/powerpoint/2010/main" val="1584006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53</a:t>
            </a:fld>
            <a:endParaRPr lang="en-CA">
              <a:solidFill>
                <a:prstClr val="black"/>
              </a:solidFill>
            </a:endParaRPr>
          </a:p>
        </p:txBody>
      </p:sp>
    </p:spTree>
    <p:extLst>
      <p:ext uri="{BB962C8B-B14F-4D97-AF65-F5344CB8AC3E}">
        <p14:creationId xmlns:p14="http://schemas.microsoft.com/office/powerpoint/2010/main" val="1321653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54</a:t>
            </a:fld>
            <a:endParaRPr lang="en-CA">
              <a:solidFill>
                <a:prstClr val="black"/>
              </a:solidFill>
            </a:endParaRPr>
          </a:p>
        </p:txBody>
      </p:sp>
    </p:spTree>
    <p:extLst>
      <p:ext uri="{BB962C8B-B14F-4D97-AF65-F5344CB8AC3E}">
        <p14:creationId xmlns:p14="http://schemas.microsoft.com/office/powerpoint/2010/main" val="1298577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55</a:t>
            </a:fld>
            <a:endParaRPr lang="en-CA">
              <a:solidFill>
                <a:prstClr val="black"/>
              </a:solidFill>
            </a:endParaRPr>
          </a:p>
        </p:txBody>
      </p:sp>
    </p:spTree>
    <p:extLst>
      <p:ext uri="{BB962C8B-B14F-4D97-AF65-F5344CB8AC3E}">
        <p14:creationId xmlns:p14="http://schemas.microsoft.com/office/powerpoint/2010/main" val="1769739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E1ACCDCD-F64A-48DA-A5A1-D08C758890BF}"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944037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3"/>
              </a:rPr>
              <a:t>Applied Design, Skills and Technologies</a:t>
            </a:r>
            <a:endParaRPr lang="en-US" sz="1200" b="0" i="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1406798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64C1F2F-498C-412C-B7E4-E9C7BF2EF4C1}" type="slidenum">
              <a:rPr lang="en-CA" smtClean="0">
                <a:solidFill>
                  <a:prstClr val="black"/>
                </a:solidFill>
              </a:rPr>
              <a:pPr/>
              <a:t>58</a:t>
            </a:fld>
            <a:endParaRPr lang="en-CA">
              <a:solidFill>
                <a:prstClr val="black"/>
              </a:solidFill>
            </a:endParaRPr>
          </a:p>
        </p:txBody>
      </p:sp>
    </p:spTree>
    <p:extLst>
      <p:ext uri="{BB962C8B-B14F-4D97-AF65-F5344CB8AC3E}">
        <p14:creationId xmlns:p14="http://schemas.microsoft.com/office/powerpoint/2010/main" val="1399966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Font typeface="Arial" panose="020B0604020202020204" pitchFamily="34" charset="0"/>
              <a:buNone/>
              <a:defRPr/>
            </a:pPr>
            <a:endParaRPr lang="en-CA" b="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53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Clr>
                <a:schemeClr val="accent1"/>
              </a:buClr>
              <a:buFont typeface="Arial" panose="020B0604020202020204" pitchFamily="34" charset="0"/>
              <a:buNone/>
              <a:defRPr/>
            </a:pPr>
            <a:endParaRPr lang="en-CA" b="0" baseline="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262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63</a:t>
            </a:fld>
            <a:endParaRPr lang="en-US"/>
          </a:p>
        </p:txBody>
      </p:sp>
    </p:spTree>
    <p:extLst>
      <p:ext uri="{BB962C8B-B14F-4D97-AF65-F5344CB8AC3E}">
        <p14:creationId xmlns:p14="http://schemas.microsoft.com/office/powerpoint/2010/main" val="398831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1E497D"/>
                </a:solidFill>
                <a:effectLst/>
                <a:uLnTx/>
                <a:uFillTx/>
                <a:latin typeface="+mn-lt"/>
                <a:ea typeface="+mn-ea"/>
                <a:cs typeface="+mn-cs"/>
              </a:rPr>
              <a:t>As specified in the Statement of Education Policy Order, the purpose of the British Columbia school system is to enable learners to develop their individual potential and to acquire the knowledge, skills and attitudes needed to contribute to a healthy society and a prosperous and sustainable economy.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a:ea typeface="Segoe UI"/>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dirty="0">
                <a:ea typeface="Segoe UI"/>
              </a:rPr>
              <a:t>Statement of Education Policy Order (Mandate for the School System) .</a:t>
            </a:r>
            <a:r>
              <a:rPr lang="en-CA" baseline="0" dirty="0">
                <a:ea typeface="Segoe UI"/>
              </a:rPr>
              <a:t> </a:t>
            </a:r>
            <a:r>
              <a:rPr lang="en-CA" dirty="0"/>
              <a:t> Anthony J. </a:t>
            </a:r>
            <a:r>
              <a:rPr lang="en-CA" dirty="0" err="1"/>
              <a:t>Brummet</a:t>
            </a:r>
            <a:r>
              <a:rPr lang="en-CA" dirty="0"/>
              <a:t> Minister of Education Province of British Columbia Vancouver, British Columbia September 1, 1989</a:t>
            </a:r>
            <a:endParaRPr lang="en-US" sz="1200" b="1" dirty="0">
              <a:latin typeface="Open Sans"/>
              <a:cs typeface="Open San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56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6783A1D-9923-4446-804F-1839E58C0836}" type="slidenum">
              <a:rPr lang="en-CA" smtClean="0">
                <a:solidFill>
                  <a:prstClr val="black"/>
                </a:solidFill>
              </a:rPr>
              <a:pPr/>
              <a:t>65</a:t>
            </a:fld>
            <a:endParaRPr lang="en-CA" dirty="0">
              <a:solidFill>
                <a:prstClr val="black"/>
              </a:solidFill>
            </a:endParaRPr>
          </a:p>
        </p:txBody>
      </p:sp>
    </p:spTree>
    <p:extLst>
      <p:ext uri="{BB962C8B-B14F-4D97-AF65-F5344CB8AC3E}">
        <p14:creationId xmlns:p14="http://schemas.microsoft.com/office/powerpoint/2010/main" val="1058108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6783A1D-9923-4446-804F-1839E58C0836}" type="slidenum">
              <a:rPr lang="en-CA" smtClean="0">
                <a:solidFill>
                  <a:prstClr val="black"/>
                </a:solidFill>
              </a:rPr>
              <a:pPr/>
              <a:t>66</a:t>
            </a:fld>
            <a:endParaRPr lang="en-CA" dirty="0">
              <a:solidFill>
                <a:prstClr val="black"/>
              </a:solidFill>
            </a:endParaRPr>
          </a:p>
        </p:txBody>
      </p:sp>
    </p:spTree>
    <p:extLst>
      <p:ext uri="{BB962C8B-B14F-4D97-AF65-F5344CB8AC3E}">
        <p14:creationId xmlns:p14="http://schemas.microsoft.com/office/powerpoint/2010/main" val="3991262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F83C80-63CF-4E20-BA2B-8FBB01830CA1}" type="slidenum">
              <a:rPr lang="en-CA" smtClean="0">
                <a:solidFill>
                  <a:prstClr val="black"/>
                </a:solidFill>
              </a:rPr>
              <a:pPr/>
              <a:t>68</a:t>
            </a:fld>
            <a:endParaRPr lang="en-CA" dirty="0">
              <a:solidFill>
                <a:prstClr val="black"/>
              </a:solidFill>
            </a:endParaRPr>
          </a:p>
        </p:txBody>
      </p:sp>
    </p:spTree>
    <p:extLst>
      <p:ext uri="{BB962C8B-B14F-4D97-AF65-F5344CB8AC3E}">
        <p14:creationId xmlns:p14="http://schemas.microsoft.com/office/powerpoint/2010/main" val="1945931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F83C80-63CF-4E20-BA2B-8FBB01830CA1}" type="slidenum">
              <a:rPr lang="en-CA" smtClean="0">
                <a:solidFill>
                  <a:prstClr val="black"/>
                </a:solidFill>
              </a:rPr>
              <a:pPr/>
              <a:t>69</a:t>
            </a:fld>
            <a:endParaRPr lang="en-CA" dirty="0">
              <a:solidFill>
                <a:prstClr val="black"/>
              </a:solidFill>
            </a:endParaRPr>
          </a:p>
        </p:txBody>
      </p:sp>
    </p:spTree>
    <p:extLst>
      <p:ext uri="{BB962C8B-B14F-4D97-AF65-F5344CB8AC3E}">
        <p14:creationId xmlns:p14="http://schemas.microsoft.com/office/powerpoint/2010/main" val="2017600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F83C80-63CF-4E20-BA2B-8FBB01830CA1}" type="slidenum">
              <a:rPr lang="en-CA" smtClean="0">
                <a:solidFill>
                  <a:prstClr val="black"/>
                </a:solidFill>
              </a:rPr>
              <a:pPr/>
              <a:t>76</a:t>
            </a:fld>
            <a:endParaRPr lang="en-CA" dirty="0">
              <a:solidFill>
                <a:prstClr val="black"/>
              </a:solidFill>
            </a:endParaRPr>
          </a:p>
        </p:txBody>
      </p:sp>
    </p:spTree>
    <p:extLst>
      <p:ext uri="{BB962C8B-B14F-4D97-AF65-F5344CB8AC3E}">
        <p14:creationId xmlns:p14="http://schemas.microsoft.com/office/powerpoint/2010/main" val="1108107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4999849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294">
              <a:buFont typeface="Arial" panose="020B0604020202020204" pitchFamily="34" charset="0"/>
              <a:buChar char="•"/>
              <a:defRPr/>
            </a:pPr>
            <a:r>
              <a:rPr lang="en-US" b="0" baseline="0" dirty="0"/>
              <a:t>We are hoping that this development of student’s “picture of themselves” and self reflection of their learning and their passions begin early</a:t>
            </a:r>
          </a:p>
          <a:p>
            <a:pPr marL="171450" indent="-171450" defTabSz="914294">
              <a:buFont typeface="Arial" panose="020B0604020202020204" pitchFamily="34" charset="0"/>
              <a:buChar char="•"/>
              <a:defRPr/>
            </a:pPr>
            <a:r>
              <a:rPr lang="en-US" b="0" baseline="0" dirty="0"/>
              <a:t>We know “that this will look different by age but if we keep in mind the new definition of career, we can imagine what this kind of adult support could look like over a students educational journey</a:t>
            </a:r>
          </a:p>
          <a:p>
            <a:pPr marL="171450" indent="-171450" defTabSz="914294">
              <a:buFont typeface="Arial" panose="020B0604020202020204" pitchFamily="34" charset="0"/>
              <a:buChar char="•"/>
              <a:defRPr/>
            </a:pPr>
            <a:r>
              <a:rPr lang="en-US" b="0" baseline="0" dirty="0"/>
              <a:t>Definitely a place for the core competency development to be overt and obvious</a:t>
            </a:r>
          </a:p>
          <a:p>
            <a:pPr marL="171450" indent="-171450" defTabSz="914294">
              <a:buFont typeface="Arial" panose="020B0604020202020204" pitchFamily="34" charset="0"/>
              <a:buChar char="•"/>
              <a:defRPr/>
            </a:pPr>
            <a:r>
              <a:rPr lang="en-US" b="0" baseline="0" dirty="0"/>
              <a:t>Definitely a place for kids to build their profiles of learning over time</a:t>
            </a:r>
            <a:endParaRPr lang="en-US" b="0" dirty="0"/>
          </a:p>
        </p:txBody>
      </p:sp>
      <p:sp>
        <p:nvSpPr>
          <p:cNvPr id="4" name="Slide Number Placeholder 3"/>
          <p:cNvSpPr>
            <a:spLocks noGrp="1"/>
          </p:cNvSpPr>
          <p:nvPr>
            <p:ph type="sldNum" sz="quarter" idx="10"/>
          </p:nvPr>
        </p:nvSpPr>
        <p:spPr/>
        <p:txBody>
          <a:bodyPr/>
          <a:lstStyle/>
          <a:p>
            <a:pPr>
              <a:defRPr/>
            </a:pPr>
            <a:fld id="{E1ACCDCD-F64A-48DA-A5A1-D08C758890BF}"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814439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assisting</a:t>
            </a:r>
            <a:r>
              <a:rPr lang="en-US" baseline="0" dirty="0"/>
              <a:t> students in creating something that can land as a true curriculum vitae that is built over time and has value in their post graduation world both with employers and with post secondary</a:t>
            </a:r>
          </a:p>
          <a:p>
            <a:r>
              <a:rPr lang="en-US" baseline="0" dirty="0"/>
              <a:t>We are currently working with some post </a:t>
            </a:r>
            <a:r>
              <a:rPr lang="en-US" baseline="0" dirty="0" err="1"/>
              <a:t>secs</a:t>
            </a:r>
            <a:r>
              <a:rPr lang="en-US" baseline="0" dirty="0"/>
              <a:t> to see where and how this portfolio that represents who a student is and what they can do could be valued as part of an entrance criteria</a:t>
            </a:r>
          </a:p>
          <a:p>
            <a:r>
              <a:rPr lang="en-US" baseline="0" dirty="0"/>
              <a:t>We are also working with employers to determine how this can be part of “getting selected” for career opportunities as more and more of them are saying we need to see “who these students are, what they are capable  of, and how can we see authentic evidence to show us they are equipped with the core competencies needed to be successful</a:t>
            </a:r>
          </a:p>
          <a:p>
            <a:r>
              <a:rPr lang="en-US" baseline="0" dirty="0"/>
              <a:t>Google, Amazon </a:t>
            </a:r>
            <a:r>
              <a:rPr lang="en-US" baseline="0" dirty="0" err="1"/>
              <a:t>etc</a:t>
            </a:r>
            <a:r>
              <a:rPr lang="en-US" baseline="0" dirty="0"/>
              <a:t> are all saying things like:  “I don’t care what your transcript says”</a:t>
            </a:r>
            <a:r>
              <a:rPr lang="mr-IN" baseline="0" dirty="0"/>
              <a:t>…</a:t>
            </a:r>
            <a:r>
              <a:rPr lang="en-CA" baseline="0" dirty="0"/>
              <a:t>. “show me who you are and what you can do”</a:t>
            </a:r>
            <a:endParaRPr lang="en-US" baseline="0" dirty="0"/>
          </a:p>
          <a:p>
            <a:endParaRPr lang="en-US" dirty="0"/>
          </a:p>
          <a:p>
            <a:endParaRPr lang="en-CA" dirty="0"/>
          </a:p>
        </p:txBody>
      </p:sp>
      <p:sp>
        <p:nvSpPr>
          <p:cNvPr id="4" name="Slide Number Placeholder 3"/>
          <p:cNvSpPr>
            <a:spLocks noGrp="1"/>
          </p:cNvSpPr>
          <p:nvPr>
            <p:ph type="sldNum" sz="quarter" idx="10"/>
          </p:nvPr>
        </p:nvSpPr>
        <p:spPr/>
        <p:txBody>
          <a:bodyPr/>
          <a:lstStyle/>
          <a:p>
            <a:fld id="{A9634F05-6726-B242-9BC4-589FCACECE47}"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730639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 how can this profile of learning</a:t>
            </a:r>
            <a:r>
              <a:rPr lang="en-CA" baseline="0" dirty="0"/>
              <a:t> </a:t>
            </a:r>
            <a:r>
              <a:rPr lang="en-CA" dirty="0"/>
              <a:t>development help shape a students capstone</a:t>
            </a:r>
          </a:p>
          <a:p>
            <a:pPr marL="171450" indent="-171450">
              <a:buFont typeface="Arial" panose="020B0604020202020204" pitchFamily="34" charset="0"/>
              <a:buChar char="•"/>
            </a:pPr>
            <a:r>
              <a:rPr lang="en-CA" dirty="0"/>
              <a:t>How can we allow for several capstone opportunities along the k-12 journey so that it is not just</a:t>
            </a:r>
            <a:r>
              <a:rPr lang="en-CA" baseline="0" dirty="0"/>
              <a:t> a one time thing in graduation </a:t>
            </a:r>
          </a:p>
          <a:p>
            <a:pPr marL="171450" indent="-171450">
              <a:buFont typeface="Arial" panose="020B0604020202020204" pitchFamily="34" charset="0"/>
              <a:buChar char="•"/>
            </a:pPr>
            <a:r>
              <a:rPr lang="en-CA" baseline="0" dirty="0"/>
              <a:t>Providing opportunities along the student’s journey to go deep in their learning about something they are passionate about or to “tell their story” cant help but support their journey towards becoming an educated citizen</a:t>
            </a:r>
            <a:endParaRPr lang="en-CA"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A9634F05-6726-B242-9BC4-589FCACECE47}"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970406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Reflection of personal learning and growth</a:t>
            </a:r>
            <a:r>
              <a:rPr lang="en-CA" baseline="0" dirty="0"/>
              <a:t> b</a:t>
            </a:r>
            <a:r>
              <a:rPr lang="en-CA" dirty="0"/>
              <a:t>oth</a:t>
            </a:r>
            <a:r>
              <a:rPr lang="en-CA" baseline="0" dirty="0"/>
              <a:t> in and out of school</a:t>
            </a:r>
          </a:p>
          <a:p>
            <a:pPr marL="171450" indent="-171450">
              <a:buFont typeface="Arial" panose="020B0604020202020204" pitchFamily="34" charset="0"/>
              <a:buChar char="•"/>
            </a:pPr>
            <a:r>
              <a:rPr lang="en-CA" baseline="0" dirty="0"/>
              <a:t>Pulled together in a project as a self-reflection demonstration that does not have to look all one way</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We want to begin to show the Connections of this capstone project  to post-secondary and world of work where the next adventure requires one to be self reflective of their learning almost above all else.  We are in a world where</a:t>
            </a:r>
            <a:r>
              <a:rPr lang="en-US" sz="1200" dirty="0"/>
              <a:t> success first and foremost will depend on one’s ability to learn, not on one’s accumulation of knowledge.</a:t>
            </a:r>
            <a:r>
              <a:rPr lang="en-US" sz="1200" baseline="0" dirty="0"/>
              <a:t>  Where learning “IS” the work.  In working with post sec and employers, this is one of the major skill sets that they are saying will determine success. </a:t>
            </a:r>
            <a:endParaRPr lang="en-CA" baseline="0"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A9634F05-6726-B242-9BC4-589FCACECE47}"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61939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a typeface="Segoe UI"/>
              </a:rPr>
              <a:t>These attributes of an Educated Citizen—first articulated in the Statement of Education Policy Order (Mandate for the School System) .</a:t>
            </a:r>
            <a:r>
              <a:rPr lang="en-CA" baseline="0" dirty="0">
                <a:ea typeface="Segoe U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a:t>Honourable Anthony J. </a:t>
            </a:r>
            <a:r>
              <a:rPr lang="en-CA" dirty="0" err="1"/>
              <a:t>Brummet</a:t>
            </a:r>
            <a:r>
              <a:rPr lang="en-CA" dirty="0"/>
              <a:t> Minister of Education  - September 1, 1989</a:t>
            </a:r>
            <a:endParaRPr lang="en-US" sz="1200" b="1" dirty="0">
              <a:latin typeface="Open Sans"/>
              <a:cs typeface="Open San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783A1D-9923-4446-804F-1839E58C083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922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89</a:t>
            </a:fld>
            <a:endParaRPr lang="en-US"/>
          </a:p>
        </p:txBody>
      </p:sp>
    </p:spTree>
    <p:extLst>
      <p:ext uri="{BB962C8B-B14F-4D97-AF65-F5344CB8AC3E}">
        <p14:creationId xmlns:p14="http://schemas.microsoft.com/office/powerpoint/2010/main" val="574164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0" lvl="2" indent="0">
              <a:buClr>
                <a:schemeClr val="accent1"/>
              </a:buClr>
              <a:buFont typeface="Arial" panose="020B0604020202020204" pitchFamily="34" charset="0"/>
              <a:buNone/>
              <a:defRPr/>
            </a:pPr>
            <a:endParaRPr lang="en-CA" b="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52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endParaRPr lang="en-CA" b="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995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endParaRPr lang="en-CA" b="0" dirty="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E8A6B-D0B3-4FC9-AFD2-19E37B259D0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8179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4477035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r>
              <a:rPr lang="en-US" baseline="0" dirty="0"/>
              <a:t> and supports are regularly updated, continue to visit the </a:t>
            </a:r>
            <a:r>
              <a:rPr lang="en-US" baseline="0" dirty="0" err="1"/>
              <a:t>MoE</a:t>
            </a:r>
            <a:r>
              <a:rPr lang="en-US" baseline="0" dirty="0"/>
              <a:t> website</a:t>
            </a:r>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94</a:t>
            </a:fld>
            <a:endParaRPr lang="en-US"/>
          </a:p>
        </p:txBody>
      </p:sp>
    </p:spTree>
    <p:extLst>
      <p:ext uri="{BB962C8B-B14F-4D97-AF65-F5344CB8AC3E}">
        <p14:creationId xmlns:p14="http://schemas.microsoft.com/office/powerpoint/2010/main" val="20163360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r>
              <a:rPr lang="en-US" baseline="0" dirty="0"/>
              <a:t> and supports are regularly updated, continue to visit the </a:t>
            </a:r>
            <a:r>
              <a:rPr lang="en-US" baseline="0" dirty="0" err="1"/>
              <a:t>MoE</a:t>
            </a:r>
            <a:r>
              <a:rPr lang="en-US" baseline="0" dirty="0"/>
              <a:t> website</a:t>
            </a:r>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95</a:t>
            </a:fld>
            <a:endParaRPr lang="en-US"/>
          </a:p>
        </p:txBody>
      </p:sp>
    </p:spTree>
    <p:extLst>
      <p:ext uri="{BB962C8B-B14F-4D97-AF65-F5344CB8AC3E}">
        <p14:creationId xmlns:p14="http://schemas.microsoft.com/office/powerpoint/2010/main" val="12779895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97</a:t>
            </a:fld>
            <a:endParaRPr lang="en-US"/>
          </a:p>
        </p:txBody>
      </p:sp>
    </p:spTree>
    <p:extLst>
      <p:ext uri="{BB962C8B-B14F-4D97-AF65-F5344CB8AC3E}">
        <p14:creationId xmlns:p14="http://schemas.microsoft.com/office/powerpoint/2010/main" val="39178042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98</a:t>
            </a:fld>
            <a:endParaRPr lang="en-US"/>
          </a:p>
        </p:txBody>
      </p:sp>
    </p:spTree>
    <p:extLst>
      <p:ext uri="{BB962C8B-B14F-4D97-AF65-F5344CB8AC3E}">
        <p14:creationId xmlns:p14="http://schemas.microsoft.com/office/powerpoint/2010/main" val="3233838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CA778-641A-4E47-B781-2113E704FBA9}" type="slidenum">
              <a:rPr lang="en-US" smtClean="0"/>
              <a:t>99</a:t>
            </a:fld>
            <a:endParaRPr lang="en-US"/>
          </a:p>
        </p:txBody>
      </p:sp>
    </p:spTree>
    <p:extLst>
      <p:ext uri="{BB962C8B-B14F-4D97-AF65-F5344CB8AC3E}">
        <p14:creationId xmlns:p14="http://schemas.microsoft.com/office/powerpoint/2010/main" val="50421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1" dirty="0">
                <a:solidFill>
                  <a:srgbClr val="1E497D"/>
                </a:solidFill>
              </a:rPr>
              <a:t>British Columbia’s Policy for Student Success </a:t>
            </a:r>
            <a:endParaRPr lang="en-CA" sz="1600" dirty="0">
              <a:solidFill>
                <a:srgbClr val="1E497D"/>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783A1D-9923-4446-804F-1839E58C083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4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EB795E-9948-46F8-9AAE-2909BFA4061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869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cap="none" spc="0" normalizeH="0" baseline="0" dirty="0">
                <a:ln>
                  <a:noFill/>
                </a:ln>
                <a:solidFill>
                  <a:srgbClr val="FFFFFF"/>
                </a:solidFill>
                <a:effectLst/>
                <a:uFillTx/>
                <a:latin typeface="+mn-lt"/>
                <a:ea typeface="+mn-ea"/>
                <a:cs typeface="+mn-cs"/>
                <a:sym typeface="Avenir Light"/>
              </a:rPr>
              <a:t>What has Changed is the Exponential Acceleration of Change</a:t>
            </a:r>
            <a:endParaRPr kumimoji="0" lang="en-US" sz="1200" b="1" i="0" u="none" strike="noStrike" cap="none" spc="0" normalizeH="0" baseline="0" dirty="0">
              <a:ln>
                <a:noFill/>
              </a:ln>
              <a:solidFill>
                <a:srgbClr val="FFFFFF"/>
              </a:solidFill>
              <a:effectLst/>
              <a:uFillTx/>
              <a:latin typeface="+mn-lt"/>
              <a:ea typeface="+mn-ea"/>
              <a:cs typeface="+mn-cs"/>
              <a:sym typeface="Avenir Light"/>
            </a:endParaRPr>
          </a:p>
          <a:p>
            <a:r>
              <a:rPr lang="en-CA" dirty="0"/>
              <a:t>Volker Hirsch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cap="none" spc="0" normalizeH="0" baseline="0" dirty="0">
                <a:ln>
                  <a:noFill/>
                </a:ln>
                <a:solidFill>
                  <a:srgbClr val="FFFFFF"/>
                </a:solidFill>
                <a:effectLst/>
                <a:uFillTx/>
                <a:latin typeface="+mn-lt"/>
                <a:ea typeface="+mn-ea"/>
                <a:cs typeface="+mn-cs"/>
                <a:sym typeface="Avenir Light"/>
              </a:rPr>
              <a:t>Ray Kurzweil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cap="none" spc="0" normalizeH="0" baseline="0" dirty="0">
                <a:ln>
                  <a:noFill/>
                </a:ln>
                <a:solidFill>
                  <a:srgbClr val="FFFFFF"/>
                </a:solidFill>
                <a:effectLst/>
                <a:uFillTx/>
                <a:latin typeface="+mn-lt"/>
                <a:ea typeface="+mn-ea"/>
                <a:cs typeface="+mn-cs"/>
                <a:sym typeface="Avenir Light"/>
              </a:rPr>
              <a:t>Moore's Law</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Peter </a:t>
            </a:r>
            <a:r>
              <a:rPr lang="en-CA" sz="1200" b="1" i="0" kern="1200" dirty="0" err="1">
                <a:solidFill>
                  <a:schemeClr val="tx1"/>
                </a:solidFill>
                <a:effectLst/>
                <a:latin typeface="+mn-lt"/>
                <a:ea typeface="+mn-ea"/>
                <a:cs typeface="+mn-cs"/>
              </a:rPr>
              <a:t>Diamandis</a:t>
            </a:r>
            <a:endParaRPr lang="en-CA" sz="1200" b="1" i="0" kern="1200" dirty="0">
              <a:solidFill>
                <a:schemeClr val="tx1"/>
              </a:solidFill>
              <a:effectLst/>
              <a:latin typeface="+mn-lt"/>
              <a:ea typeface="+mn-ea"/>
              <a:cs typeface="+mn-cs"/>
            </a:endParaRPr>
          </a:p>
          <a:p>
            <a:endParaRPr lang="en-CA" dirty="0"/>
          </a:p>
          <a:p>
            <a:r>
              <a:rPr lang="en-CA" dirty="0"/>
              <a:t>Thomas Friedman – Thank you for Being Late</a:t>
            </a:r>
          </a:p>
          <a:p>
            <a:r>
              <a:rPr lang="en-CA" dirty="0"/>
              <a:t>Alec Ross –The Industries of the Future</a:t>
            </a:r>
          </a:p>
          <a:p>
            <a:r>
              <a:rPr lang="en-CA" dirty="0"/>
              <a:t>Adam Grant  - Originals</a:t>
            </a:r>
          </a:p>
          <a:p>
            <a:r>
              <a:rPr lang="en-CA" dirty="0"/>
              <a:t>The Second Machine Age – Eric </a:t>
            </a:r>
            <a:r>
              <a:rPr lang="en-CA" dirty="0" err="1"/>
              <a:t>Brynjolfsson</a:t>
            </a:r>
            <a:r>
              <a:rPr lang="en-CA" dirty="0"/>
              <a:t> – Andrew McAfee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CA778-641A-4E47-B781-2113E704F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677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073E87"/>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073E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A16C3AA4-67BE-44F7-809A-3582401494AF}" type="datetime4">
              <a:rPr lang="en-US" smtClean="0"/>
              <a:pPr/>
              <a:t>April 5, 2018</a:t>
            </a:fld>
            <a:endParaRPr lang="en-US"/>
          </a:p>
        </p:txBody>
      </p:sp>
      <p:sp>
        <p:nvSpPr>
          <p:cNvPr id="5" name="Footer Placeholder 4"/>
          <p:cNvSpPr>
            <a:spLocks noGrp="1"/>
          </p:cNvSpPr>
          <p:nvPr>
            <p:ph type="ftr" sz="quarter" idx="11"/>
          </p:nvPr>
        </p:nvSpPr>
        <p:spPr>
          <a:xfrm>
            <a:off x="258185" y="6250165"/>
            <a:ext cx="504892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2754ED01-E2A0-4C1E-8E21-014B99041579}" type="slidenum">
              <a:rPr lang="en-US" smtClean="0"/>
              <a:pPr/>
              <a:t>‹#›</a:t>
            </a:fld>
            <a:endParaRPr lang="en-US"/>
          </a:p>
        </p:txBody>
      </p:sp>
    </p:spTree>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lIns="91384" tIns="45691" rIns="91384" bIns="4569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lIns="91384" tIns="45691" rIns="91384" bIns="4569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D1688F2A-B6E7-4A16-847E-96C25410452A}"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lIns="91384" tIns="45691" rIns="91384" bIns="45691"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8"/>
            <a:ext cx="5386917" cy="3951288"/>
          </a:xfrm>
          <a:prstGeom prst="rect">
            <a:avLst/>
          </a:prstGeom>
        </p:spPr>
        <p:txBody>
          <a:bodyPr lIns="91384" tIns="45691" rIns="91384" bIns="4569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lIns="91384" tIns="45691" rIns="91384" bIns="45691"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8"/>
            <a:ext cx="5389033" cy="3951288"/>
          </a:xfrm>
          <a:prstGeom prst="rect">
            <a:avLst/>
          </a:prstGeom>
        </p:spPr>
        <p:txBody>
          <a:bodyPr lIns="91384" tIns="45691" rIns="91384" bIns="4569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5940674-E828-456B-8A74-E0CBA6B9153A}" type="datetime1">
              <a:rPr lang="en-US" smtClean="0">
                <a:solidFill>
                  <a:prstClr val="black"/>
                </a:solidFill>
              </a:rPr>
              <a:pPr defTabSz="913814"/>
              <a:t>4/5/2018</a:t>
            </a:fld>
            <a:endParaRPr lang="en-US" dirty="0">
              <a:solidFill>
                <a:prstClr val="black"/>
              </a:solidFill>
            </a:endParaRPr>
          </a:p>
        </p:txBody>
      </p:sp>
      <p:sp>
        <p:nvSpPr>
          <p:cNvPr id="8" name="Footer Placeholder 7"/>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9" name="Slide Number Placeholder 8"/>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Date Placeholder 2"/>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0502134A-2E50-4349-84B4-D1A877C93A35}" type="datetime1">
              <a:rPr lang="en-US" smtClean="0">
                <a:solidFill>
                  <a:prstClr val="black"/>
                </a:solidFill>
              </a:rPr>
              <a:pPr defTabSz="913814"/>
              <a:t>4/5/2018</a:t>
            </a:fld>
            <a:endParaRPr lang="en-US" dirty="0">
              <a:solidFill>
                <a:prstClr val="black"/>
              </a:solidFil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5" name="Slide Number Placeholder 4"/>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E5C5743F-8095-4FEE-B32D-CAA8CB060526}" type="datetime1">
              <a:rPr lang="en-US" smtClean="0">
                <a:solidFill>
                  <a:prstClr val="black"/>
                </a:solidFill>
              </a:rPr>
              <a:pPr defTabSz="913814"/>
              <a:t>4/5/2018</a:t>
            </a:fld>
            <a:endParaRPr lang="en-US" dirty="0">
              <a:solidFill>
                <a:prstClr val="black"/>
              </a:solidFill>
            </a:endParaRPr>
          </a:p>
        </p:txBody>
      </p:sp>
      <p:sp>
        <p:nvSpPr>
          <p:cNvPr id="3" name="Footer Placeholder 2"/>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4" name="Slide Number Placeholder 3"/>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
        <p:nvSpPr>
          <p:cNvPr id="5" name="Picture Placeholder 7"/>
          <p:cNvSpPr>
            <a:spLocks noGrp="1"/>
          </p:cNvSpPr>
          <p:nvPr>
            <p:ph type="pic" sz="quarter" idx="13" hasCustomPrompt="1"/>
          </p:nvPr>
        </p:nvSpPr>
        <p:spPr>
          <a:xfrm>
            <a:off x="3791079" y="1556293"/>
            <a:ext cx="4513168" cy="3384878"/>
          </a:xfrm>
          <a:prstGeom prst="ellipse">
            <a:avLst/>
          </a:prstGeom>
        </p:spPr>
        <p:txBody>
          <a:bodyPr lIns="91384" tIns="45691" rIns="91384" bIns="45691"/>
          <a:lstStyle/>
          <a:p>
            <a:r>
              <a:rPr lang="en-US" dirty="0"/>
              <a:t>Drag and Drop</a:t>
            </a:r>
          </a:p>
        </p:txBody>
      </p:sp>
      <p:pic>
        <p:nvPicPr>
          <p:cNvPr id="6" name="Picture 5" descr="FOOTER.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164986"/>
            <a:ext cx="12192000" cy="648393"/>
          </a:xfrm>
          <a:prstGeom prst="rect">
            <a:avLst/>
          </a:prstGeom>
        </p:spPr>
      </p:pic>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a:prstGeom prst="rect">
            <a:avLst/>
          </a:prstGeom>
        </p:spPr>
        <p:txBody>
          <a:bodyPr lIns="91384" tIns="45691" rIns="91384" bIns="45691"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56"/>
            <a:ext cx="6815668" cy="5853113"/>
          </a:xfrm>
          <a:prstGeom prst="rect">
            <a:avLst/>
          </a:prstGeom>
        </p:spPr>
        <p:txBody>
          <a:bodyPr lIns="91384" tIns="45691" rIns="91384" bIns="4569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a:prstGeom prst="rect">
            <a:avLst/>
          </a:prstGeom>
        </p:spPr>
        <p:txBody>
          <a:bodyPr lIns="91384" tIns="45691" rIns="91384" bIns="45691"/>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2068134C-B0DF-427F-B0E7-8251D8662D15}"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lIns="91384" tIns="45691" rIns="91384" bIns="4569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384" tIns="45691" rIns="91384" bIns="45691"/>
          <a:lstStyle>
            <a:lvl1pPr marL="0" indent="0">
              <a:buNone/>
              <a:defRPr sz="3200"/>
            </a:lvl1pPr>
            <a:lvl2pPr marL="456908" indent="0">
              <a:buNone/>
              <a:defRPr sz="2800"/>
            </a:lvl2pPr>
            <a:lvl3pPr marL="913814" indent="0">
              <a:buNone/>
              <a:defRPr sz="2400"/>
            </a:lvl3pPr>
            <a:lvl4pPr marL="1370720" indent="0">
              <a:buNone/>
              <a:defRPr sz="2000"/>
            </a:lvl4pPr>
            <a:lvl5pPr marL="1827628" indent="0">
              <a:buNone/>
              <a:defRPr sz="2000"/>
            </a:lvl5pPr>
            <a:lvl6pPr marL="2284534" indent="0">
              <a:buNone/>
              <a:defRPr sz="2000"/>
            </a:lvl6pPr>
            <a:lvl7pPr marL="2741442" indent="0">
              <a:buNone/>
              <a:defRPr sz="2000"/>
            </a:lvl7pPr>
            <a:lvl8pPr marL="3198348" indent="0">
              <a:buNone/>
              <a:defRPr sz="2000"/>
            </a:lvl8pPr>
            <a:lvl9pPr marL="3655256"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a:prstGeom prst="rect">
            <a:avLst/>
          </a:prstGeom>
        </p:spPr>
        <p:txBody>
          <a:bodyPr lIns="91384" tIns="45691" rIns="91384" bIns="45691"/>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D06744A7-560D-4A3D-8A26-572606F4D202}"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78BCBC8-06D6-45C3-8CBE-EC30E5190B3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lIns="91384" tIns="45691" rIns="91384" bIns="45691"/>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B4CAFB6F-7496-4E19-B3E9-0190DB80BFEF}"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Date Placeholder 2"/>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092A6A66-1550-40E9-8421-1056127ED985}" type="datetime1">
              <a:rPr lang="en-US" smtClean="0">
                <a:solidFill>
                  <a:prstClr val="black"/>
                </a:solidFill>
              </a:rPr>
              <a:pPr defTabSz="913814"/>
              <a:t>4/5/2018</a:t>
            </a:fld>
            <a:endParaRPr lang="en-US" dirty="0">
              <a:solidFill>
                <a:prstClr val="black"/>
              </a:solidFil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5" name="Slide Number Placeholder 4"/>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1" y="6356356"/>
            <a:ext cx="2844800" cy="365125"/>
          </a:xfrm>
          <a:prstGeom prst="rect">
            <a:avLst/>
          </a:prstGeom>
        </p:spPr>
        <p:txBody>
          <a:bodyPr lIns="91384" tIns="45691" rIns="91384" bIns="45691"/>
          <a:lstStyle/>
          <a:p>
            <a:pPr defTabSz="913814"/>
            <a:endParaRPr lang="en-CA">
              <a:solidFill>
                <a:prstClr val="black"/>
              </a:solidFill>
            </a:endParaRPr>
          </a:p>
        </p:txBody>
      </p:sp>
      <p:sp>
        <p:nvSpPr>
          <p:cNvPr id="5" name="Footer Placeholder 4"/>
          <p:cNvSpPr>
            <a:spLocks noGrp="1"/>
          </p:cNvSpPr>
          <p:nvPr>
            <p:ph type="ftr" sz="quarter" idx="11"/>
          </p:nvPr>
        </p:nvSpPr>
        <p:spPr>
          <a:xfrm>
            <a:off x="4165601" y="6356356"/>
            <a:ext cx="3860800" cy="365125"/>
          </a:xfrm>
          <a:prstGeom prst="rect">
            <a:avLst/>
          </a:prstGeom>
        </p:spPr>
        <p:txBody>
          <a:bodyPr lIns="91384" tIns="45691" rIns="91384" bIns="45691"/>
          <a:lstStyle/>
          <a:p>
            <a:pPr defTabSz="913814"/>
            <a:endParaRPr lang="en-CA">
              <a:solidFill>
                <a:prstClr val="black"/>
              </a:solidFill>
            </a:endParaRPr>
          </a:p>
        </p:txBody>
      </p:sp>
      <p:sp>
        <p:nvSpPr>
          <p:cNvPr id="6" name="Slide Number Placeholder 5"/>
          <p:cNvSpPr>
            <a:spLocks noGrp="1"/>
          </p:cNvSpPr>
          <p:nvPr>
            <p:ph type="sldNum" sz="quarter" idx="12"/>
          </p:nvPr>
        </p:nvSpPr>
        <p:spPr>
          <a:xfrm>
            <a:off x="-336715" y="3717038"/>
            <a:ext cx="12144672" cy="365125"/>
          </a:xfrm>
          <a:prstGeom prst="rect">
            <a:avLst/>
          </a:prstGeom>
        </p:spPr>
        <p:txBody>
          <a:bodyPr lIns="91384" tIns="45691" rIns="91384" bIns="45691"/>
          <a:lstStyle/>
          <a:p>
            <a:pPr defTabSz="913814"/>
            <a:fld id="{A54F7AA2-2A35-4093-B0C2-412048666B50}" type="slidenum">
              <a:rPr lang="en-CA" smtClean="0">
                <a:solidFill>
                  <a:prstClr val="black"/>
                </a:solidFill>
              </a:rPr>
              <a:pPr defTabSz="913814"/>
              <a:t>‹#›</a:t>
            </a:fld>
            <a:endParaRPr lang="en-CA">
              <a:solidFill>
                <a:prstClr val="black"/>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CA"/>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lvl1pPr>
              <a:defRPr>
                <a:solidFill>
                  <a:srgbClr val="92D050"/>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08" indent="0" algn="ctr">
              <a:buNone/>
              <a:defRPr>
                <a:solidFill>
                  <a:schemeClr val="tx1">
                    <a:tint val="75000"/>
                  </a:schemeClr>
                </a:solidFill>
              </a:defRPr>
            </a:lvl2pPr>
            <a:lvl3pPr marL="913814" indent="0" algn="ctr">
              <a:buNone/>
              <a:defRPr>
                <a:solidFill>
                  <a:schemeClr val="tx1">
                    <a:tint val="75000"/>
                  </a:schemeClr>
                </a:solidFill>
              </a:defRPr>
            </a:lvl3pPr>
            <a:lvl4pPr marL="1370720" indent="0" algn="ctr">
              <a:buNone/>
              <a:defRPr>
                <a:solidFill>
                  <a:schemeClr val="tx1">
                    <a:tint val="75000"/>
                  </a:schemeClr>
                </a:solidFill>
              </a:defRPr>
            </a:lvl4pPr>
            <a:lvl5pPr marL="1827628" indent="0" algn="ctr">
              <a:buNone/>
              <a:defRPr>
                <a:solidFill>
                  <a:schemeClr val="tx1">
                    <a:tint val="75000"/>
                  </a:schemeClr>
                </a:solidFill>
              </a:defRPr>
            </a:lvl5pPr>
            <a:lvl6pPr marL="2284534" indent="0" algn="ctr">
              <a:buNone/>
              <a:defRPr>
                <a:solidFill>
                  <a:schemeClr val="tx1">
                    <a:tint val="75000"/>
                  </a:schemeClr>
                </a:solidFill>
              </a:defRPr>
            </a:lvl6pPr>
            <a:lvl7pPr marL="2741442" indent="0" algn="ctr">
              <a:buNone/>
              <a:defRPr>
                <a:solidFill>
                  <a:schemeClr val="tx1">
                    <a:tint val="75000"/>
                  </a:schemeClr>
                </a:solidFill>
              </a:defRPr>
            </a:lvl7pPr>
            <a:lvl8pPr marL="3198348" indent="0" algn="ctr">
              <a:buNone/>
              <a:defRPr>
                <a:solidFill>
                  <a:schemeClr val="tx1">
                    <a:tint val="75000"/>
                  </a:schemeClr>
                </a:solidFill>
              </a:defRPr>
            </a:lvl8pPr>
            <a:lvl9pPr marL="3655256" indent="0" algn="ctr">
              <a:buNone/>
              <a:defRPr>
                <a:solidFill>
                  <a:schemeClr val="tx1">
                    <a:tint val="75000"/>
                  </a:schemeClr>
                </a:solidFill>
              </a:defRPr>
            </a:lvl9pPr>
          </a:lstStyle>
          <a:p>
            <a:r>
              <a:rPr lang="en-CA"/>
              <a:t>Click to edit Master subtitle style</a:t>
            </a:r>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6908" indent="0">
              <a:buNone/>
              <a:defRPr sz="1800">
                <a:solidFill>
                  <a:schemeClr val="tx1">
                    <a:tint val="75000"/>
                  </a:schemeClr>
                </a:solidFill>
              </a:defRPr>
            </a:lvl2pPr>
            <a:lvl3pPr marL="913814" indent="0">
              <a:buNone/>
              <a:defRPr sz="1600">
                <a:solidFill>
                  <a:schemeClr val="tx1">
                    <a:tint val="75000"/>
                  </a:schemeClr>
                </a:solidFill>
              </a:defRPr>
            </a:lvl3pPr>
            <a:lvl4pPr marL="1370720" indent="0">
              <a:buNone/>
              <a:defRPr sz="1400">
                <a:solidFill>
                  <a:schemeClr val="tx1">
                    <a:tint val="75000"/>
                  </a:schemeClr>
                </a:solidFill>
              </a:defRPr>
            </a:lvl4pPr>
            <a:lvl5pPr marL="1827628" indent="0">
              <a:buNone/>
              <a:defRPr sz="1400">
                <a:solidFill>
                  <a:schemeClr val="tx1">
                    <a:tint val="75000"/>
                  </a:schemeClr>
                </a:solidFill>
              </a:defRPr>
            </a:lvl5pPr>
            <a:lvl6pPr marL="2284534" indent="0">
              <a:buNone/>
              <a:defRPr sz="1400">
                <a:solidFill>
                  <a:schemeClr val="tx1">
                    <a:tint val="75000"/>
                  </a:schemeClr>
                </a:solidFill>
              </a:defRPr>
            </a:lvl6pPr>
            <a:lvl7pPr marL="2741442" indent="0">
              <a:buNone/>
              <a:defRPr sz="1400">
                <a:solidFill>
                  <a:schemeClr val="tx1">
                    <a:tint val="75000"/>
                  </a:schemeClr>
                </a:solidFill>
              </a:defRPr>
            </a:lvl7pPr>
            <a:lvl8pPr marL="3198348" indent="0">
              <a:buNone/>
              <a:defRPr sz="1400">
                <a:solidFill>
                  <a:schemeClr val="tx1">
                    <a:tint val="75000"/>
                  </a:schemeClr>
                </a:solidFill>
              </a:defRPr>
            </a:lvl8pPr>
            <a:lvl9pPr marL="3655256"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F4FE1B7-3320-446C-B590-9F1741638F0F}"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C88BCEC0-4B22-45FF-87FB-20161B506FD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2"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9" y="217487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5A2168FA-AD83-4A5E-850F-9C41856C1157}" type="datetime1">
              <a:rPr lang="en-US" smtClean="0">
                <a:solidFill>
                  <a:prstClr val="black">
                    <a:tint val="75000"/>
                  </a:prstClr>
                </a:solidFill>
              </a:rPr>
              <a:pPr/>
              <a:t>4/5/2018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386116B7-CB49-4929-81BA-374FA93B3F69}" type="datetime1">
              <a:rPr lang="en-US" smtClean="0">
                <a:solidFill>
                  <a:prstClr val="black">
                    <a:tint val="75000"/>
                  </a:prstClr>
                </a:solidFill>
              </a:rPr>
              <a:pPr/>
              <a:t>4/5/2018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F6CE7-A45C-4F1B-A0C7-5F7754E2E30E}" type="datetime1">
              <a:rPr lang="en-US" smtClean="0">
                <a:solidFill>
                  <a:prstClr val="black">
                    <a:tint val="75000"/>
                  </a:prstClr>
                </a:solidFill>
              </a:rPr>
              <a:pPr/>
              <a:t>4/5/2018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9"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A0574BF1-C2E3-492E-B16C-343E6B538B7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08" indent="0">
              <a:buNone/>
              <a:defRPr sz="2800"/>
            </a:lvl2pPr>
            <a:lvl3pPr marL="913814" indent="0">
              <a:buNone/>
              <a:defRPr sz="2400"/>
            </a:lvl3pPr>
            <a:lvl4pPr marL="1370720" indent="0">
              <a:buNone/>
              <a:defRPr sz="2000"/>
            </a:lvl4pPr>
            <a:lvl5pPr marL="1827628" indent="0">
              <a:buNone/>
              <a:defRPr sz="2000"/>
            </a:lvl5pPr>
            <a:lvl6pPr marL="2284534" indent="0">
              <a:buNone/>
              <a:defRPr sz="2000"/>
            </a:lvl6pPr>
            <a:lvl7pPr marL="2741442" indent="0">
              <a:buNone/>
              <a:defRPr sz="2000"/>
            </a:lvl7pPr>
            <a:lvl8pPr marL="3198348" indent="0">
              <a:buNone/>
              <a:defRPr sz="2000"/>
            </a:lvl8pPr>
            <a:lvl9pPr marL="3655256"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7BAB72A-476A-4E31-A8C1-032E028ADC74}"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863537F-7F35-42FB-9461-02F0D165B8DC}"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074"/>
            <a:ext cx="1099744" cy="676705"/>
          </a:xfrm>
          <a:prstGeom prst="rect">
            <a:avLst/>
          </a:prstGeom>
          <a:solidFill>
            <a:schemeClr val="bg2"/>
          </a:solidFill>
        </p:spPr>
        <p:txBody>
          <a:bodyPr vert="horz" lIns="0" tIns="182680" rIns="0" bIns="182680"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pPr/>
              <a:t>‹#›</a:t>
            </a:fld>
            <a:endParaRPr lang="en-US" sz="2000" dirty="0"/>
          </a:p>
        </p:txBody>
      </p:sp>
    </p:spTree>
    <p:extLst>
      <p:ext uri="{BB962C8B-B14F-4D97-AF65-F5344CB8AC3E}">
        <p14:creationId xmlns:p14="http://schemas.microsoft.com/office/powerpoint/2010/main" val="2790512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06B9D5C-5722-45C4-BB20-BCA8B819A591}"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1" y="6356356"/>
            <a:ext cx="2844800" cy="365125"/>
          </a:xfrm>
          <a:prstGeom prst="rect">
            <a:avLst/>
          </a:prstGeom>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a:xfrm>
            <a:off x="4165601" y="6356356"/>
            <a:ext cx="3860800" cy="365125"/>
          </a:xfrm>
          <a:prstGeom prst="rect">
            <a:avLst/>
          </a:prstGeom>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a:xfrm>
            <a:off x="-336715" y="3717038"/>
            <a:ext cx="12144672" cy="365125"/>
          </a:xfrm>
          <a:prstGeom prst="rect">
            <a:avLst/>
          </a:prstGeom>
        </p:spPr>
        <p:txBody>
          <a:bodyPr/>
          <a:lstStyle/>
          <a:p>
            <a:fld id="{A54F7AA2-2A35-4093-B0C2-412048666B50}"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mtClean="0">
                <a:solidFill>
                  <a:prstClr val="white"/>
                </a:solidFill>
              </a:rPr>
              <a:pPr/>
              <a:t>‹#›</a:t>
            </a:fld>
            <a:endParaRPr lang="en-US" dirty="0">
              <a:solidFill>
                <a:prstClr val="white"/>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mtClean="0">
                <a:solidFill>
                  <a:prstClr val="white"/>
                </a:solidFill>
              </a:rPr>
              <a:pPr/>
              <a:t>‹#›</a:t>
            </a:fld>
            <a:endParaRPr lang="en-US" dirty="0">
              <a:solidFill>
                <a:prstClr val="white"/>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74"/>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92"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7" indent="0" algn="ctr">
              <a:buNone/>
              <a:defRPr>
                <a:solidFill>
                  <a:schemeClr val="tx1">
                    <a:tint val="75000"/>
                  </a:schemeClr>
                </a:solidFill>
              </a:defRPr>
            </a:lvl6pPr>
            <a:lvl7pPr marL="2743174"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A6FC4249-0C6C-460D-8143-372C102B716F}"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847C93-5061-45AD-AC49-3E92B94C4292}"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A4556162-D3CD-4788-B2D1-45947D3F5AB3}"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92A93E-678B-4B18-B962-2EFC2C2C28E4}"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6"/>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95" indent="0">
              <a:buNone/>
              <a:defRPr sz="1800">
                <a:solidFill>
                  <a:schemeClr val="tx1">
                    <a:tint val="75000"/>
                  </a:schemeClr>
                </a:solidFill>
              </a:defRPr>
            </a:lvl2pPr>
            <a:lvl3pPr marL="914392" indent="0">
              <a:buNone/>
              <a:defRPr sz="1601">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7" indent="0">
              <a:buNone/>
              <a:defRPr sz="1400">
                <a:solidFill>
                  <a:schemeClr val="tx1">
                    <a:tint val="75000"/>
                  </a:schemeClr>
                </a:solidFill>
              </a:defRPr>
            </a:lvl6pPr>
            <a:lvl7pPr marL="2743174"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2D6F41-E7F5-4A70-8BD7-6B706B0C739B}"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FEB20E-50F9-4E91-BFD0-519FD101D68D}"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2"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F0E2344A-E28B-45B9-88B2-DD46B7E51396}"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9"/>
            <a:ext cx="5386918" cy="639762"/>
          </a:xfrm>
        </p:spPr>
        <p:txBody>
          <a:bodyPr anchor="b"/>
          <a:lstStyle>
            <a:lvl1pPr marL="0" indent="0">
              <a:buNone/>
              <a:defRPr sz="2400" b="1"/>
            </a:lvl1pPr>
            <a:lvl2pPr marL="457195" indent="0">
              <a:buNone/>
              <a:defRPr sz="2000" b="1"/>
            </a:lvl2pPr>
            <a:lvl3pPr marL="914392" indent="0">
              <a:buNone/>
              <a:defRPr sz="1800" b="1"/>
            </a:lvl3pPr>
            <a:lvl4pPr marL="1371587" indent="0">
              <a:buNone/>
              <a:defRPr sz="1601" b="1"/>
            </a:lvl4pPr>
            <a:lvl5pPr marL="1828782" indent="0">
              <a:buNone/>
              <a:defRPr sz="1601" b="1"/>
            </a:lvl5pPr>
            <a:lvl6pPr marL="2285977" indent="0">
              <a:buNone/>
              <a:defRPr sz="1601" b="1"/>
            </a:lvl6pPr>
            <a:lvl7pPr marL="2743174" indent="0">
              <a:buNone/>
              <a:defRPr sz="1601" b="1"/>
            </a:lvl7pPr>
            <a:lvl8pPr marL="3200368" indent="0">
              <a:buNone/>
              <a:defRPr sz="1601" b="1"/>
            </a:lvl8pPr>
            <a:lvl9pPr marL="3657563" indent="0">
              <a:buNone/>
              <a:defRPr sz="1601"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7" y="1535119"/>
            <a:ext cx="5389034" cy="639762"/>
          </a:xfrm>
        </p:spPr>
        <p:txBody>
          <a:bodyPr anchor="b"/>
          <a:lstStyle>
            <a:lvl1pPr marL="0" indent="0">
              <a:buNone/>
              <a:defRPr sz="2400" b="1"/>
            </a:lvl1pPr>
            <a:lvl2pPr marL="457195" indent="0">
              <a:buNone/>
              <a:defRPr sz="2000" b="1"/>
            </a:lvl2pPr>
            <a:lvl3pPr marL="914392" indent="0">
              <a:buNone/>
              <a:defRPr sz="1800" b="1"/>
            </a:lvl3pPr>
            <a:lvl4pPr marL="1371587" indent="0">
              <a:buNone/>
              <a:defRPr sz="1601" b="1"/>
            </a:lvl4pPr>
            <a:lvl5pPr marL="1828782" indent="0">
              <a:buNone/>
              <a:defRPr sz="1601" b="1"/>
            </a:lvl5pPr>
            <a:lvl6pPr marL="2285977" indent="0">
              <a:buNone/>
              <a:defRPr sz="1601" b="1"/>
            </a:lvl6pPr>
            <a:lvl7pPr marL="2743174" indent="0">
              <a:buNone/>
              <a:defRPr sz="1601" b="1"/>
            </a:lvl7pPr>
            <a:lvl8pPr marL="3200368" indent="0">
              <a:buNone/>
              <a:defRPr sz="1601" b="1"/>
            </a:lvl8pPr>
            <a:lvl9pPr marL="365756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6193377" y="2174875"/>
            <a:ext cx="5389034"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D54D6DFD-7D7B-42E3-9AB8-B85901F747A6}"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C1A494-BF22-41A9-9F34-DB7792F42DD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7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A6FC4249-0C6C-460D-8143-372C102B716F}"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847C93-5061-45AD-AC49-3E92B94C4292}"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81B14F14-B411-4B75-86E1-DE2907364F62}"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05F555-6179-464D-B8FF-EB2FB47B9F48}"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3D3620-F3C9-4AD3-9520-DBFE0E60DA8B}"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0E588C1-02CA-4825-A5C7-811E4D74078A}"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5"/>
            <a:ext cx="4011085"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26" y="1435104"/>
            <a:ext cx="4011085" cy="4691063"/>
          </a:xfrm>
        </p:spPr>
        <p:txBody>
          <a:bodyPr/>
          <a:lstStyle>
            <a:lvl1pPr marL="0" indent="0">
              <a:buNone/>
              <a:defRPr sz="1400"/>
            </a:lvl1pPr>
            <a:lvl2pPr marL="457195" indent="0">
              <a:buNone/>
              <a:defRPr sz="1200"/>
            </a:lvl2pPr>
            <a:lvl3pPr marL="914392" indent="0">
              <a:buNone/>
              <a:defRPr sz="1000"/>
            </a:lvl3pPr>
            <a:lvl4pPr marL="1371587" indent="0">
              <a:buNone/>
              <a:defRPr sz="900"/>
            </a:lvl4pPr>
            <a:lvl5pPr marL="1828782" indent="0">
              <a:buNone/>
              <a:defRPr sz="900"/>
            </a:lvl5pPr>
            <a:lvl6pPr marL="2285977" indent="0">
              <a:buNone/>
              <a:defRPr sz="900"/>
            </a:lvl6pPr>
            <a:lvl7pPr marL="2743174"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087D9112-369D-453C-8BB2-39C9F2C2062E}"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95" indent="0">
              <a:buNone/>
              <a:defRPr sz="2800"/>
            </a:lvl2pPr>
            <a:lvl3pPr marL="914392" indent="0">
              <a:buNone/>
              <a:defRPr sz="2400"/>
            </a:lvl3pPr>
            <a:lvl4pPr marL="1371587" indent="0">
              <a:buNone/>
              <a:defRPr sz="2000"/>
            </a:lvl4pPr>
            <a:lvl5pPr marL="1828782" indent="0">
              <a:buNone/>
              <a:defRPr sz="2000"/>
            </a:lvl5pPr>
            <a:lvl6pPr marL="2285977" indent="0">
              <a:buNone/>
              <a:defRPr sz="2000"/>
            </a:lvl6pPr>
            <a:lvl7pPr marL="2743174" indent="0">
              <a:buNone/>
              <a:defRPr sz="2000"/>
            </a:lvl7pPr>
            <a:lvl8pPr marL="3200368" indent="0">
              <a:buNone/>
              <a:defRPr sz="2000"/>
            </a:lvl8pPr>
            <a:lvl9pPr marL="3657563"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5" indent="0">
              <a:buNone/>
              <a:defRPr sz="1200"/>
            </a:lvl2pPr>
            <a:lvl3pPr marL="914392" indent="0">
              <a:buNone/>
              <a:defRPr sz="1000"/>
            </a:lvl3pPr>
            <a:lvl4pPr marL="1371587" indent="0">
              <a:buNone/>
              <a:defRPr sz="900"/>
            </a:lvl4pPr>
            <a:lvl5pPr marL="1828782" indent="0">
              <a:buNone/>
              <a:defRPr sz="900"/>
            </a:lvl5pPr>
            <a:lvl6pPr marL="2285977" indent="0">
              <a:buNone/>
              <a:defRPr sz="900"/>
            </a:lvl6pPr>
            <a:lvl7pPr marL="2743174"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522D17-2FC3-406C-996D-1973079B10C1}"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34EBDC-CAE1-4D47-9817-D589C17D917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E3E98492-5CA8-4A65-9CCD-241C34F03700}"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65C494-1BAB-465A-819A-385E55D57C0C}" type="slidenum">
              <a:rPr lang="en-US">
                <a:solidFill>
                  <a:prstClr val="black">
                    <a:tint val="75000"/>
                  </a:prstClr>
                </a:solidFill>
              </a:rPr>
              <a:pPr>
                <a:defRPr/>
              </a:pPr>
              <a:t>‹#›</a:t>
            </a:fld>
            <a:endParaRPr lang="en-US" sz="1400" dirty="0">
              <a:solidFill>
                <a:srgbClr val="FFFFFF"/>
              </a:solidFill>
            </a:endParaRPr>
          </a:p>
        </p:txBody>
      </p:sp>
    </p:spTree>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86"/>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2" y="27498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861FF6F7-6203-43DD-9FDB-5F37EB5AD8F3}"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78EDA-C3DF-4EEA-8B96-E3A6EC6225E3}" type="slidenum">
              <a:rPr lang="en-US">
                <a:solidFill>
                  <a:prstClr val="black">
                    <a:tint val="75000"/>
                  </a:prstClr>
                </a:solidFill>
              </a:rPr>
              <a:pPr>
                <a:defRPr/>
              </a:pPr>
              <a:t>‹#›</a:t>
            </a:fld>
            <a:endParaRPr lang="en-US" sz="1400" dirty="0">
              <a:solidFill>
                <a:srgbClr val="FFFFFF"/>
              </a:solidFill>
            </a:endParaRPr>
          </a:p>
        </p:txBody>
      </p:sp>
    </p:spTree>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41" name="Shape 41"/>
          <p:cNvSpPr>
            <a:spLocks noGrp="1"/>
          </p:cNvSpPr>
          <p:nvPr>
            <p:ph type="title"/>
          </p:nvPr>
        </p:nvSpPr>
        <p:spPr>
          <a:xfrm>
            <a:off x="1190642" y="1151946"/>
            <a:ext cx="9810752" cy="2321719"/>
          </a:xfrm>
          <a:prstGeom prst="rect">
            <a:avLst/>
          </a:prstGeom>
          <a:ln w="12700">
            <a:miter lim="400000"/>
          </a:ln>
        </p:spPr>
        <p:txBody>
          <a:bodyPr lIns="0" tIns="0" rIns="0" bIns="0" anchor="b"/>
          <a:lstStyle>
            <a:lvl1pPr defTabSz="410747">
              <a:defRPr sz="5899">
                <a:solidFill>
                  <a:srgbClr val="000000"/>
                </a:solidFill>
                <a:uFillTx/>
                <a:latin typeface="+mn-lt"/>
                <a:ea typeface="+mn-ea"/>
                <a:cs typeface="+mn-cs"/>
                <a:sym typeface="Gill Sans"/>
              </a:defRPr>
            </a:lvl1pPr>
          </a:lstStyle>
          <a:p>
            <a:pPr lvl="0">
              <a:defRPr sz="1800"/>
            </a:pPr>
            <a:r>
              <a:rPr sz="5899"/>
              <a:t>Title Text</a:t>
            </a:r>
          </a:p>
        </p:txBody>
      </p:sp>
      <p:sp>
        <p:nvSpPr>
          <p:cNvPr id="42" name="Shape 42"/>
          <p:cNvSpPr>
            <a:spLocks noGrp="1"/>
          </p:cNvSpPr>
          <p:nvPr>
            <p:ph type="body" idx="1"/>
          </p:nvPr>
        </p:nvSpPr>
        <p:spPr>
          <a:xfrm>
            <a:off x="1190642" y="3536161"/>
            <a:ext cx="9810752" cy="794742"/>
          </a:xfrm>
          <a:prstGeom prst="rect">
            <a:avLst/>
          </a:prstGeom>
          <a:ln w="12700">
            <a:miter lim="400000"/>
          </a:ln>
        </p:spPr>
        <p:txBody>
          <a:bodyPr lIns="0" tIns="0" rIns="0" bIns="0"/>
          <a:lstStyle>
            <a:lvl1pPr marL="0" indent="0" algn="ctr" defTabSz="410747">
              <a:spcBef>
                <a:spcPts val="0"/>
              </a:spcBef>
              <a:buClrTx/>
              <a:buSzTx/>
              <a:buFontTx/>
              <a:buNone/>
              <a:defRPr sz="2501">
                <a:solidFill>
                  <a:srgbClr val="000000"/>
                </a:solidFill>
                <a:uFillTx/>
                <a:latin typeface="+mn-lt"/>
                <a:ea typeface="+mn-ea"/>
                <a:cs typeface="+mn-cs"/>
                <a:sym typeface="Gill Sans"/>
              </a:defRPr>
            </a:lvl1pPr>
            <a:lvl2pPr marL="0" indent="0" algn="ctr" defTabSz="410747">
              <a:spcBef>
                <a:spcPts val="0"/>
              </a:spcBef>
              <a:buClrTx/>
              <a:buSzTx/>
              <a:buFontTx/>
              <a:buNone/>
              <a:defRPr sz="2501">
                <a:solidFill>
                  <a:srgbClr val="000000"/>
                </a:solidFill>
                <a:uFillTx/>
                <a:latin typeface="+mn-lt"/>
                <a:ea typeface="+mn-ea"/>
                <a:cs typeface="+mn-cs"/>
                <a:sym typeface="Gill Sans"/>
              </a:defRPr>
            </a:lvl2pPr>
            <a:lvl3pPr marL="0" indent="0" algn="ctr" defTabSz="410747">
              <a:spcBef>
                <a:spcPts val="0"/>
              </a:spcBef>
              <a:buClrTx/>
              <a:buSzTx/>
              <a:buFontTx/>
              <a:buNone/>
              <a:defRPr sz="2501">
                <a:solidFill>
                  <a:srgbClr val="000000"/>
                </a:solidFill>
                <a:uFillTx/>
                <a:latin typeface="+mn-lt"/>
                <a:ea typeface="+mn-ea"/>
                <a:cs typeface="+mn-cs"/>
                <a:sym typeface="Gill Sans"/>
              </a:defRPr>
            </a:lvl3pPr>
            <a:lvl4pPr marL="0" indent="0" algn="ctr" defTabSz="410747">
              <a:spcBef>
                <a:spcPts val="0"/>
              </a:spcBef>
              <a:buClrTx/>
              <a:buSzTx/>
              <a:buFontTx/>
              <a:buNone/>
              <a:defRPr sz="2501">
                <a:solidFill>
                  <a:srgbClr val="000000"/>
                </a:solidFill>
                <a:uFillTx/>
                <a:latin typeface="+mn-lt"/>
                <a:ea typeface="+mn-ea"/>
                <a:cs typeface="+mn-cs"/>
                <a:sym typeface="Gill Sans"/>
              </a:defRPr>
            </a:lvl4pPr>
            <a:lvl5pPr marL="0" indent="0" algn="ctr" defTabSz="410747">
              <a:spcBef>
                <a:spcPts val="0"/>
              </a:spcBef>
              <a:buClrTx/>
              <a:buSzTx/>
              <a:buFontTx/>
              <a:buNone/>
              <a:defRPr sz="2501">
                <a:solidFill>
                  <a:srgbClr val="000000"/>
                </a:solidFill>
                <a:uFillTx/>
                <a:latin typeface="+mn-lt"/>
                <a:ea typeface="+mn-ea"/>
                <a:cs typeface="+mn-cs"/>
                <a:sym typeface="Gill Sans"/>
              </a:defRPr>
            </a:lvl5pPr>
          </a:lstStyle>
          <a:p>
            <a:pPr lvl="0">
              <a:defRPr sz="1800"/>
            </a:pPr>
            <a:r>
              <a:rPr sz="2501"/>
              <a:t>Body Level One</a:t>
            </a:r>
          </a:p>
          <a:p>
            <a:pPr lvl="1">
              <a:defRPr sz="1800"/>
            </a:pPr>
            <a:r>
              <a:rPr sz="2501"/>
              <a:t>Body Level Two</a:t>
            </a:r>
          </a:p>
          <a:p>
            <a:pPr lvl="2">
              <a:defRPr sz="1800"/>
            </a:pPr>
            <a:r>
              <a:rPr sz="2501"/>
              <a:t>Body Level Three</a:t>
            </a:r>
          </a:p>
          <a:p>
            <a:pPr lvl="3">
              <a:defRPr sz="1800"/>
            </a:pPr>
            <a:r>
              <a:rPr sz="2501"/>
              <a:t>Body Level Four</a:t>
            </a:r>
          </a:p>
          <a:p>
            <a:pPr lvl="4">
              <a:defRPr sz="1800"/>
            </a:pPr>
            <a:r>
              <a:rPr sz="2501"/>
              <a:t>Body Level Five</a:t>
            </a:r>
          </a:p>
        </p:txBody>
      </p:sp>
    </p:spTree>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5" name="Picture 4" descr="imag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ubtitle 2"/>
          <p:cNvSpPr txBox="1">
            <a:spLocks/>
          </p:cNvSpPr>
          <p:nvPr userDrawn="1"/>
        </p:nvSpPr>
        <p:spPr>
          <a:xfrm>
            <a:off x="599051" y="1306513"/>
            <a:ext cx="10993899" cy="4176464"/>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We enjoy a strong, stable system, but need a more nimble and flexible one to meet the needs of 21st century learners</a:t>
            </a:r>
          </a:p>
          <a:p>
            <a:pPr marL="0" indent="0">
              <a:lnSpc>
                <a:spcPct val="110000"/>
              </a:lnSpc>
              <a:spcBef>
                <a:spcPts val="0"/>
              </a:spcBef>
              <a:buClr>
                <a:srgbClr val="1F497D">
                  <a:lumMod val="40000"/>
                  <a:lumOff val="60000"/>
                </a:srgbClr>
              </a:buClr>
              <a:buFont typeface="Arial" panose="020B0604020202020204" pitchFamily="34" charset="0"/>
              <a:buNone/>
            </a:pPr>
            <a:endParaRPr lang="en-CA" sz="2200" dirty="0">
              <a:solidFill>
                <a:prstClr val="black"/>
              </a:solidFill>
              <a:latin typeface="Open Sans"/>
              <a:cs typeface="Open Sans"/>
            </a:endParaRPr>
          </a:p>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System designed for an earlier century can’t always meet the challenges students face – both now and in the future</a:t>
            </a:r>
          </a:p>
          <a:p>
            <a:pPr marL="0" indent="0">
              <a:lnSpc>
                <a:spcPct val="110000"/>
              </a:lnSpc>
              <a:spcBef>
                <a:spcPts val="0"/>
              </a:spcBef>
              <a:buClr>
                <a:srgbClr val="1F497D">
                  <a:lumMod val="40000"/>
                  <a:lumOff val="60000"/>
                </a:srgbClr>
              </a:buClr>
              <a:buFont typeface="Arial" panose="020B0604020202020204" pitchFamily="34" charset="0"/>
              <a:buNone/>
            </a:pPr>
            <a:endParaRPr lang="en-CA" sz="2200" dirty="0">
              <a:solidFill>
                <a:prstClr val="black"/>
              </a:solidFill>
              <a:latin typeface="Open Sans"/>
              <a:cs typeface="Open Sans"/>
            </a:endParaRPr>
          </a:p>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World has changed and continues to change, so the way </a:t>
            </a:r>
            <a:br>
              <a:rPr lang="en-CA" sz="2200" dirty="0">
                <a:solidFill>
                  <a:prstClr val="black"/>
                </a:solidFill>
                <a:latin typeface="Open Sans"/>
                <a:cs typeface="Open Sans"/>
              </a:rPr>
            </a:br>
            <a:r>
              <a:rPr lang="en-CA" sz="2200" dirty="0">
                <a:solidFill>
                  <a:prstClr val="black"/>
                </a:solidFill>
                <a:latin typeface="Open Sans"/>
                <a:cs typeface="Open Sans"/>
              </a:rPr>
              <a:t>we educate students needs to continually adapt</a:t>
            </a:r>
            <a:br>
              <a:rPr lang="en-CA" sz="2200" dirty="0">
                <a:solidFill>
                  <a:prstClr val="black"/>
                </a:solidFill>
                <a:latin typeface="Open Sans"/>
                <a:cs typeface="Open Sans"/>
              </a:rPr>
            </a:br>
            <a:endParaRPr lang="en-CA" sz="2200" dirty="0">
              <a:solidFill>
                <a:prstClr val="black"/>
              </a:solidFill>
              <a:latin typeface="Open Sans"/>
              <a:cs typeface="Open Sans"/>
            </a:endParaRPr>
          </a:p>
        </p:txBody>
      </p:sp>
      <p:grpSp>
        <p:nvGrpSpPr>
          <p:cNvPr id="6" name="Group 5"/>
          <p:cNvGrpSpPr/>
          <p:nvPr userDrawn="1"/>
        </p:nvGrpSpPr>
        <p:grpSpPr>
          <a:xfrm>
            <a:off x="467543" y="318953"/>
            <a:ext cx="11051356" cy="662122"/>
            <a:chOff x="350657" y="318953"/>
            <a:chExt cx="8288517" cy="662122"/>
          </a:xfrm>
        </p:grpSpPr>
        <p:sp>
          <p:nvSpPr>
            <p:cNvPr id="8" name="Title 1"/>
            <p:cNvSpPr txBox="1">
              <a:spLocks/>
            </p:cNvSpPr>
            <p:nvPr/>
          </p:nvSpPr>
          <p:spPr>
            <a:xfrm>
              <a:off x="350657" y="318953"/>
              <a:ext cx="8288517"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3200" b="1" dirty="0">
                  <a:solidFill>
                    <a:srgbClr val="152C6D"/>
                  </a:solidFill>
                </a:rPr>
                <a:t>How We Got Here</a:t>
              </a:r>
            </a:p>
          </p:txBody>
        </p:sp>
        <p:sp>
          <p:nvSpPr>
            <p:cNvPr id="9" name="Rectangle 8"/>
            <p:cNvSpPr/>
            <p:nvPr/>
          </p:nvSpPr>
          <p:spPr>
            <a:xfrm>
              <a:off x="2739813" y="932724"/>
              <a:ext cx="878753" cy="48351"/>
            </a:xfrm>
            <a:prstGeom prst="rect">
              <a:avLst/>
            </a:prstGeom>
            <a:solidFill>
              <a:srgbClr val="8BCEFF"/>
            </a:solidFill>
            <a:ln w="9525" cap="flat" cmpd="sng" algn="ctr">
              <a:noFill/>
              <a:prstDash val="solid"/>
            </a:ln>
            <a:effectLst/>
          </p:spPr>
          <p:txBody>
            <a:bodyPr lIns="38353" tIns="19178" rIns="38353" bIns="19178" rtlCol="0" anchor="ctr"/>
            <a:lstStyle/>
            <a:p>
              <a:pPr algn="ctr" defTabSz="914400">
                <a:defRPr/>
              </a:pPr>
              <a:endParaRPr lang="en-US" kern="0" dirty="0">
                <a:solidFill>
                  <a:srgbClr val="1971BB"/>
                </a:solidFill>
                <a:latin typeface="Open Sans"/>
              </a:endParaRPr>
            </a:p>
          </p:txBody>
        </p:sp>
      </p:grpSp>
      <p:pic>
        <p:nvPicPr>
          <p:cNvPr id="10" name="Picture 9" descr="imag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Foot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89169"/>
            <a:ext cx="12192000" cy="566928"/>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A4556162-D3CD-4788-B2D1-45947D3F5AB3}"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92A93E-678B-4B18-B962-2EFC2C2C28E4}"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8" name="Picture 7" descr="Foot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89169"/>
            <a:ext cx="12192000" cy="566928"/>
          </a:xfrm>
          <a:prstGeom prst="rect">
            <a:avLst/>
          </a:prstGeom>
        </p:spPr>
      </p:pic>
    </p:spTree>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Open Sans"/>
              </a:defRPr>
            </a:lvl1pPr>
          </a:lstStyle>
          <a:p>
            <a:pPr defTabSz="914400"/>
            <a:fld id="{096139E1-1D73-4D15-AAD7-3F3FA0ACD498}" type="datetimeFigureOut">
              <a:rPr lang="en-CA" smtClean="0">
                <a:solidFill>
                  <a:prstClr val="black"/>
                </a:solidFill>
              </a:rPr>
              <a:pPr defTabSz="914400"/>
              <a:t>2018-04-05</a:t>
            </a:fld>
            <a:endParaRPr lang="en-CA"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Open Sans"/>
              </a:defRPr>
            </a:lvl1pPr>
          </a:lstStyle>
          <a:p>
            <a:pPr defTabSz="914400"/>
            <a:endParaRPr lang="en-CA" dirty="0">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Open Sans"/>
              </a:defRPr>
            </a:lvl1pPr>
          </a:lstStyle>
          <a:p>
            <a:pPr defTabSz="914400"/>
            <a:fld id="{951D0511-D000-4284-B90A-17B5DCA7A089}" type="slidenum">
              <a:rPr lang="en-CA" smtClean="0">
                <a:solidFill>
                  <a:prstClr val="black"/>
                </a:solidFill>
              </a:rPr>
              <a:pPr defTabSz="914400"/>
              <a:t>‹#›</a:t>
            </a:fld>
            <a:endParaRPr lang="en-CA" dirty="0">
              <a:solidFill>
                <a:prstClr val="black"/>
              </a:solidFill>
            </a:endParaRPr>
          </a:p>
        </p:txBody>
      </p:sp>
    </p:spTree>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pen Sans"/>
                <a:cs typeface="Open Sans"/>
              </a:defRPr>
            </a:lvl1pPr>
          </a:lstStyle>
          <a:p>
            <a:r>
              <a:rPr lang="en-US" dirty="0"/>
              <a:t>Click to edit Master title style</a:t>
            </a:r>
            <a:endParaRPr lang="en-CA" dirty="0"/>
          </a:p>
        </p:txBody>
      </p:sp>
      <p:pic>
        <p:nvPicPr>
          <p:cNvPr id="6" name="Picture 5" descr="Foot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62528"/>
            <a:ext cx="12192000" cy="648393"/>
          </a:xfrm>
          <a:prstGeom prst="rect">
            <a:avLst/>
          </a:prstGeom>
        </p:spPr>
      </p:pic>
    </p:spTree>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Backgroun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txBox="1">
            <a:spLocks/>
          </p:cNvSpPr>
          <p:nvPr userDrawn="1"/>
        </p:nvSpPr>
        <p:spPr bwMode="gray">
          <a:xfrm>
            <a:off x="6553200" y="6233964"/>
            <a:ext cx="2481019" cy="487512"/>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E2EFBE-CC75-4D4F-8757-69F5173B88E9}" type="slidenum">
              <a:rPr lang="en-US" smtClean="0">
                <a:latin typeface="Open Sans"/>
              </a:rPr>
              <a:pPr/>
              <a:t>‹#›</a:t>
            </a:fld>
            <a:endParaRPr lang="en-US" dirty="0">
              <a:latin typeface="Open Sans"/>
            </a:endParaRPr>
          </a:p>
        </p:txBody>
      </p:sp>
    </p:spTree>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Open Sans"/>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Open Sans"/>
              </a:defRPr>
            </a:lvl1pPr>
          </a:lstStyle>
          <a:p>
            <a:pPr defTabSz="914400"/>
            <a:fld id="{807216ED-C59C-7448-A3C1-EF3DFF1B1754}" type="slidenum">
              <a:rPr lang="en-US" smtClean="0">
                <a:solidFill>
                  <a:prstClr val="black">
                    <a:tint val="75000"/>
                  </a:prstClr>
                </a:solidFill>
              </a:rPr>
              <a:pPr defTabSz="914400"/>
              <a:t>‹#›</a:t>
            </a:fld>
            <a:endParaRPr lang="en-US" dirty="0">
              <a:solidFill>
                <a:prstClr val="black">
                  <a:tint val="75000"/>
                </a:prstClr>
              </a:solidFill>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mtClean="0">
                <a:solidFill>
                  <a:prstClr val="white"/>
                </a:solidFill>
              </a:rPr>
              <a:pPr/>
              <a:t>‹#›</a:t>
            </a:fld>
            <a:endParaRPr lang="en-US" dirty="0">
              <a:solidFill>
                <a:prstClr val="white"/>
              </a:solidFill>
            </a:endParaRPr>
          </a:p>
        </p:txBody>
      </p:sp>
    </p:spTree>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320800" y="5334000"/>
            <a:ext cx="103632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1320800" y="5867400"/>
            <a:ext cx="103632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noProof="0"/>
              <a:t>Click to edit Master subtitle style</a:t>
            </a:r>
          </a:p>
        </p:txBody>
      </p:sp>
    </p:spTree>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8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2D6F41-E7F5-4A70-8BD7-6B706B0C739B}"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FEB20E-50F9-4E91-BFD0-519FD101D68D}"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438400"/>
            <a:ext cx="4775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438400"/>
            <a:ext cx="4775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1417638"/>
            <a:ext cx="24384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417638"/>
            <a:ext cx="71120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5" name="Picture 4" descr="imag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ubtitle 2"/>
          <p:cNvSpPr txBox="1">
            <a:spLocks/>
          </p:cNvSpPr>
          <p:nvPr userDrawn="1"/>
        </p:nvSpPr>
        <p:spPr>
          <a:xfrm>
            <a:off x="599051" y="1306513"/>
            <a:ext cx="10993899" cy="4176464"/>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We enjoy a strong, stable system, but need a more nimble and flexible one to meet the needs of 21st century learners</a:t>
            </a:r>
          </a:p>
          <a:p>
            <a:pPr marL="0" indent="0">
              <a:lnSpc>
                <a:spcPct val="110000"/>
              </a:lnSpc>
              <a:spcBef>
                <a:spcPts val="0"/>
              </a:spcBef>
              <a:buClr>
                <a:srgbClr val="1F497D">
                  <a:lumMod val="40000"/>
                  <a:lumOff val="60000"/>
                </a:srgbClr>
              </a:buClr>
              <a:buFont typeface="Arial" panose="020B0604020202020204" pitchFamily="34" charset="0"/>
              <a:buNone/>
            </a:pPr>
            <a:endParaRPr lang="en-CA" sz="2200" dirty="0">
              <a:solidFill>
                <a:prstClr val="black"/>
              </a:solidFill>
              <a:latin typeface="Open Sans"/>
              <a:cs typeface="Open Sans"/>
            </a:endParaRPr>
          </a:p>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System designed for an earlier century can’t always meet the challenges students face – both now and in the future</a:t>
            </a:r>
          </a:p>
          <a:p>
            <a:pPr marL="0" indent="0">
              <a:lnSpc>
                <a:spcPct val="110000"/>
              </a:lnSpc>
              <a:spcBef>
                <a:spcPts val="0"/>
              </a:spcBef>
              <a:buClr>
                <a:srgbClr val="1F497D">
                  <a:lumMod val="40000"/>
                  <a:lumOff val="60000"/>
                </a:srgbClr>
              </a:buClr>
              <a:buFont typeface="Arial" panose="020B0604020202020204" pitchFamily="34" charset="0"/>
              <a:buNone/>
            </a:pPr>
            <a:endParaRPr lang="en-CA" sz="2200" dirty="0">
              <a:solidFill>
                <a:prstClr val="black"/>
              </a:solidFill>
              <a:latin typeface="Open Sans"/>
              <a:cs typeface="Open Sans"/>
            </a:endParaRPr>
          </a:p>
          <a:p>
            <a:pPr marL="0" indent="0">
              <a:lnSpc>
                <a:spcPct val="110000"/>
              </a:lnSpc>
              <a:spcBef>
                <a:spcPts val="0"/>
              </a:spcBef>
              <a:buClr>
                <a:srgbClr val="1F497D">
                  <a:lumMod val="40000"/>
                  <a:lumOff val="60000"/>
                </a:srgbClr>
              </a:buClr>
              <a:buFont typeface="Arial" panose="020B0604020202020204" pitchFamily="34" charset="0"/>
              <a:buNone/>
            </a:pPr>
            <a:r>
              <a:rPr lang="en-CA" sz="2200" dirty="0">
                <a:solidFill>
                  <a:prstClr val="black"/>
                </a:solidFill>
                <a:latin typeface="Open Sans"/>
                <a:cs typeface="Open Sans"/>
              </a:rPr>
              <a:t>World has changed and continues to change, so the way </a:t>
            </a:r>
            <a:br>
              <a:rPr lang="en-CA" sz="2200" dirty="0">
                <a:solidFill>
                  <a:prstClr val="black"/>
                </a:solidFill>
                <a:latin typeface="Open Sans"/>
                <a:cs typeface="Open Sans"/>
              </a:rPr>
            </a:br>
            <a:r>
              <a:rPr lang="en-CA" sz="2200" dirty="0">
                <a:solidFill>
                  <a:prstClr val="black"/>
                </a:solidFill>
                <a:latin typeface="Open Sans"/>
                <a:cs typeface="Open Sans"/>
              </a:rPr>
              <a:t>we educate students needs to continually adapt</a:t>
            </a:r>
            <a:br>
              <a:rPr lang="en-CA" sz="2200" dirty="0">
                <a:solidFill>
                  <a:prstClr val="black"/>
                </a:solidFill>
                <a:latin typeface="Open Sans"/>
                <a:cs typeface="Open Sans"/>
              </a:rPr>
            </a:br>
            <a:endParaRPr lang="en-CA" sz="2200" dirty="0">
              <a:solidFill>
                <a:prstClr val="black"/>
              </a:solidFill>
              <a:latin typeface="Open Sans"/>
              <a:cs typeface="Open Sans"/>
            </a:endParaRPr>
          </a:p>
        </p:txBody>
      </p:sp>
      <p:grpSp>
        <p:nvGrpSpPr>
          <p:cNvPr id="6" name="Group 5"/>
          <p:cNvGrpSpPr/>
          <p:nvPr userDrawn="1"/>
        </p:nvGrpSpPr>
        <p:grpSpPr>
          <a:xfrm>
            <a:off x="467543" y="318953"/>
            <a:ext cx="11051356" cy="662122"/>
            <a:chOff x="350657" y="318953"/>
            <a:chExt cx="8288517" cy="662122"/>
          </a:xfrm>
        </p:grpSpPr>
        <p:sp>
          <p:nvSpPr>
            <p:cNvPr id="8" name="Title 1"/>
            <p:cNvSpPr txBox="1">
              <a:spLocks/>
            </p:cNvSpPr>
            <p:nvPr/>
          </p:nvSpPr>
          <p:spPr>
            <a:xfrm>
              <a:off x="350657" y="318953"/>
              <a:ext cx="8288517"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3200" b="1" dirty="0">
                  <a:solidFill>
                    <a:srgbClr val="152C6D"/>
                  </a:solidFill>
                </a:rPr>
                <a:t>How We Got Here</a:t>
              </a:r>
            </a:p>
          </p:txBody>
        </p:sp>
        <p:sp>
          <p:nvSpPr>
            <p:cNvPr id="9" name="Rectangle 8"/>
            <p:cNvSpPr/>
            <p:nvPr/>
          </p:nvSpPr>
          <p:spPr>
            <a:xfrm>
              <a:off x="2739813" y="932724"/>
              <a:ext cx="878753" cy="48351"/>
            </a:xfrm>
            <a:prstGeom prst="rect">
              <a:avLst/>
            </a:prstGeom>
            <a:solidFill>
              <a:srgbClr val="8BCEFF"/>
            </a:solidFill>
            <a:ln w="9525" cap="flat" cmpd="sng" algn="ctr">
              <a:noFill/>
              <a:prstDash val="solid"/>
            </a:ln>
            <a:effectLst/>
          </p:spPr>
          <p:txBody>
            <a:bodyPr lIns="38353" tIns="19178" rIns="38353" bIns="19178" rtlCol="0" anchor="ctr"/>
            <a:lstStyle/>
            <a:p>
              <a:pPr algn="ctr" defTabSz="914400">
                <a:defRPr/>
              </a:pPr>
              <a:endParaRPr lang="en-US" sz="1800" kern="0" dirty="0">
                <a:solidFill>
                  <a:srgbClr val="1971BB"/>
                </a:solidFill>
                <a:latin typeface="Open Sans"/>
              </a:endParaRPr>
            </a:p>
          </p:txBody>
        </p:sp>
      </p:grpSp>
      <p:pic>
        <p:nvPicPr>
          <p:cNvPr id="10" name="Picture 9" descr="imag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F0E2344A-E28B-45B9-88B2-DD46B7E51396}"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Foot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89169"/>
            <a:ext cx="12192000" cy="566928"/>
          </a:xfrm>
          <a:prstGeom prst="rect">
            <a:avLst/>
          </a:prstGeom>
        </p:spPr>
      </p:pic>
    </p:spTree>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8" name="Picture 7" descr="Foot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89169"/>
            <a:ext cx="12192000" cy="566928"/>
          </a:xfrm>
          <a:prstGeom prst="rect">
            <a:avLst/>
          </a:prstGeom>
        </p:spPr>
      </p:pic>
    </p:spTree>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Open Sans"/>
              </a:defRPr>
            </a:lvl1pPr>
          </a:lstStyle>
          <a:p>
            <a:pPr defTabSz="914400"/>
            <a:fld id="{096139E1-1D73-4D15-AAD7-3F3FA0ACD498}" type="datetimeFigureOut">
              <a:rPr lang="en-CA" smtClean="0">
                <a:solidFill>
                  <a:prstClr val="black"/>
                </a:solidFill>
              </a:rPr>
              <a:pPr defTabSz="914400"/>
              <a:t>2018-04-05</a:t>
            </a:fld>
            <a:endParaRPr lang="en-CA"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Open Sans"/>
              </a:defRPr>
            </a:lvl1pPr>
          </a:lstStyle>
          <a:p>
            <a:pPr defTabSz="914400"/>
            <a:endParaRPr lang="en-CA" dirty="0">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Open Sans"/>
              </a:defRPr>
            </a:lvl1pPr>
          </a:lstStyle>
          <a:p>
            <a:pPr defTabSz="914400"/>
            <a:fld id="{951D0511-D000-4284-B90A-17B5DCA7A089}" type="slidenum">
              <a:rPr lang="en-CA" smtClean="0">
                <a:solidFill>
                  <a:prstClr val="black"/>
                </a:solidFill>
              </a:rPr>
              <a:pPr defTabSz="914400"/>
              <a:t>‹#›</a:t>
            </a:fld>
            <a:endParaRPr lang="en-CA" dirty="0">
              <a:solidFill>
                <a:prstClr val="black"/>
              </a:solidFill>
            </a:endParaRPr>
          </a:p>
        </p:txBody>
      </p:sp>
    </p:spTree>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pen Sans"/>
                <a:cs typeface="Open Sans"/>
              </a:defRPr>
            </a:lvl1pPr>
          </a:lstStyle>
          <a:p>
            <a:r>
              <a:rPr lang="en-US" dirty="0"/>
              <a:t>Click to edit Master title style</a:t>
            </a:r>
            <a:endParaRPr lang="en-CA" dirty="0"/>
          </a:p>
        </p:txBody>
      </p:sp>
      <p:pic>
        <p:nvPicPr>
          <p:cNvPr id="6" name="Picture 5" descr="Foot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62528"/>
            <a:ext cx="12192000" cy="648393"/>
          </a:xfrm>
          <a:prstGeom prst="rect">
            <a:avLst/>
          </a:prstGeom>
        </p:spPr>
      </p:pic>
    </p:spTree>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1_Backgroun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txBox="1">
            <a:spLocks/>
          </p:cNvSpPr>
          <p:nvPr userDrawn="1"/>
        </p:nvSpPr>
        <p:spPr bwMode="gray">
          <a:xfrm>
            <a:off x="6553200" y="6233964"/>
            <a:ext cx="2481019" cy="487512"/>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E2EFBE-CC75-4D4F-8757-69F5173B88E9}" type="slidenum">
              <a:rPr lang="en-US" sz="2000" smtClean="0">
                <a:latin typeface="Open Sans"/>
              </a:rPr>
              <a:pPr/>
              <a:t>‹#›</a:t>
            </a:fld>
            <a:endParaRPr lang="en-US" sz="2000" dirty="0">
              <a:latin typeface="Open Sans"/>
            </a:endParaRPr>
          </a:p>
        </p:txBody>
      </p:sp>
    </p:spTree>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xfrm>
            <a:off x="619125" y="1062633"/>
            <a:ext cx="10953750"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144879494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1190625" y="4473774"/>
            <a:ext cx="9810750" cy="366117"/>
          </a:xfrm>
          <a:prstGeom prst="rect">
            <a:avLst/>
          </a:prstGeom>
        </p:spPr>
        <p:txBody>
          <a:bodyPr>
            <a:spAutoFit/>
          </a:bodyPr>
          <a:lstStyle>
            <a:lvl1pPr marL="0" indent="0" algn="ctr">
              <a:spcBef>
                <a:spcPts val="0"/>
              </a:spcBef>
              <a:buClrTx/>
              <a:buSzTx/>
              <a:buNone/>
              <a:defRPr sz="1687" cap="all" spc="270">
                <a:solidFill>
                  <a:schemeClr val="accent2">
                    <a:satOff val="44164"/>
                    <a:lumOff val="14231"/>
                  </a:schemeClr>
                </a:solidFill>
              </a:defRPr>
            </a:lvl1pPr>
          </a:lstStyle>
          <a:p>
            <a:r>
              <a:t>–Johnny Appleseed</a:t>
            </a:r>
          </a:p>
        </p:txBody>
      </p:sp>
      <p:sp>
        <p:nvSpPr>
          <p:cNvPr id="104" name="Shape 104"/>
          <p:cNvSpPr>
            <a:spLocks noGrp="1"/>
          </p:cNvSpPr>
          <p:nvPr>
            <p:ph type="body" sz="quarter" idx="14"/>
          </p:nvPr>
        </p:nvSpPr>
        <p:spPr>
          <a:xfrm>
            <a:off x="1190625" y="2986981"/>
            <a:ext cx="9810750" cy="508992"/>
          </a:xfrm>
          <a:prstGeom prst="rect">
            <a:avLst/>
          </a:prstGeom>
        </p:spPr>
        <p:txBody>
          <a:bodyPr>
            <a:spAutoFit/>
          </a:bodyPr>
          <a:lstStyle>
            <a:lvl1pPr marL="0" indent="0" algn="ctr">
              <a:spcBef>
                <a:spcPts val="0"/>
              </a:spcBef>
              <a:buClrTx/>
              <a:buSzTx/>
              <a:buNone/>
            </a:lvl1pPr>
          </a:lstStyle>
          <a:p>
            <a:r>
              <a:t>“Type a quote here.” </a:t>
            </a:r>
          </a:p>
        </p:txBody>
      </p:sp>
      <p:sp>
        <p:nvSpPr>
          <p:cNvPr id="105" name="Shape 105"/>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2609416180"/>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rPr>
                <a:solidFill>
                  <a:srgbClr val="FFFFFF"/>
                </a:solidFill>
              </a:rPr>
              <a:pPr/>
              <a:t>‹#›</a:t>
            </a:fld>
            <a:endParaRPr>
              <a:solidFill>
                <a:srgbClr val="FFFFFF"/>
              </a:solidFill>
            </a:endParaRPr>
          </a:p>
        </p:txBody>
      </p:sp>
    </p:spTree>
    <p:extLst>
      <p:ext uri="{BB962C8B-B14F-4D97-AF65-F5344CB8AC3E}">
        <p14:creationId xmlns:p14="http://schemas.microsoft.com/office/powerpoint/2010/main" val="59257565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8" y="1535116"/>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D54D6DFD-7D7B-42E3-9AB8-B85901F747A6}"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EC1A494-BF22-41A9-9F34-DB7792F42DD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5568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02"/>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94515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35136854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32614729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35859282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10921935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CA"/>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970016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CA"/>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4079991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CA"/>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19322260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0" y="6356351"/>
            <a:ext cx="2844800" cy="365125"/>
          </a:xfrm>
          <a:prstGeom prst="rect">
            <a:avLst/>
          </a:prstGeom>
        </p:spPr>
        <p:txBody>
          <a:bodyPr/>
          <a:lstStyle/>
          <a:p>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4054411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81B14F14-B411-4B75-86E1-DE2907364F62}"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05F555-6179-464D-B8FF-EB2FB47B9F48}"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CA"/>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21215801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41588016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B03ABEC2-C973-445A-B843-077499259FCE}" type="slidenum">
              <a:rPr lang="en-CA" smtClean="0"/>
              <a:t>‹#›</a:t>
            </a:fld>
            <a:endParaRPr lang="en-CA"/>
          </a:p>
        </p:txBody>
      </p:sp>
    </p:spTree>
    <p:extLst>
      <p:ext uri="{BB962C8B-B14F-4D97-AF65-F5344CB8AC3E}">
        <p14:creationId xmlns:p14="http://schemas.microsoft.com/office/powerpoint/2010/main" val="36216801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074"/>
            <a:ext cx="1099744" cy="676705"/>
          </a:xfrm>
          <a:prstGeom prst="rect">
            <a:avLst/>
          </a:prstGeom>
          <a:solidFill>
            <a:schemeClr val="bg2"/>
          </a:solidFill>
        </p:spPr>
        <p:txBody>
          <a:bodyPr vert="horz" lIns="0" tIns="182680" rIns="0" bIns="182680"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pPr/>
              <a:t>‹#›</a:t>
            </a:fld>
            <a:endParaRPr lang="en-US" sz="2000" dirty="0"/>
          </a:p>
        </p:txBody>
      </p:sp>
    </p:spTree>
    <p:extLst>
      <p:ext uri="{BB962C8B-B14F-4D97-AF65-F5344CB8AC3E}">
        <p14:creationId xmlns:p14="http://schemas.microsoft.com/office/powerpoint/2010/main" val="11754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3D3620-F3C9-4AD3-9520-DBFE0E60DA8B}"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0E588C1-02CA-4825-A5C7-811E4D74078A}"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528FC5F6-F338-4AE4-BB23-26385BCFC423}" type="datetimeFigureOut">
              <a:rPr lang="en-US" smtClean="0"/>
              <a:t>4/5/2018</a:t>
            </a:fld>
            <a:endParaRPr lang="en-US" dirty="0"/>
          </a:p>
        </p:txBody>
      </p:sp>
      <p:sp>
        <p:nvSpPr>
          <p:cNvPr id="5" name="Footer Placeholder 4"/>
          <p:cNvSpPr>
            <a:spLocks noGrp="1"/>
          </p:cNvSpPr>
          <p:nvPr>
            <p:ph type="ftr" sz="quarter" idx="11"/>
          </p:nvPr>
        </p:nvSpPr>
        <p:spPr>
          <a:xfrm>
            <a:off x="258185" y="6250165"/>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6113E31D-E2AB-40D1-8B51-AFA5AFEF393A}" type="slidenum">
              <a:rPr lang="en-US" smtClean="0"/>
              <a:t>‹#›</a:t>
            </a:fld>
            <a:endParaRPr lang="en-US" dirty="0"/>
          </a:p>
        </p:txBody>
      </p:sp>
      <p:sp>
        <p:nvSpPr>
          <p:cNvPr id="7" name="Title 6"/>
          <p:cNvSpPr>
            <a:spLocks noGrp="1"/>
          </p:cNvSpPr>
          <p:nvPr>
            <p:ph type="title"/>
          </p:nvPr>
        </p:nvSpPr>
        <p:spPr/>
        <p:txBody>
          <a:bodyPr/>
          <a:lstStyle/>
          <a:p>
            <a:r>
              <a:rPr lang="en-CA"/>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2"/>
            <a:ext cx="4011084" cy="1162050"/>
          </a:xfrm>
        </p:spPr>
        <p:txBody>
          <a:bodyPr anchor="b"/>
          <a:lstStyle>
            <a:lvl1pPr algn="l">
              <a:defRPr sz="2400" b="1"/>
            </a:lvl1pPr>
          </a:lstStyle>
          <a:p>
            <a:r>
              <a:rPr lang="en-US"/>
              <a:t>Click to edit Master title style</a:t>
            </a:r>
            <a:endParaRPr lang="en-CA"/>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087D9112-369D-453C-8BB2-39C9F2C2062E}" type="slidenum">
              <a:rPr lang="en-US">
                <a:solidFill>
                  <a:prstClr val="black">
                    <a:tint val="75000"/>
                  </a:prstClr>
                </a:solidFill>
              </a:rPr>
              <a:pPr>
                <a:def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522D17-2FC3-406C-996D-1973079B10C1}"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34EBDC-CAE1-4D47-9817-D589C17D917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E3E98492-5CA8-4A65-9CCD-241C34F03700}"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65C494-1BAB-465A-819A-385E55D57C0C}" type="slidenum">
              <a:rPr lang="en-US">
                <a:solidFill>
                  <a:prstClr val="black">
                    <a:tint val="75000"/>
                  </a:prstClr>
                </a:solidFill>
              </a:rPr>
              <a:pPr>
                <a:defRPr/>
              </a:pPr>
              <a:t>‹#›</a:t>
            </a:fld>
            <a:endParaRPr lang="en-US" sz="1680" dirty="0">
              <a:solidFill>
                <a:srgbClr val="FFFFFF"/>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88"/>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98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861FF6F7-6203-43DD-9FDB-5F37EB5AD8F3}" type="datetime8">
              <a:rPr lang="en-US">
                <a:solidFill>
                  <a:prstClr val="black">
                    <a:tint val="75000"/>
                  </a:prstClr>
                </a:solidFill>
              </a:rPr>
              <a:pPr>
                <a:defRPr/>
              </a:pPr>
              <a:t>4/5/2018 11:47 AM</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A78EDA-C3DF-4EEA-8B96-E3A6EC6225E3}" type="slidenum">
              <a:rPr lang="en-US">
                <a:solidFill>
                  <a:prstClr val="black">
                    <a:tint val="75000"/>
                  </a:prstClr>
                </a:solidFill>
              </a:rPr>
              <a:pPr>
                <a:defRPr/>
              </a:pPr>
              <a:t>‹#›</a:t>
            </a:fld>
            <a:endParaRPr lang="en-US" sz="1680" dirty="0">
              <a:solidFill>
                <a:srgbClr val="FFFFFF"/>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074"/>
            <a:ext cx="1099744" cy="676705"/>
          </a:xfrm>
          <a:prstGeom prst="rect">
            <a:avLst/>
          </a:prstGeom>
          <a:solidFill>
            <a:schemeClr val="bg2"/>
          </a:solidFill>
        </p:spPr>
        <p:txBody>
          <a:bodyPr vert="horz" lIns="0" tIns="182680" rIns="0" bIns="182680"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9468CE9-3F3D-1446-A027-4B4CDD3883B0}" type="slidenum">
              <a:rPr kumimoji="0" lang="en-US" sz="2000" b="0" i="0" u="none" strike="noStrike" kern="1200" cap="none" spc="0" normalizeH="0" baseline="0" noProof="0" smtClean="0">
                <a:ln>
                  <a:noFill/>
                </a:ln>
                <a:solidFill>
                  <a:prstClr val="white"/>
                </a:solidFill>
                <a:effectLst/>
                <a:uLnTx/>
                <a:uFillTx/>
                <a:latin typeface="Open Sans"/>
                <a:ea typeface="+mn-ea"/>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prstClr val="white"/>
              </a:solidFill>
              <a:effectLst/>
              <a:uLnTx/>
              <a:uFillTx/>
              <a:latin typeface="Open Sans"/>
              <a:ea typeface="+mn-ea"/>
            </a:endParaRPr>
          </a:p>
        </p:txBody>
      </p:sp>
    </p:spTree>
    <p:extLst>
      <p:ext uri="{BB962C8B-B14F-4D97-AF65-F5344CB8AC3E}">
        <p14:creationId xmlns:p14="http://schemas.microsoft.com/office/powerpoint/2010/main" val="4010228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02"/>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8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6"/>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78" y="1535116"/>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CA"/>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CA"/>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073E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2"/>
            <a:ext cx="4011084" cy="1162050"/>
          </a:xfrm>
        </p:spPr>
        <p:txBody>
          <a:bodyPr anchor="b"/>
          <a:lstStyle>
            <a:lvl1pPr algn="l">
              <a:defRPr sz="2400" b="1"/>
            </a:lvl1pPr>
          </a:lstStyle>
          <a:p>
            <a:r>
              <a:rPr lang="en-CA"/>
              <a:t>Click to edit Master title style</a:t>
            </a:r>
            <a:endParaRPr lang="en-US"/>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CA"/>
              <a:t>Click to edit Master text styles</a:t>
            </a:r>
          </a:p>
        </p:txBody>
      </p:sp>
      <p:sp>
        <p:nvSpPr>
          <p:cNvPr id="5" name="Date Placeholder 4"/>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CA"/>
              <a:t>Click to edit Master text styles</a:t>
            </a:r>
          </a:p>
        </p:txBody>
      </p:sp>
      <p:sp>
        <p:nvSpPr>
          <p:cNvPr id="5" name="Date Placeholder 4"/>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14"/>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5014"/>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E8CD495-DAF5-4754-B65E-2762558F1D01}" type="datetimeFigureOut">
              <a:rPr lang="en-CA" smtClean="0">
                <a:solidFill>
                  <a:prstClr val="black">
                    <a:tint val="75000"/>
                  </a:prstClr>
                </a:solidFill>
              </a:rPr>
              <a:pPr/>
              <a:t>2018-04-05</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4F59733-4C58-46A4-8F40-A0428F11317A}"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631705C2-8B5F-439A-9C1B-DC9C53E8EFB0}" type="datetime1">
              <a:rPr lang="en-CA" smtClean="0">
                <a:solidFill>
                  <a:prstClr val="black"/>
                </a:solidFill>
              </a:rPr>
              <a:pPr defTabSz="914400"/>
              <a:t>2018-04-05</a:t>
            </a:fld>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6921CB6F-0BFA-42CF-A990-8A73094C86B3}" type="datetime1">
              <a:rPr lang="en-CA" smtClean="0">
                <a:solidFill>
                  <a:prstClr val="black"/>
                </a:solidFill>
              </a:rPr>
              <a:pPr defTabSz="914400"/>
              <a:t>2018-04-05</a:t>
            </a:fld>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D05D56D3-C3D5-4A8B-80A1-0243825EA2E8}" type="datetime1">
              <a:rPr lang="en-CA" smtClean="0">
                <a:solidFill>
                  <a:prstClr val="black"/>
                </a:solidFill>
              </a:rPr>
              <a:pPr defTabSz="914400"/>
              <a:t>2018-04-05</a:t>
            </a:fld>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400"/>
            <a:fld id="{73255074-A0B0-40F8-B912-B72248351163}" type="datetime1">
              <a:rPr lang="en-CA" smtClean="0">
                <a:solidFill>
                  <a:prstClr val="black"/>
                </a:solidFill>
              </a:rPr>
              <a:pPr defTabSz="914400"/>
              <a:t>2018-04-05</a:t>
            </a:fld>
            <a:endParaRPr lang="en-CA">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19AB4D41-86C1-4908-B66A-0B50CEB3BF29}" type="datetimeFigureOut">
              <a:rPr lang="en-US" smtClean="0"/>
              <a:t>4/5/2018</a:t>
            </a:fld>
            <a:endParaRPr lang="en-US" dirty="0"/>
          </a:p>
        </p:txBody>
      </p:sp>
      <p:sp>
        <p:nvSpPr>
          <p:cNvPr id="6" name="Footer Placeholder 5"/>
          <p:cNvSpPr>
            <a:spLocks noGrp="1"/>
          </p:cNvSpPr>
          <p:nvPr>
            <p:ph type="ftr" sz="quarter" idx="11"/>
          </p:nvPr>
        </p:nvSpPr>
        <p:spPr>
          <a:xfrm>
            <a:off x="258185" y="6250165"/>
            <a:ext cx="504892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FAB73BC-B049-4115-A692-8D63A059BFB8}" type="slidenum">
              <a:rPr lang="en-US" smtClean="0"/>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914400"/>
            <a:fld id="{C20A29CF-D1D3-40D2-A465-594FF8538526}" type="datetime1">
              <a:rPr lang="en-CA" smtClean="0">
                <a:solidFill>
                  <a:prstClr val="black"/>
                </a:solidFill>
              </a:rPr>
              <a:pPr defTabSz="914400"/>
              <a:t>2018-04-05</a:t>
            </a:fld>
            <a:endParaRPr lang="en-CA">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914400"/>
            <a:fld id="{4883BD10-4FD9-4C11-9432-D3ED6B46957A}" type="datetime1">
              <a:rPr lang="en-CA" smtClean="0">
                <a:solidFill>
                  <a:prstClr val="black"/>
                </a:solidFill>
              </a:rPr>
              <a:pPr defTabSz="914400"/>
              <a:t>2018-04-05</a:t>
            </a:fld>
            <a:endParaRPr lang="en-CA">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914400"/>
            <a:fld id="{788CD278-A8B1-4C4E-9A81-D60EFA8BC470}" type="datetime1">
              <a:rPr lang="en-CA" smtClean="0">
                <a:solidFill>
                  <a:prstClr val="black"/>
                </a:solidFill>
              </a:rPr>
              <a:pPr defTabSz="914400"/>
              <a:t>2018-04-05</a:t>
            </a:fld>
            <a:endParaRPr lang="en-CA">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400"/>
            <a:fld id="{D808BAF6-7581-4250-B530-62CB49536AF8}" type="datetime1">
              <a:rPr lang="en-CA" smtClean="0">
                <a:solidFill>
                  <a:prstClr val="black"/>
                </a:solidFill>
              </a:rPr>
              <a:pPr defTabSz="914400"/>
              <a:t>2018-04-05</a:t>
            </a:fld>
            <a:endParaRPr lang="en-CA">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400"/>
            <a:fld id="{DDEC245C-DF32-4487-A86F-29758A6C29FE}" type="datetime1">
              <a:rPr lang="en-CA" smtClean="0">
                <a:solidFill>
                  <a:prstClr val="black"/>
                </a:solidFill>
              </a:rPr>
              <a:pPr defTabSz="914400"/>
              <a:t>2018-04-05</a:t>
            </a:fld>
            <a:endParaRPr lang="en-CA">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A66A2971-5A6D-44E0-A698-83B2C87795DB}" type="datetime1">
              <a:rPr lang="en-CA" smtClean="0">
                <a:solidFill>
                  <a:prstClr val="black"/>
                </a:solidFill>
              </a:rPr>
              <a:pPr defTabSz="914400"/>
              <a:t>2018-04-05</a:t>
            </a:fld>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208F07E6-AFA7-49B3-8B76-4D1798D5FE55}" type="datetime1">
              <a:rPr lang="en-CA" smtClean="0">
                <a:solidFill>
                  <a:prstClr val="black"/>
                </a:solidFill>
              </a:rPr>
              <a:pPr defTabSz="914400"/>
              <a:t>2018-04-05</a:t>
            </a:fld>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F0C63165-76D6-4DC3-81E8-296D96432A05}"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Home">
    <p:spTree>
      <p:nvGrpSpPr>
        <p:cNvPr id="1" name=""/>
        <p:cNvGrpSpPr/>
        <p:nvPr/>
      </p:nvGrpSpPr>
      <p:grpSpPr>
        <a:xfrm>
          <a:off x="0" y="0"/>
          <a:ext cx="0" cy="0"/>
          <a:chOff x="0" y="0"/>
          <a:chExt cx="0" cy="0"/>
        </a:xfrm>
      </p:grpSpPr>
      <p:sp>
        <p:nvSpPr>
          <p:cNvPr id="12" name="Shape 12"/>
          <p:cNvSpPr>
            <a:spLocks noGrp="1"/>
          </p:cNvSpPr>
          <p:nvPr>
            <p:ph type="sldNum" sz="quarter" idx="2"/>
          </p:nvPr>
        </p:nvSpPr>
        <p:spPr>
          <a:xfrm>
            <a:off x="8737600" y="6356351"/>
            <a:ext cx="2844800" cy="365125"/>
          </a:xfrm>
          <a:prstGeom prst="rect">
            <a:avLst/>
          </a:prstGeom>
        </p:spPr>
        <p:txBody>
          <a:bodyPr/>
          <a:lstStyle/>
          <a:p>
            <a:pPr defTabSz="914400"/>
            <a:fld id="{86CB4B4D-7CA3-9044-876B-883B54F8677D}" type="slidenum">
              <a:rPr lang="uk-UA" smtClean="0">
                <a:solidFill>
                  <a:prstClr val="black"/>
                </a:solidFill>
              </a:rPr>
              <a:pPr defTabSz="914400"/>
              <a:t>‹#›</a:t>
            </a:fld>
            <a:endParaRPr lang="uk-UA" dirty="0">
              <a:solidFill>
                <a:prstClr val="black"/>
              </a:solidFill>
            </a:endParaRPr>
          </a:p>
        </p:txBody>
      </p:sp>
    </p:spTree>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endParaRPr lang="en-CA">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CA">
              <a:solidFill>
                <a:prstClr val="black"/>
              </a:solidFill>
            </a:endParaRPr>
          </a:p>
        </p:txBody>
      </p:sp>
      <p:sp>
        <p:nvSpPr>
          <p:cNvPr id="6" name="Slide Number Placeholder 5"/>
          <p:cNvSpPr>
            <a:spLocks noGrp="1"/>
          </p:cNvSpPr>
          <p:nvPr>
            <p:ph type="sldNum" sz="quarter" idx="12"/>
          </p:nvPr>
        </p:nvSpPr>
        <p:spPr>
          <a:xfrm>
            <a:off x="-336715" y="3717032"/>
            <a:ext cx="12144672" cy="365125"/>
          </a:xfrm>
          <a:prstGeom prst="rect">
            <a:avLst/>
          </a:prstGeom>
        </p:spPr>
        <p:txBody>
          <a:bodyPr/>
          <a:lstStyle/>
          <a:p>
            <a:pPr defTabSz="914400"/>
            <a:fld id="{A54F7AA2-2A35-4093-B0C2-412048666B50}" type="slidenum">
              <a:rPr lang="en-CA" smtClean="0">
                <a:solidFill>
                  <a:prstClr val="black"/>
                </a:solidFill>
              </a:rPr>
              <a:pPr defTabSz="914400"/>
              <a:t>‹#›</a:t>
            </a:fld>
            <a:endParaRPr lang="en-CA">
              <a:solidFill>
                <a:prstClr val="black"/>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lvl1pPr>
              <a:defRPr>
                <a:solidFill>
                  <a:srgbClr val="92D050"/>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08" indent="0" algn="ctr">
              <a:buNone/>
              <a:defRPr>
                <a:solidFill>
                  <a:schemeClr val="tx1">
                    <a:tint val="75000"/>
                  </a:schemeClr>
                </a:solidFill>
              </a:defRPr>
            </a:lvl2pPr>
            <a:lvl3pPr marL="913814" indent="0" algn="ctr">
              <a:buNone/>
              <a:defRPr>
                <a:solidFill>
                  <a:schemeClr val="tx1">
                    <a:tint val="75000"/>
                  </a:schemeClr>
                </a:solidFill>
              </a:defRPr>
            </a:lvl3pPr>
            <a:lvl4pPr marL="1370720" indent="0" algn="ctr">
              <a:buNone/>
              <a:defRPr>
                <a:solidFill>
                  <a:schemeClr val="tx1">
                    <a:tint val="75000"/>
                  </a:schemeClr>
                </a:solidFill>
              </a:defRPr>
            </a:lvl4pPr>
            <a:lvl5pPr marL="1827628" indent="0" algn="ctr">
              <a:buNone/>
              <a:defRPr>
                <a:solidFill>
                  <a:schemeClr val="tx1">
                    <a:tint val="75000"/>
                  </a:schemeClr>
                </a:solidFill>
              </a:defRPr>
            </a:lvl5pPr>
            <a:lvl6pPr marL="2284534" indent="0" algn="ctr">
              <a:buNone/>
              <a:defRPr>
                <a:solidFill>
                  <a:schemeClr val="tx1">
                    <a:tint val="75000"/>
                  </a:schemeClr>
                </a:solidFill>
              </a:defRPr>
            </a:lvl6pPr>
            <a:lvl7pPr marL="2741442" indent="0" algn="ctr">
              <a:buNone/>
              <a:defRPr>
                <a:solidFill>
                  <a:schemeClr val="tx1">
                    <a:tint val="75000"/>
                  </a:schemeClr>
                </a:solidFill>
              </a:defRPr>
            </a:lvl7pPr>
            <a:lvl8pPr marL="3198348" indent="0" algn="ctr">
              <a:buNone/>
              <a:defRPr>
                <a:solidFill>
                  <a:schemeClr val="tx1">
                    <a:tint val="75000"/>
                  </a:schemeClr>
                </a:solidFill>
              </a:defRPr>
            </a:lvl8pPr>
            <a:lvl9pPr marL="3655256" indent="0" algn="ctr">
              <a:buNone/>
              <a:defRPr>
                <a:solidFill>
                  <a:schemeClr val="tx1">
                    <a:tint val="75000"/>
                  </a:schemeClr>
                </a:solidFill>
              </a:defRPr>
            </a:lvl9pPr>
          </a:lstStyle>
          <a:p>
            <a:r>
              <a:rPr lang="en-CA"/>
              <a:t>Click to edit Master subtitle style</a:t>
            </a:r>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a:xfrm>
            <a:off x="6884896" y="6250165"/>
            <a:ext cx="5048920" cy="365125"/>
          </a:xfrm>
          <a:prstGeom prst="rect">
            <a:avLst/>
          </a:prstGeom>
        </p:spPr>
        <p:txBody>
          <a:bodyPr/>
          <a:lstStyle/>
          <a:p>
            <a:fld id="{E6426E2C-56C1-4E0D-A793-0088A7FDD37E}" type="datetimeFigureOut">
              <a:rPr lang="en-US" smtClean="0"/>
              <a:t>4/5/2018</a:t>
            </a:fld>
            <a:endParaRPr lang="en-US" dirty="0"/>
          </a:p>
        </p:txBody>
      </p:sp>
      <p:sp>
        <p:nvSpPr>
          <p:cNvPr id="8" name="Footer Placeholder 7"/>
          <p:cNvSpPr>
            <a:spLocks noGrp="1"/>
          </p:cNvSpPr>
          <p:nvPr>
            <p:ph type="ftr" sz="quarter" idx="11"/>
          </p:nvPr>
        </p:nvSpPr>
        <p:spPr>
          <a:xfrm>
            <a:off x="258185" y="6250165"/>
            <a:ext cx="5048921"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5321451" y="6250164"/>
            <a:ext cx="1549101" cy="365125"/>
          </a:xfrm>
          <a:prstGeom prst="rect">
            <a:avLst/>
          </a:prstGeom>
        </p:spPr>
        <p:txBody>
          <a:bodyPr/>
          <a:lstStyle/>
          <a:p>
            <a:fld id="{4FAB73BC-B049-4115-A692-8D63A059BFB8}"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6908" indent="0">
              <a:buNone/>
              <a:defRPr sz="1800">
                <a:solidFill>
                  <a:schemeClr val="tx1">
                    <a:tint val="75000"/>
                  </a:schemeClr>
                </a:solidFill>
              </a:defRPr>
            </a:lvl2pPr>
            <a:lvl3pPr marL="913814" indent="0">
              <a:buNone/>
              <a:defRPr sz="1600">
                <a:solidFill>
                  <a:schemeClr val="tx1">
                    <a:tint val="75000"/>
                  </a:schemeClr>
                </a:solidFill>
              </a:defRPr>
            </a:lvl3pPr>
            <a:lvl4pPr marL="1370720" indent="0">
              <a:buNone/>
              <a:defRPr sz="1400">
                <a:solidFill>
                  <a:schemeClr val="tx1">
                    <a:tint val="75000"/>
                  </a:schemeClr>
                </a:solidFill>
              </a:defRPr>
            </a:lvl4pPr>
            <a:lvl5pPr marL="1827628" indent="0">
              <a:buNone/>
              <a:defRPr sz="1400">
                <a:solidFill>
                  <a:schemeClr val="tx1">
                    <a:tint val="75000"/>
                  </a:schemeClr>
                </a:solidFill>
              </a:defRPr>
            </a:lvl5pPr>
            <a:lvl6pPr marL="2284534" indent="0">
              <a:buNone/>
              <a:defRPr sz="1400">
                <a:solidFill>
                  <a:schemeClr val="tx1">
                    <a:tint val="75000"/>
                  </a:schemeClr>
                </a:solidFill>
              </a:defRPr>
            </a:lvl6pPr>
            <a:lvl7pPr marL="2741442" indent="0">
              <a:buNone/>
              <a:defRPr sz="1400">
                <a:solidFill>
                  <a:schemeClr val="tx1">
                    <a:tint val="75000"/>
                  </a:schemeClr>
                </a:solidFill>
              </a:defRPr>
            </a:lvl7pPr>
            <a:lvl8pPr marL="3198348" indent="0">
              <a:buNone/>
              <a:defRPr sz="1400">
                <a:solidFill>
                  <a:schemeClr val="tx1">
                    <a:tint val="75000"/>
                  </a:schemeClr>
                </a:solidFill>
              </a:defRPr>
            </a:lvl8pPr>
            <a:lvl9pPr marL="3655256"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F4FE1B7-3320-446C-B590-9F1741638F0F}"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C88BCEC0-4B22-45FF-87FB-20161B506FD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2"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9" y="217487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5A2168FA-AD83-4A5E-850F-9C41856C1157}" type="datetime1">
              <a:rPr lang="en-US" smtClean="0">
                <a:solidFill>
                  <a:prstClr val="black">
                    <a:tint val="75000"/>
                  </a:prstClr>
                </a:solidFill>
              </a:rPr>
              <a:pPr/>
              <a:t>4/5/2018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386116B7-CB49-4929-81BA-374FA93B3F69}" type="datetime1">
              <a:rPr lang="en-US" smtClean="0">
                <a:solidFill>
                  <a:prstClr val="black">
                    <a:tint val="75000"/>
                  </a:prstClr>
                </a:solidFill>
              </a:rPr>
              <a:pPr/>
              <a:t>4/5/2018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F6CE7-A45C-4F1B-A0C7-5F7754E2E30E}" type="datetime1">
              <a:rPr lang="en-US" smtClean="0">
                <a:solidFill>
                  <a:prstClr val="black">
                    <a:tint val="75000"/>
                  </a:prstClr>
                </a:solidFill>
              </a:rPr>
              <a:pPr/>
              <a:t>4/5/2018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9"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A0574BF1-C2E3-492E-B16C-343E6B538B7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08" indent="0">
              <a:buNone/>
              <a:defRPr sz="2800"/>
            </a:lvl2pPr>
            <a:lvl3pPr marL="913814" indent="0">
              <a:buNone/>
              <a:defRPr sz="2400"/>
            </a:lvl3pPr>
            <a:lvl4pPr marL="1370720" indent="0">
              <a:buNone/>
              <a:defRPr sz="2000"/>
            </a:lvl4pPr>
            <a:lvl5pPr marL="1827628" indent="0">
              <a:buNone/>
              <a:defRPr sz="2000"/>
            </a:lvl5pPr>
            <a:lvl6pPr marL="2284534" indent="0">
              <a:buNone/>
              <a:defRPr sz="2000"/>
            </a:lvl6pPr>
            <a:lvl7pPr marL="2741442" indent="0">
              <a:buNone/>
              <a:defRPr sz="2000"/>
            </a:lvl7pPr>
            <a:lvl8pPr marL="3198348" indent="0">
              <a:buNone/>
              <a:defRPr sz="2000"/>
            </a:lvl8pPr>
            <a:lvl9pPr marL="3655256"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7BAB72A-476A-4E31-A8C1-032E028ADC74}"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863537F-7F35-42FB-9461-02F0D165B8DC}"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06B9D5C-5722-45C4-BB20-BCA8B819A591}"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a:xfrm>
            <a:off x="6884896" y="6250165"/>
            <a:ext cx="5048920" cy="365125"/>
          </a:xfrm>
          <a:prstGeom prst="rect">
            <a:avLst/>
          </a:prstGeom>
        </p:spPr>
        <p:txBody>
          <a:bodyPr/>
          <a:lstStyle/>
          <a:p>
            <a:fld id="{C8C39B41-D8B5-4052-B551-9B5525EAA8B6}" type="datetimeFigureOut">
              <a:rPr lang="en-US" smtClean="0"/>
              <a:t>4/5/2018</a:t>
            </a:fld>
            <a:endParaRPr lang="en-US" dirty="0"/>
          </a:p>
        </p:txBody>
      </p:sp>
      <p:sp>
        <p:nvSpPr>
          <p:cNvPr id="4" name="Footer Placeholder 3"/>
          <p:cNvSpPr>
            <a:spLocks noGrp="1"/>
          </p:cNvSpPr>
          <p:nvPr>
            <p:ph type="ftr" sz="quarter" idx="11"/>
          </p:nvPr>
        </p:nvSpPr>
        <p:spPr>
          <a:xfrm>
            <a:off x="258185" y="6250165"/>
            <a:ext cx="5048921"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5321451" y="6250164"/>
            <a:ext cx="1549101" cy="365125"/>
          </a:xfrm>
          <a:prstGeom prst="rect">
            <a:avLst/>
          </a:prstGeom>
        </p:spPr>
        <p:txBody>
          <a:bodyPr/>
          <a:lstStyle/>
          <a:p>
            <a:fld id="{4FAB73BC-B049-4115-A692-8D63A059BFB8}"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1" y="6356356"/>
            <a:ext cx="2844800" cy="365125"/>
          </a:xfrm>
          <a:prstGeom prst="rect">
            <a:avLst/>
          </a:prstGeom>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a:xfrm>
            <a:off x="4165601" y="6356356"/>
            <a:ext cx="3860800" cy="365125"/>
          </a:xfrm>
          <a:prstGeom prst="rect">
            <a:avLst/>
          </a:prstGeom>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a:xfrm>
            <a:off x="-336715" y="3717038"/>
            <a:ext cx="12144672" cy="365125"/>
          </a:xfrm>
          <a:prstGeom prst="rect">
            <a:avLst/>
          </a:prstGeom>
        </p:spPr>
        <p:txBody>
          <a:bodyPr/>
          <a:lstStyle/>
          <a:p>
            <a:fld id="{A54F7AA2-2A35-4093-B0C2-412048666B50}"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E6820E64-3651-453A-A261-3B7E992D1072}"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lIns="91384" tIns="45691" rIns="91384" bIns="4569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a:prstGeom prst="rect">
            <a:avLst/>
          </a:prstGeom>
        </p:spPr>
        <p:txBody>
          <a:bodyPr lIns="91384" tIns="45691" rIns="91384" bIns="45691" anchor="b"/>
          <a:lstStyle>
            <a:lvl1pPr marL="0" indent="0">
              <a:buNone/>
              <a:defRPr sz="2000">
                <a:solidFill>
                  <a:schemeClr val="tx1">
                    <a:tint val="75000"/>
                  </a:schemeClr>
                </a:solidFill>
              </a:defRPr>
            </a:lvl1pPr>
            <a:lvl2pPr marL="456908" indent="0">
              <a:buNone/>
              <a:defRPr sz="1800">
                <a:solidFill>
                  <a:schemeClr val="tx1">
                    <a:tint val="75000"/>
                  </a:schemeClr>
                </a:solidFill>
              </a:defRPr>
            </a:lvl2pPr>
            <a:lvl3pPr marL="913814" indent="0">
              <a:buNone/>
              <a:defRPr sz="1600">
                <a:solidFill>
                  <a:schemeClr val="tx1">
                    <a:tint val="75000"/>
                  </a:schemeClr>
                </a:solidFill>
              </a:defRPr>
            </a:lvl3pPr>
            <a:lvl4pPr marL="1370720" indent="0">
              <a:buNone/>
              <a:defRPr sz="1400">
                <a:solidFill>
                  <a:schemeClr val="tx1">
                    <a:tint val="75000"/>
                  </a:schemeClr>
                </a:solidFill>
              </a:defRPr>
            </a:lvl4pPr>
            <a:lvl5pPr marL="1827628" indent="0">
              <a:buNone/>
              <a:defRPr sz="1400">
                <a:solidFill>
                  <a:schemeClr val="tx1">
                    <a:tint val="75000"/>
                  </a:schemeClr>
                </a:solidFill>
              </a:defRPr>
            </a:lvl5pPr>
            <a:lvl6pPr marL="2284534" indent="0">
              <a:buNone/>
              <a:defRPr sz="1400">
                <a:solidFill>
                  <a:schemeClr val="tx1">
                    <a:tint val="75000"/>
                  </a:schemeClr>
                </a:solidFill>
              </a:defRPr>
            </a:lvl6pPr>
            <a:lvl7pPr marL="2741442" indent="0">
              <a:buNone/>
              <a:defRPr sz="1400">
                <a:solidFill>
                  <a:schemeClr val="tx1">
                    <a:tint val="75000"/>
                  </a:schemeClr>
                </a:solidFill>
              </a:defRPr>
            </a:lvl7pPr>
            <a:lvl8pPr marL="3198348" indent="0">
              <a:buNone/>
              <a:defRPr sz="1400">
                <a:solidFill>
                  <a:schemeClr val="tx1">
                    <a:tint val="75000"/>
                  </a:schemeClr>
                </a:solidFill>
              </a:defRPr>
            </a:lvl8pPr>
            <a:lvl9pPr marL="365525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7361A7E0-F5D0-44E5-8045-07933A4EC54D}"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lIns="91384" tIns="45691" rIns="91384" bIns="4569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lIns="91384" tIns="45691" rIns="91384" bIns="4569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F36D6908-8248-45B3-81C0-E3D1E0C42540}"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lIns="91384" tIns="45691" rIns="91384" bIns="45691"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8"/>
            <a:ext cx="5386917" cy="3951288"/>
          </a:xfrm>
          <a:prstGeom prst="rect">
            <a:avLst/>
          </a:prstGeom>
        </p:spPr>
        <p:txBody>
          <a:bodyPr lIns="91384" tIns="45691" rIns="91384" bIns="4569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lIns="91384" tIns="45691" rIns="91384" bIns="45691"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8"/>
            <a:ext cx="5389033" cy="3951288"/>
          </a:xfrm>
          <a:prstGeom prst="rect">
            <a:avLst/>
          </a:prstGeom>
        </p:spPr>
        <p:txBody>
          <a:bodyPr lIns="91384" tIns="45691" rIns="91384" bIns="4569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CB0E7E84-580D-4673-AA57-C517594FBD0E}" type="datetime1">
              <a:rPr lang="en-US" smtClean="0">
                <a:solidFill>
                  <a:prstClr val="black"/>
                </a:solidFill>
              </a:rPr>
              <a:pPr defTabSz="913814"/>
              <a:t>4/5/2018</a:t>
            </a:fld>
            <a:endParaRPr lang="en-US" dirty="0">
              <a:solidFill>
                <a:prstClr val="black"/>
              </a:solidFill>
            </a:endParaRPr>
          </a:p>
        </p:txBody>
      </p:sp>
      <p:sp>
        <p:nvSpPr>
          <p:cNvPr id="8" name="Footer Placeholder 7"/>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9" name="Slide Number Placeholder 8"/>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Date Placeholder 2"/>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0C4BC95D-9D51-46E7-BEB7-DDC0EBD667D6}" type="datetime1">
              <a:rPr lang="en-US" smtClean="0">
                <a:solidFill>
                  <a:prstClr val="black"/>
                </a:solidFill>
              </a:rPr>
              <a:pPr defTabSz="913814"/>
              <a:t>4/5/2018</a:t>
            </a:fld>
            <a:endParaRPr lang="en-US" dirty="0">
              <a:solidFill>
                <a:prstClr val="black"/>
              </a:solidFil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5" name="Slide Number Placeholder 4"/>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0506B3BB-B8B9-4686-9D9F-AE30CD3EAB65}" type="datetime1">
              <a:rPr lang="en-US" smtClean="0">
                <a:solidFill>
                  <a:prstClr val="black"/>
                </a:solidFill>
              </a:rPr>
              <a:pPr defTabSz="913814"/>
              <a:t>4/5/2018</a:t>
            </a:fld>
            <a:endParaRPr lang="en-US" dirty="0">
              <a:solidFill>
                <a:prstClr val="black"/>
              </a:solidFill>
            </a:endParaRPr>
          </a:p>
        </p:txBody>
      </p:sp>
      <p:sp>
        <p:nvSpPr>
          <p:cNvPr id="3" name="Footer Placeholder 2"/>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4" name="Slide Number Placeholder 3"/>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
        <p:nvSpPr>
          <p:cNvPr id="5" name="Picture Placeholder 7"/>
          <p:cNvSpPr>
            <a:spLocks noGrp="1"/>
          </p:cNvSpPr>
          <p:nvPr>
            <p:ph type="pic" sz="quarter" idx="13" hasCustomPrompt="1"/>
          </p:nvPr>
        </p:nvSpPr>
        <p:spPr>
          <a:xfrm>
            <a:off x="3791079" y="1556293"/>
            <a:ext cx="4513168" cy="3384878"/>
          </a:xfrm>
          <a:prstGeom prst="ellipse">
            <a:avLst/>
          </a:prstGeom>
        </p:spPr>
        <p:txBody>
          <a:bodyPr lIns="91384" tIns="45691" rIns="91384" bIns="45691"/>
          <a:lstStyle/>
          <a:p>
            <a:r>
              <a:rPr lang="en-US" dirty="0"/>
              <a:t>Drag and Drop</a:t>
            </a:r>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a:prstGeom prst="rect">
            <a:avLst/>
          </a:prstGeom>
        </p:spPr>
        <p:txBody>
          <a:bodyPr lIns="91384" tIns="45691" rIns="91384" bIns="45691"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56"/>
            <a:ext cx="6815668" cy="5853113"/>
          </a:xfrm>
          <a:prstGeom prst="rect">
            <a:avLst/>
          </a:prstGeom>
        </p:spPr>
        <p:txBody>
          <a:bodyPr lIns="91384" tIns="45691" rIns="91384" bIns="4569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a:prstGeom prst="rect">
            <a:avLst/>
          </a:prstGeom>
        </p:spPr>
        <p:txBody>
          <a:bodyPr lIns="91384" tIns="45691" rIns="91384" bIns="45691"/>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E816A2E5-BEB8-40E8-AA71-F35C5637AFAB}"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lIns="91384" tIns="45691" rIns="91384" bIns="4569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384" tIns="45691" rIns="91384" bIns="45691"/>
          <a:lstStyle>
            <a:lvl1pPr marL="0" indent="0">
              <a:buNone/>
              <a:defRPr sz="3200"/>
            </a:lvl1pPr>
            <a:lvl2pPr marL="456908" indent="0">
              <a:buNone/>
              <a:defRPr sz="2800"/>
            </a:lvl2pPr>
            <a:lvl3pPr marL="913814" indent="0">
              <a:buNone/>
              <a:defRPr sz="2400"/>
            </a:lvl3pPr>
            <a:lvl4pPr marL="1370720" indent="0">
              <a:buNone/>
              <a:defRPr sz="2000"/>
            </a:lvl4pPr>
            <a:lvl5pPr marL="1827628" indent="0">
              <a:buNone/>
              <a:defRPr sz="2000"/>
            </a:lvl5pPr>
            <a:lvl6pPr marL="2284534" indent="0">
              <a:buNone/>
              <a:defRPr sz="2000"/>
            </a:lvl6pPr>
            <a:lvl7pPr marL="2741442" indent="0">
              <a:buNone/>
              <a:defRPr sz="2000"/>
            </a:lvl7pPr>
            <a:lvl8pPr marL="3198348" indent="0">
              <a:buNone/>
              <a:defRPr sz="2000"/>
            </a:lvl8pPr>
            <a:lvl9pPr marL="3655256"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a:prstGeom prst="rect">
            <a:avLst/>
          </a:prstGeom>
        </p:spPr>
        <p:txBody>
          <a:bodyPr lIns="91384" tIns="45691" rIns="91384" bIns="45691"/>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23EEF5A6-AFDB-403C-98EE-6D1B4882FF6E}" type="datetime1">
              <a:rPr lang="en-US" smtClean="0">
                <a:solidFill>
                  <a:prstClr val="black"/>
                </a:solidFill>
              </a:rPr>
              <a:pPr defTabSz="913814"/>
              <a:t>4/5/2018</a:t>
            </a:fld>
            <a:endParaRPr lang="en-US" dirty="0">
              <a:solidFill>
                <a:prstClr val="black"/>
              </a:solidFill>
            </a:endParaRPr>
          </a:p>
        </p:txBody>
      </p:sp>
      <p:sp>
        <p:nvSpPr>
          <p:cNvPr id="6" name="Footer Placeholder 5"/>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7" name="Slide Number Placeholder 6"/>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13A52365-F865-4B3B-ADBB-910BECE06BE4}"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lIns="91384" tIns="45691" rIns="91384" bIns="45691"/>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2B999658-84AB-4F86-BC25-3F1D42F44DE7}"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84" tIns="45691" rIns="91384" bIns="45691"/>
          <a:lstStyle/>
          <a:p>
            <a:r>
              <a:rPr lang="en-US"/>
              <a:t>Click to edit Master title style</a:t>
            </a:r>
          </a:p>
        </p:txBody>
      </p:sp>
      <p:sp>
        <p:nvSpPr>
          <p:cNvPr id="3" name="Date Placeholder 2"/>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0A6FC90C-48A4-4D64-A0E8-A851D05181AB}" type="datetime1">
              <a:rPr lang="en-US" smtClean="0">
                <a:solidFill>
                  <a:prstClr val="black"/>
                </a:solidFill>
              </a:rPr>
              <a:pPr defTabSz="913814"/>
              <a:t>4/5/2018</a:t>
            </a:fld>
            <a:endParaRPr lang="en-US" dirty="0">
              <a:solidFill>
                <a:prstClr val="black"/>
              </a:solidFill>
            </a:endParaRPr>
          </a:p>
        </p:txBody>
      </p:sp>
      <p:sp>
        <p:nvSpPr>
          <p:cNvPr id="4" name="Footer Placeholder 3"/>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5" name="Slide Number Placeholder 4"/>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lvl1pPr>
              <a:defRPr>
                <a:solidFill>
                  <a:srgbClr val="92D050"/>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08" indent="0" algn="ctr">
              <a:buNone/>
              <a:defRPr>
                <a:solidFill>
                  <a:schemeClr val="tx1">
                    <a:tint val="75000"/>
                  </a:schemeClr>
                </a:solidFill>
              </a:defRPr>
            </a:lvl2pPr>
            <a:lvl3pPr marL="913814" indent="0" algn="ctr">
              <a:buNone/>
              <a:defRPr>
                <a:solidFill>
                  <a:schemeClr val="tx1">
                    <a:tint val="75000"/>
                  </a:schemeClr>
                </a:solidFill>
              </a:defRPr>
            </a:lvl3pPr>
            <a:lvl4pPr marL="1370720" indent="0" algn="ctr">
              <a:buNone/>
              <a:defRPr>
                <a:solidFill>
                  <a:schemeClr val="tx1">
                    <a:tint val="75000"/>
                  </a:schemeClr>
                </a:solidFill>
              </a:defRPr>
            </a:lvl4pPr>
            <a:lvl5pPr marL="1827628" indent="0" algn="ctr">
              <a:buNone/>
              <a:defRPr>
                <a:solidFill>
                  <a:schemeClr val="tx1">
                    <a:tint val="75000"/>
                  </a:schemeClr>
                </a:solidFill>
              </a:defRPr>
            </a:lvl5pPr>
            <a:lvl6pPr marL="2284534" indent="0" algn="ctr">
              <a:buNone/>
              <a:defRPr>
                <a:solidFill>
                  <a:schemeClr val="tx1">
                    <a:tint val="75000"/>
                  </a:schemeClr>
                </a:solidFill>
              </a:defRPr>
            </a:lvl6pPr>
            <a:lvl7pPr marL="2741442" indent="0" algn="ctr">
              <a:buNone/>
              <a:defRPr>
                <a:solidFill>
                  <a:schemeClr val="tx1">
                    <a:tint val="75000"/>
                  </a:schemeClr>
                </a:solidFill>
              </a:defRPr>
            </a:lvl7pPr>
            <a:lvl8pPr marL="3198348" indent="0" algn="ctr">
              <a:buNone/>
              <a:defRPr>
                <a:solidFill>
                  <a:schemeClr val="tx1">
                    <a:tint val="75000"/>
                  </a:schemeClr>
                </a:solidFill>
              </a:defRPr>
            </a:lvl8pPr>
            <a:lvl9pPr marL="3655256" indent="0" algn="ctr">
              <a:buNone/>
              <a:defRPr>
                <a:solidFill>
                  <a:schemeClr val="tx1">
                    <a:tint val="75000"/>
                  </a:schemeClr>
                </a:solidFill>
              </a:defRPr>
            </a:lvl9pPr>
          </a:lstStyle>
          <a:p>
            <a:r>
              <a:rPr lang="en-CA"/>
              <a:t>Click to edit Master subtitle style</a:t>
            </a:r>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6908" indent="0">
              <a:buNone/>
              <a:defRPr sz="1800">
                <a:solidFill>
                  <a:schemeClr val="tx1">
                    <a:tint val="75000"/>
                  </a:schemeClr>
                </a:solidFill>
              </a:defRPr>
            </a:lvl2pPr>
            <a:lvl3pPr marL="913814" indent="0">
              <a:buNone/>
              <a:defRPr sz="1600">
                <a:solidFill>
                  <a:schemeClr val="tx1">
                    <a:tint val="75000"/>
                  </a:schemeClr>
                </a:solidFill>
              </a:defRPr>
            </a:lvl3pPr>
            <a:lvl4pPr marL="1370720" indent="0">
              <a:buNone/>
              <a:defRPr sz="1400">
                <a:solidFill>
                  <a:schemeClr val="tx1">
                    <a:tint val="75000"/>
                  </a:schemeClr>
                </a:solidFill>
              </a:defRPr>
            </a:lvl4pPr>
            <a:lvl5pPr marL="1827628" indent="0">
              <a:buNone/>
              <a:defRPr sz="1400">
                <a:solidFill>
                  <a:schemeClr val="tx1">
                    <a:tint val="75000"/>
                  </a:schemeClr>
                </a:solidFill>
              </a:defRPr>
            </a:lvl5pPr>
            <a:lvl6pPr marL="2284534" indent="0">
              <a:buNone/>
              <a:defRPr sz="1400">
                <a:solidFill>
                  <a:schemeClr val="tx1">
                    <a:tint val="75000"/>
                  </a:schemeClr>
                </a:solidFill>
              </a:defRPr>
            </a:lvl6pPr>
            <a:lvl7pPr marL="2741442" indent="0">
              <a:buNone/>
              <a:defRPr sz="1400">
                <a:solidFill>
                  <a:schemeClr val="tx1">
                    <a:tint val="75000"/>
                  </a:schemeClr>
                </a:solidFill>
              </a:defRPr>
            </a:lvl7pPr>
            <a:lvl8pPr marL="3198348" indent="0">
              <a:buNone/>
              <a:defRPr sz="1400">
                <a:solidFill>
                  <a:schemeClr val="tx1">
                    <a:tint val="75000"/>
                  </a:schemeClr>
                </a:solidFill>
              </a:defRPr>
            </a:lvl8pPr>
            <a:lvl9pPr marL="3655256"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0F4FE1B7-3320-446C-B590-9F1741638F0F}"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C88BCEC0-4B22-45FF-87FB-20161B506FD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2"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6908" indent="0">
              <a:buNone/>
              <a:defRPr sz="2000" b="1"/>
            </a:lvl2pPr>
            <a:lvl3pPr marL="913814" indent="0">
              <a:buNone/>
              <a:defRPr sz="1800" b="1"/>
            </a:lvl3pPr>
            <a:lvl4pPr marL="1370720" indent="0">
              <a:buNone/>
              <a:defRPr sz="1600" b="1"/>
            </a:lvl4pPr>
            <a:lvl5pPr marL="1827628" indent="0">
              <a:buNone/>
              <a:defRPr sz="1600" b="1"/>
            </a:lvl5pPr>
            <a:lvl6pPr marL="2284534" indent="0">
              <a:buNone/>
              <a:defRPr sz="1600" b="1"/>
            </a:lvl6pPr>
            <a:lvl7pPr marL="2741442" indent="0">
              <a:buNone/>
              <a:defRPr sz="1600" b="1"/>
            </a:lvl7pPr>
            <a:lvl8pPr marL="3198348" indent="0">
              <a:buNone/>
              <a:defRPr sz="1600" b="1"/>
            </a:lvl8pPr>
            <a:lvl9pPr marL="3655256"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9" y="2174878"/>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5A2168FA-AD83-4A5E-850F-9C41856C1157}" type="datetime1">
              <a:rPr lang="en-US" smtClean="0">
                <a:solidFill>
                  <a:prstClr val="black">
                    <a:tint val="75000"/>
                  </a:prstClr>
                </a:solidFill>
              </a:rPr>
              <a:pPr/>
              <a:t>4/5/2018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386116B7-CB49-4929-81BA-374FA93B3F69}" type="datetime1">
              <a:rPr lang="en-US" smtClean="0">
                <a:solidFill>
                  <a:prstClr val="black">
                    <a:tint val="75000"/>
                  </a:prstClr>
                </a:solidFill>
              </a:rPr>
              <a:pPr/>
              <a:t>4/5/2018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F6CE7-A45C-4F1B-A0C7-5F7754E2E30E}" type="datetime1">
              <a:rPr lang="en-US" smtClean="0">
                <a:solidFill>
                  <a:prstClr val="black">
                    <a:tint val="75000"/>
                  </a:prstClr>
                </a:solidFill>
              </a:rPr>
              <a:pPr/>
              <a:t>4/5/2018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CA"/>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9"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A0574BF1-C2E3-492E-B16C-343E6B538B7E}"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908" indent="0">
              <a:buNone/>
              <a:defRPr sz="2800"/>
            </a:lvl2pPr>
            <a:lvl3pPr marL="913814" indent="0">
              <a:buNone/>
              <a:defRPr sz="2400"/>
            </a:lvl3pPr>
            <a:lvl4pPr marL="1370720" indent="0">
              <a:buNone/>
              <a:defRPr sz="2000"/>
            </a:lvl4pPr>
            <a:lvl5pPr marL="1827628" indent="0">
              <a:buNone/>
              <a:defRPr sz="2000"/>
            </a:lvl5pPr>
            <a:lvl6pPr marL="2284534" indent="0">
              <a:buNone/>
              <a:defRPr sz="2000"/>
            </a:lvl6pPr>
            <a:lvl7pPr marL="2741442" indent="0">
              <a:buNone/>
              <a:defRPr sz="2000"/>
            </a:lvl7pPr>
            <a:lvl8pPr marL="3198348" indent="0">
              <a:buNone/>
              <a:defRPr sz="2000"/>
            </a:lvl8pPr>
            <a:lvl9pPr marL="3655256"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908" indent="0">
              <a:buNone/>
              <a:defRPr sz="1200"/>
            </a:lvl2pPr>
            <a:lvl3pPr marL="913814" indent="0">
              <a:buNone/>
              <a:defRPr sz="1000"/>
            </a:lvl3pPr>
            <a:lvl4pPr marL="1370720" indent="0">
              <a:buNone/>
              <a:defRPr sz="900"/>
            </a:lvl4pPr>
            <a:lvl5pPr marL="1827628" indent="0">
              <a:buNone/>
              <a:defRPr sz="900"/>
            </a:lvl5pPr>
            <a:lvl6pPr marL="2284534" indent="0">
              <a:buNone/>
              <a:defRPr sz="900"/>
            </a:lvl6pPr>
            <a:lvl7pPr marL="2741442" indent="0">
              <a:buNone/>
              <a:defRPr sz="900"/>
            </a:lvl7pPr>
            <a:lvl8pPr marL="3198348" indent="0">
              <a:buNone/>
              <a:defRPr sz="900"/>
            </a:lvl8pPr>
            <a:lvl9pPr marL="365525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7BAB72A-476A-4E31-A8C1-032E028ADC74}" type="datetime1">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863537F-7F35-42FB-9461-02F0D165B8DC}"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06B9D5C-5722-45C4-BB20-BCA8B819A591}" type="datetime1">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7216ED-C59C-7448-A3C1-EF3DFF1B1754}"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1" y="6356356"/>
            <a:ext cx="2844800" cy="365125"/>
          </a:xfrm>
          <a:prstGeom prst="rect">
            <a:avLst/>
          </a:prstGeom>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a:xfrm>
            <a:off x="4165601" y="6356356"/>
            <a:ext cx="3860800" cy="365125"/>
          </a:xfrm>
          <a:prstGeom prst="rect">
            <a:avLst/>
          </a:prstGeom>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a:xfrm>
            <a:off x="-336715" y="3717038"/>
            <a:ext cx="12144672" cy="365125"/>
          </a:xfrm>
          <a:prstGeom prst="rect">
            <a:avLst/>
          </a:prstGeom>
        </p:spPr>
        <p:txBody>
          <a:bodyPr/>
          <a:lstStyle/>
          <a:p>
            <a:fld id="{A54F7AA2-2A35-4093-B0C2-412048666B50}" type="slidenum">
              <a:rPr lang="en-CA" smtClean="0">
                <a:solidFill>
                  <a:prstClr val="black">
                    <a:tint val="75000"/>
                  </a:prstClr>
                </a:solidFill>
              </a:rPr>
              <a:pPr/>
              <a:t>‹#›</a:t>
            </a:fld>
            <a:endParaRPr lang="en-CA">
              <a:solidFill>
                <a:prstClr val="black">
                  <a:tint val="75000"/>
                </a:prstClr>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17257151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1516109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ext uri="{BB962C8B-B14F-4D97-AF65-F5344CB8AC3E}">
        <p14:creationId xmlns:p14="http://schemas.microsoft.com/office/powerpoint/2010/main" val="11891518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ext uri="{BB962C8B-B14F-4D97-AF65-F5344CB8AC3E}">
        <p14:creationId xmlns:p14="http://schemas.microsoft.com/office/powerpoint/2010/main" val="1242747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1404117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CA"/>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E3416D63-31BF-4B94-B6C5-E20B2C63F515}" type="datetime4">
              <a:rPr lang="en-US" smtClean="0"/>
              <a:pPr/>
              <a:t>April 5, 2018</a:t>
            </a:fld>
            <a:endParaRPr lang="en-US"/>
          </a:p>
        </p:txBody>
      </p:sp>
      <p:sp>
        <p:nvSpPr>
          <p:cNvPr id="6" name="Footer Placeholder 5"/>
          <p:cNvSpPr>
            <a:spLocks noGrp="1"/>
          </p:cNvSpPr>
          <p:nvPr>
            <p:ph type="ftr" sz="quarter" idx="11"/>
          </p:nvPr>
        </p:nvSpPr>
        <p:spPr>
          <a:xfrm>
            <a:off x="258185" y="6250165"/>
            <a:ext cx="504892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2754ED01-E2A0-4C1E-8E21-014B99041579}" type="slidenum">
              <a:rPr lang="en-US" smtClean="0"/>
              <a:pPr/>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dirty="0"/>
          </a:p>
        </p:txBody>
      </p:sp>
    </p:spTree>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ext uri="{BB962C8B-B14F-4D97-AF65-F5344CB8AC3E}">
        <p14:creationId xmlns:p14="http://schemas.microsoft.com/office/powerpoint/2010/main" val="1087592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4832545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ext uri="{BB962C8B-B14F-4D97-AF65-F5344CB8AC3E}">
        <p14:creationId xmlns:p14="http://schemas.microsoft.com/office/powerpoint/2010/main" val="3110336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ext uri="{BB962C8B-B14F-4D97-AF65-F5344CB8AC3E}">
        <p14:creationId xmlns:p14="http://schemas.microsoft.com/office/powerpoint/2010/main" val="979842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ext uri="{BB962C8B-B14F-4D97-AF65-F5344CB8AC3E}">
        <p14:creationId xmlns:p14="http://schemas.microsoft.com/office/powerpoint/2010/main" val="513543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625806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3323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91384" tIns="45691" rIns="91384" bIns="4569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9EB387EA-057A-46CF-8C32-E1283C2014E5}"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lIns="91384" tIns="45691" rIns="91384" bIns="4569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a:prstGeom prst="rect">
            <a:avLst/>
          </a:prstGeom>
        </p:spPr>
        <p:txBody>
          <a:bodyPr lIns="91384" tIns="45691" rIns="91384" bIns="45691" anchor="b"/>
          <a:lstStyle>
            <a:lvl1pPr marL="0" indent="0">
              <a:buNone/>
              <a:defRPr sz="2000">
                <a:solidFill>
                  <a:schemeClr val="tx1">
                    <a:tint val="75000"/>
                  </a:schemeClr>
                </a:solidFill>
              </a:defRPr>
            </a:lvl1pPr>
            <a:lvl2pPr marL="456908" indent="0">
              <a:buNone/>
              <a:defRPr sz="1800">
                <a:solidFill>
                  <a:schemeClr val="tx1">
                    <a:tint val="75000"/>
                  </a:schemeClr>
                </a:solidFill>
              </a:defRPr>
            </a:lvl2pPr>
            <a:lvl3pPr marL="913814" indent="0">
              <a:buNone/>
              <a:defRPr sz="1600">
                <a:solidFill>
                  <a:schemeClr val="tx1">
                    <a:tint val="75000"/>
                  </a:schemeClr>
                </a:solidFill>
              </a:defRPr>
            </a:lvl3pPr>
            <a:lvl4pPr marL="1370720" indent="0">
              <a:buNone/>
              <a:defRPr sz="1400">
                <a:solidFill>
                  <a:schemeClr val="tx1">
                    <a:tint val="75000"/>
                  </a:schemeClr>
                </a:solidFill>
              </a:defRPr>
            </a:lvl4pPr>
            <a:lvl5pPr marL="1827628" indent="0">
              <a:buNone/>
              <a:defRPr sz="1400">
                <a:solidFill>
                  <a:schemeClr val="tx1">
                    <a:tint val="75000"/>
                  </a:schemeClr>
                </a:solidFill>
              </a:defRPr>
            </a:lvl5pPr>
            <a:lvl6pPr marL="2284534" indent="0">
              <a:buNone/>
              <a:defRPr sz="1400">
                <a:solidFill>
                  <a:schemeClr val="tx1">
                    <a:tint val="75000"/>
                  </a:schemeClr>
                </a:solidFill>
              </a:defRPr>
            </a:lvl6pPr>
            <a:lvl7pPr marL="2741442" indent="0">
              <a:buNone/>
              <a:defRPr sz="1400">
                <a:solidFill>
                  <a:schemeClr val="tx1">
                    <a:tint val="75000"/>
                  </a:schemeClr>
                </a:solidFill>
              </a:defRPr>
            </a:lvl7pPr>
            <a:lvl8pPr marL="3198348" indent="0">
              <a:buNone/>
              <a:defRPr sz="1400">
                <a:solidFill>
                  <a:schemeClr val="tx1">
                    <a:tint val="75000"/>
                  </a:schemeClr>
                </a:solidFill>
              </a:defRPr>
            </a:lvl8pPr>
            <a:lvl9pPr marL="365525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6"/>
            <a:ext cx="2844800" cy="365125"/>
          </a:xfrm>
          <a:prstGeom prst="rect">
            <a:avLst/>
          </a:prstGeom>
        </p:spPr>
        <p:txBody>
          <a:bodyPr lIns="91384" tIns="45691" rIns="91384" bIns="45691"/>
          <a:lstStyle/>
          <a:p>
            <a:pPr defTabSz="913814"/>
            <a:fld id="{7809B587-F1FD-41AA-BD95-4BB77031566F}" type="datetime1">
              <a:rPr lang="en-US" smtClean="0">
                <a:solidFill>
                  <a:prstClr val="black"/>
                </a:solidFill>
              </a:rPr>
              <a:pPr defTabSz="913814"/>
              <a:t>4/5/2018</a:t>
            </a:fld>
            <a:endParaRPr lang="en-US" dirty="0">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91384" tIns="45691" rIns="91384" bIns="45691"/>
          <a:lstStyle/>
          <a:p>
            <a:pPr defTabSz="913814"/>
            <a:endParaRPr lang="en-US" dirty="0">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91384" tIns="45691" rIns="91384" bIns="45691"/>
          <a:lstStyle/>
          <a:p>
            <a:pPr defTabSz="913814"/>
            <a:fld id="{D7E2EFBE-CC75-4D4F-8757-69F5173B88E9}" type="slidenum">
              <a:rPr lang="en-US" smtClean="0">
                <a:solidFill>
                  <a:prstClr val="black"/>
                </a:solidFill>
              </a:rPr>
              <a:pPr defTabSz="913814"/>
              <a:t>‹#›</a:t>
            </a:fld>
            <a:endParaRPr lang="en-US" dirty="0">
              <a:solidFill>
                <a:prstClr val="black"/>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0.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theme" Target="../theme/theme11.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10" Type="http://schemas.openxmlformats.org/officeDocument/2006/relationships/theme" Target="../theme/theme13.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69.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theme" Target="../theme/theme14.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5.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theme" Target="../theme/theme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6.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5.png"/><Relationship Id="rId2" Type="http://schemas.openxmlformats.org/officeDocument/2006/relationships/slideLayout" Target="../slideLayouts/slideLayout98.xml"/><Relationship Id="rId16" Type="http://schemas.openxmlformats.org/officeDocument/2006/relationships/image" Target="../media/image4.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3.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4305" r:id="rId12"/>
  </p:sldLayoutIdLst>
  <p:hf sldNum="0" hdr="0" ftr="0" dt="0"/>
  <p:txStyles>
    <p:titleStyle>
      <a:lvl1pPr algn="ctr" defTabSz="914400" rtl="0" eaLnBrk="1" latinLnBrk="0" hangingPunct="1">
        <a:spcBef>
          <a:spcPct val="0"/>
        </a:spcBef>
        <a:buNone/>
        <a:defRPr sz="4400" b="1" kern="1200">
          <a:solidFill>
            <a:srgbClr val="073E87"/>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Arial"/>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Arial"/>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Arial"/>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Arial"/>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Arial"/>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638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2" y="6356698"/>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1097280" fontAlgn="base">
              <a:spcBef>
                <a:spcPct val="0"/>
              </a:spcBef>
              <a:spcAft>
                <a:spcPct val="0"/>
              </a:spcAft>
              <a:defRPr/>
            </a:pPr>
            <a:fld id="{4806F23E-D092-438E-8742-2316E883FD77}" type="datetime8">
              <a:rPr lang="en-US" smtClean="0">
                <a:solidFill>
                  <a:prstClr val="black">
                    <a:tint val="75000"/>
                  </a:prstClr>
                </a:solidFill>
              </a:rPr>
              <a:pPr defTabSz="1097280" fontAlgn="base">
                <a:spcBef>
                  <a:spcPct val="0"/>
                </a:spcBef>
                <a:spcAft>
                  <a:spcPct val="0"/>
                </a:spcAft>
                <a:defRPr/>
              </a:pPr>
              <a:t>4/5/2018 11:47 AM</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698"/>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109728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698"/>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1097280" fontAlgn="base">
              <a:spcBef>
                <a:spcPct val="0"/>
              </a:spcBef>
              <a:spcAft>
                <a:spcPct val="0"/>
              </a:spcAft>
              <a:defRPr/>
            </a:pPr>
            <a:fld id="{F5F3B144-313B-4807-9E1A-1FE54564C508}" type="slidenum">
              <a:rPr lang="en-US" smtClean="0">
                <a:solidFill>
                  <a:prstClr val="black">
                    <a:tint val="75000"/>
                  </a:prstClr>
                </a:solidFill>
              </a:rPr>
              <a:pPr defTabSz="1097280"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883008381"/>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95" algn="ctr" rtl="0" fontAlgn="base">
        <a:spcBef>
          <a:spcPct val="0"/>
        </a:spcBef>
        <a:spcAft>
          <a:spcPct val="0"/>
        </a:spcAft>
        <a:defRPr sz="4400">
          <a:solidFill>
            <a:schemeClr val="tx1"/>
          </a:solidFill>
          <a:latin typeface="Calibri" pitchFamily="34" charset="0"/>
        </a:defRPr>
      </a:lvl6pPr>
      <a:lvl7pPr marL="914392" algn="ctr" rtl="0" fontAlgn="base">
        <a:spcBef>
          <a:spcPct val="0"/>
        </a:spcBef>
        <a:spcAft>
          <a:spcPct val="0"/>
        </a:spcAft>
        <a:defRPr sz="4400">
          <a:solidFill>
            <a:schemeClr val="tx1"/>
          </a:solidFill>
          <a:latin typeface="Calibri" pitchFamily="34" charset="0"/>
        </a:defRPr>
      </a:lvl7pPr>
      <a:lvl8pPr marL="1371587" algn="ctr" rtl="0" fontAlgn="base">
        <a:spcBef>
          <a:spcPct val="0"/>
        </a:spcBef>
        <a:spcAft>
          <a:spcPct val="0"/>
        </a:spcAft>
        <a:defRPr sz="4400">
          <a:solidFill>
            <a:schemeClr val="tx1"/>
          </a:solidFill>
          <a:latin typeface="Calibri" pitchFamily="34" charset="0"/>
        </a:defRPr>
      </a:lvl8pPr>
      <a:lvl9pPr marL="1828782" algn="ctr" rtl="0" fontAlgn="base">
        <a:spcBef>
          <a:spcPct val="0"/>
        </a:spcBef>
        <a:spcAft>
          <a:spcPct val="0"/>
        </a:spcAft>
        <a:defRPr sz="4400">
          <a:solidFill>
            <a:schemeClr val="tx1"/>
          </a:solidFill>
          <a:latin typeface="Calibri" pitchFamily="34" charset="0"/>
        </a:defRPr>
      </a:lvl9pPr>
    </p:titleStyle>
    <p:bodyStyle>
      <a:lvl1pPr marL="342896" indent="-342896"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43" indent="-28574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88" indent="-228598"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84" indent="-22859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80" indent="-22859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75" indent="-228598" algn="l" defTabSz="9143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0" indent="-228598" algn="l" defTabSz="9143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66" indent="-228598" algn="l" defTabSz="9143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2" indent="-228598" algn="l" defTabSz="9143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2" rtl="0" eaLnBrk="1" latinLnBrk="0" hangingPunct="1">
        <a:defRPr sz="1800" kern="1200">
          <a:solidFill>
            <a:schemeClr val="tx1"/>
          </a:solidFill>
          <a:latin typeface="+mn-lt"/>
          <a:ea typeface="+mn-ea"/>
          <a:cs typeface="+mn-cs"/>
        </a:defRPr>
      </a:lvl1pPr>
      <a:lvl2pPr marL="457195" algn="l" defTabSz="914392" rtl="0" eaLnBrk="1" latinLnBrk="0" hangingPunct="1">
        <a:defRPr sz="1800" kern="1200">
          <a:solidFill>
            <a:schemeClr val="tx1"/>
          </a:solidFill>
          <a:latin typeface="+mn-lt"/>
          <a:ea typeface="+mn-ea"/>
          <a:cs typeface="+mn-cs"/>
        </a:defRPr>
      </a:lvl2pPr>
      <a:lvl3pPr marL="914392" algn="l" defTabSz="914392" rtl="0" eaLnBrk="1" latinLnBrk="0" hangingPunct="1">
        <a:defRPr sz="1800" kern="1200">
          <a:solidFill>
            <a:schemeClr val="tx1"/>
          </a:solidFill>
          <a:latin typeface="+mn-lt"/>
          <a:ea typeface="+mn-ea"/>
          <a:cs typeface="+mn-cs"/>
        </a:defRPr>
      </a:lvl3pPr>
      <a:lvl4pPr marL="1371587" algn="l" defTabSz="914392" rtl="0" eaLnBrk="1" latinLnBrk="0" hangingPunct="1">
        <a:defRPr sz="1800" kern="1200">
          <a:solidFill>
            <a:schemeClr val="tx1"/>
          </a:solidFill>
          <a:latin typeface="+mn-lt"/>
          <a:ea typeface="+mn-ea"/>
          <a:cs typeface="+mn-cs"/>
        </a:defRPr>
      </a:lvl4pPr>
      <a:lvl5pPr marL="1828782" algn="l" defTabSz="914392" rtl="0" eaLnBrk="1" latinLnBrk="0" hangingPunct="1">
        <a:defRPr sz="1800" kern="1200">
          <a:solidFill>
            <a:schemeClr val="tx1"/>
          </a:solidFill>
          <a:latin typeface="+mn-lt"/>
          <a:ea typeface="+mn-ea"/>
          <a:cs typeface="+mn-cs"/>
        </a:defRPr>
      </a:lvl5pPr>
      <a:lvl6pPr marL="2285977" algn="l" defTabSz="914392" rtl="0" eaLnBrk="1" latinLnBrk="0" hangingPunct="1">
        <a:defRPr sz="1800" kern="1200">
          <a:solidFill>
            <a:schemeClr val="tx1"/>
          </a:solidFill>
          <a:latin typeface="+mn-lt"/>
          <a:ea typeface="+mn-ea"/>
          <a:cs typeface="+mn-cs"/>
        </a:defRPr>
      </a:lvl6pPr>
      <a:lvl7pPr marL="2743174" algn="l" defTabSz="914392" rtl="0" eaLnBrk="1" latinLnBrk="0" hangingPunct="1">
        <a:defRPr sz="1800" kern="1200">
          <a:solidFill>
            <a:schemeClr val="tx1"/>
          </a:solidFill>
          <a:latin typeface="+mn-lt"/>
          <a:ea typeface="+mn-ea"/>
          <a:cs typeface="+mn-cs"/>
        </a:defRPr>
      </a:lvl7pPr>
      <a:lvl8pPr marL="3200368" algn="l" defTabSz="914392" rtl="0" eaLnBrk="1" latinLnBrk="0" hangingPunct="1">
        <a:defRPr sz="1800" kern="1200">
          <a:solidFill>
            <a:schemeClr val="tx1"/>
          </a:solidFill>
          <a:latin typeface="+mn-lt"/>
          <a:ea typeface="+mn-ea"/>
          <a:cs typeface="+mn-cs"/>
        </a:defRPr>
      </a:lvl8pPr>
      <a:lvl9pPr marL="3657563" algn="l" defTabSz="91439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40629846"/>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Lst>
  <p:txStyles>
    <p:titleStyle>
      <a:lvl1pPr algn="ctr" defTabSz="914400" rtl="0" eaLnBrk="1" latinLnBrk="0" hangingPunct="1">
        <a:spcBef>
          <a:spcPct val="0"/>
        </a:spcBef>
        <a:buNone/>
        <a:defRPr sz="4400" kern="1200">
          <a:solidFill>
            <a:schemeClr val="tx1"/>
          </a:solidFill>
          <a:latin typeface="Open Sans"/>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1417638"/>
            <a:ext cx="9753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Rectangle 3"/>
          <p:cNvSpPr>
            <a:spLocks noGrp="1" noChangeArrowheads="1"/>
          </p:cNvSpPr>
          <p:nvPr>
            <p:ph type="body" idx="1"/>
          </p:nvPr>
        </p:nvSpPr>
        <p:spPr bwMode="auto">
          <a:xfrm>
            <a:off x="1219200" y="2438400"/>
            <a:ext cx="975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extLst>
      <p:ext uri="{BB962C8B-B14F-4D97-AF65-F5344CB8AC3E}">
        <p14:creationId xmlns:p14="http://schemas.microsoft.com/office/powerpoint/2010/main" val="1358290678"/>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hf hdr="0" ftr="0" dt="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813777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1" r:id="rId9"/>
  </p:sldLayoutIdLst>
  <p:txStyles>
    <p:titleStyle>
      <a:lvl1pPr algn="ctr" defTabSz="914400" rtl="0" eaLnBrk="1" latinLnBrk="0" hangingPunct="1">
        <a:spcBef>
          <a:spcPct val="0"/>
        </a:spcBef>
        <a:buNone/>
        <a:defRPr sz="4400" kern="1200">
          <a:solidFill>
            <a:schemeClr val="tx1"/>
          </a:solidFill>
          <a:latin typeface="Open Sans"/>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19125" y="428625"/>
            <a:ext cx="10953750" cy="10001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sldNum" sz="quarter" idx="2"/>
          </p:nvPr>
        </p:nvSpPr>
        <p:spPr>
          <a:xfrm>
            <a:off x="5937352" y="6509742"/>
            <a:ext cx="290144" cy="297389"/>
          </a:xfrm>
          <a:prstGeom prst="rect">
            <a:avLst/>
          </a:prstGeom>
          <a:ln w="12700">
            <a:miter lim="400000"/>
          </a:ln>
        </p:spPr>
        <p:txBody>
          <a:bodyPr wrap="none" lIns="50800" tIns="50800" rIns="50800" bIns="50800">
            <a:spAutoFit/>
          </a:bodyPr>
          <a:lstStyle>
            <a:lvl1pPr>
              <a:defRPr sz="1266"/>
            </a:lvl1pPr>
          </a:lstStyle>
          <a:p>
            <a:pPr algn="ctr" defTabSz="410751" hangingPunct="0"/>
            <a:fld id="{86CB4B4D-7CA3-9044-876B-883B54F8677D}" type="slidenum">
              <a:rPr lang="uk-UA" kern="0" smtClean="0">
                <a:solidFill>
                  <a:srgbClr val="FFFFFF"/>
                </a:solidFill>
                <a:sym typeface="Avenir Light"/>
              </a:rPr>
              <a:pPr algn="ctr" defTabSz="410751" hangingPunct="0"/>
              <a:t>‹#›</a:t>
            </a:fld>
            <a:endParaRPr lang="uk-UA" kern="0">
              <a:solidFill>
                <a:srgbClr val="FFFFFF"/>
              </a:solidFill>
              <a:sym typeface="Avenir Light"/>
            </a:endParaRPr>
          </a:p>
        </p:txBody>
      </p:sp>
      <p:sp>
        <p:nvSpPr>
          <p:cNvPr id="4" name="Shape 4"/>
          <p:cNvSpPr>
            <a:spLocks noGrp="1"/>
          </p:cNvSpPr>
          <p:nvPr>
            <p:ph type="body" idx="1"/>
          </p:nvPr>
        </p:nvSpPr>
        <p:spPr>
          <a:xfrm>
            <a:off x="619125" y="1419820"/>
            <a:ext cx="10953750" cy="47238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00500430"/>
      </p:ext>
    </p:extLst>
  </p:cSld>
  <p:clrMap bg1="dk1" tx1="lt1" bg2="dk2"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Lst>
  <p:transition spd="med"/>
  <p:txStyles>
    <p:titleStyle>
      <a:lvl1pPr marL="0" marR="0" indent="0"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1pPr>
      <a:lvl2pPr marL="0" marR="0" indent="160729"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2pPr>
      <a:lvl3pPr marL="0" marR="0" indent="321457"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3pPr>
      <a:lvl4pPr marL="0" marR="0" indent="482186"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4pPr>
      <a:lvl5pPr marL="0" marR="0" indent="642915"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5pPr>
      <a:lvl6pPr marL="0" marR="0" indent="803643"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6pPr>
      <a:lvl7pPr marL="0" marR="0" indent="964372"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7pPr>
      <a:lvl8pPr marL="0" marR="0" indent="1125101"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8pPr>
      <a:lvl9pPr marL="0" marR="0" indent="1285829" algn="l" defTabSz="410751" rtl="0" latinLnBrk="0">
        <a:lnSpc>
          <a:spcPct val="100000"/>
        </a:lnSpc>
        <a:spcBef>
          <a:spcPts val="0"/>
        </a:spcBef>
        <a:spcAft>
          <a:spcPts val="0"/>
        </a:spcAft>
        <a:buClrTx/>
        <a:buSzTx/>
        <a:buFontTx/>
        <a:buNone/>
        <a:tabLst/>
        <a:defRPr sz="3164" b="0" i="0" u="none" strike="noStrike" cap="all" spc="506" baseline="0">
          <a:ln>
            <a:noFill/>
          </a:ln>
          <a:solidFill>
            <a:srgbClr val="FFFFFF"/>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
          <a:srgbClr val="646464"/>
        </a:buClr>
        <a:buSzPct val="90000"/>
        <a:buFontTx/>
        <a:buChar char="•"/>
        <a:tabLst/>
        <a:defRPr sz="2531"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Avenir Light"/>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ABEC2-C973-445A-B843-077499259FCE}" type="slidenum">
              <a:rPr lang="en-CA" smtClean="0"/>
              <a:t>‹#›</a:t>
            </a:fld>
            <a:endParaRPr lang="en-CA" dirty="0"/>
          </a:p>
        </p:txBody>
      </p:sp>
    </p:spTree>
    <p:extLst>
      <p:ext uri="{BB962C8B-B14F-4D97-AF65-F5344CB8AC3E}">
        <p14:creationId xmlns:p14="http://schemas.microsoft.com/office/powerpoint/2010/main" val="4253707762"/>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638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701"/>
            <a:ext cx="2844800" cy="365125"/>
          </a:xfrm>
          <a:prstGeom prst="rect">
            <a:avLst/>
          </a:prstGeom>
        </p:spPr>
        <p:txBody>
          <a:bodyPr vert="horz" lIns="91440" tIns="45720" rIns="91440" bIns="45720" rtlCol="0" anchor="ctr"/>
          <a:lstStyle>
            <a:lvl1pPr algn="l">
              <a:defRPr sz="1440">
                <a:solidFill>
                  <a:schemeClr val="tx1">
                    <a:tint val="75000"/>
                  </a:schemeClr>
                </a:solidFill>
                <a:latin typeface="Arial" charset="0"/>
              </a:defRPr>
            </a:lvl1pPr>
          </a:lstStyle>
          <a:p>
            <a:pPr defTabSz="1097280" fontAlgn="base">
              <a:spcBef>
                <a:spcPct val="0"/>
              </a:spcBef>
              <a:spcAft>
                <a:spcPct val="0"/>
              </a:spcAft>
              <a:defRPr/>
            </a:pPr>
            <a:fld id="{4806F23E-D092-438E-8742-2316E883FD77}" type="datetime8">
              <a:rPr lang="en-US" smtClean="0">
                <a:solidFill>
                  <a:prstClr val="black">
                    <a:tint val="75000"/>
                  </a:prstClr>
                </a:solidFill>
              </a:rPr>
              <a:pPr defTabSz="1097280" fontAlgn="base">
                <a:spcBef>
                  <a:spcPct val="0"/>
                </a:spcBef>
                <a:spcAft>
                  <a:spcPct val="0"/>
                </a:spcAft>
                <a:defRPr/>
              </a:pPr>
              <a:t>4/5/2018 11:47 AM</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1"/>
            <a:ext cx="3860800" cy="365125"/>
          </a:xfrm>
          <a:prstGeom prst="rect">
            <a:avLst/>
          </a:prstGeom>
        </p:spPr>
        <p:txBody>
          <a:bodyPr vert="horz" lIns="91440" tIns="45720" rIns="91440" bIns="45720" rtlCol="0" anchor="ctr"/>
          <a:lstStyle>
            <a:lvl1pPr algn="ctr">
              <a:defRPr sz="1440">
                <a:solidFill>
                  <a:schemeClr val="tx1">
                    <a:tint val="75000"/>
                  </a:schemeClr>
                </a:solidFill>
                <a:latin typeface="Arial" charset="0"/>
              </a:defRPr>
            </a:lvl1pPr>
          </a:lstStyle>
          <a:p>
            <a:pPr defTabSz="109728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701"/>
            <a:ext cx="2844800" cy="365125"/>
          </a:xfrm>
          <a:prstGeom prst="rect">
            <a:avLst/>
          </a:prstGeom>
        </p:spPr>
        <p:txBody>
          <a:bodyPr vert="horz" lIns="91440" tIns="45720" rIns="91440" bIns="45720" rtlCol="0" anchor="ctr"/>
          <a:lstStyle>
            <a:lvl1pPr algn="r">
              <a:defRPr sz="1440">
                <a:solidFill>
                  <a:schemeClr val="tx1">
                    <a:tint val="75000"/>
                  </a:schemeClr>
                </a:solidFill>
                <a:latin typeface="Arial" charset="0"/>
              </a:defRPr>
            </a:lvl1pPr>
          </a:lstStyle>
          <a:p>
            <a:pPr defTabSz="1097280" fontAlgn="base">
              <a:spcBef>
                <a:spcPct val="0"/>
              </a:spcBef>
              <a:spcAft>
                <a:spcPct val="0"/>
              </a:spcAft>
              <a:defRPr/>
            </a:pPr>
            <a:fld id="{F5F3B144-313B-4807-9E1A-1FE54564C508}" type="slidenum">
              <a:rPr lang="en-US" smtClean="0">
                <a:solidFill>
                  <a:prstClr val="black">
                    <a:tint val="75000"/>
                  </a:prstClr>
                </a:solidFill>
              </a:rPr>
              <a:pPr defTabSz="1097280"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0457471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4306" r:id="rId12"/>
  </p:sldLayoutIdLst>
  <p:txStyles>
    <p:titleStyle>
      <a:lvl1pPr algn="ctr" rtl="0" eaLnBrk="0" fontAlgn="base" hangingPunct="0">
        <a:spcBef>
          <a:spcPct val="0"/>
        </a:spcBef>
        <a:spcAft>
          <a:spcPct val="0"/>
        </a:spcAft>
        <a:defRPr sz="5280" kern="1200">
          <a:solidFill>
            <a:schemeClr val="tx1"/>
          </a:solidFill>
          <a:latin typeface="+mj-lt"/>
          <a:ea typeface="+mj-ea"/>
          <a:cs typeface="+mj-cs"/>
        </a:defRPr>
      </a:lvl1pPr>
      <a:lvl2pPr algn="ctr" rtl="0" eaLnBrk="0" fontAlgn="base" hangingPunct="0">
        <a:spcBef>
          <a:spcPct val="0"/>
        </a:spcBef>
        <a:spcAft>
          <a:spcPct val="0"/>
        </a:spcAft>
        <a:defRPr sz="5280">
          <a:solidFill>
            <a:schemeClr val="tx1"/>
          </a:solidFill>
          <a:latin typeface="Calibri" pitchFamily="34" charset="0"/>
        </a:defRPr>
      </a:lvl2pPr>
      <a:lvl3pPr algn="ctr" rtl="0" eaLnBrk="0" fontAlgn="base" hangingPunct="0">
        <a:spcBef>
          <a:spcPct val="0"/>
        </a:spcBef>
        <a:spcAft>
          <a:spcPct val="0"/>
        </a:spcAft>
        <a:defRPr sz="5280">
          <a:solidFill>
            <a:schemeClr val="tx1"/>
          </a:solidFill>
          <a:latin typeface="Calibri" pitchFamily="34" charset="0"/>
        </a:defRPr>
      </a:lvl3pPr>
      <a:lvl4pPr algn="ctr" rtl="0" eaLnBrk="0" fontAlgn="base" hangingPunct="0">
        <a:spcBef>
          <a:spcPct val="0"/>
        </a:spcBef>
        <a:spcAft>
          <a:spcPct val="0"/>
        </a:spcAft>
        <a:defRPr sz="5280">
          <a:solidFill>
            <a:schemeClr val="tx1"/>
          </a:solidFill>
          <a:latin typeface="Calibri" pitchFamily="34" charset="0"/>
        </a:defRPr>
      </a:lvl4pPr>
      <a:lvl5pPr algn="ctr" rtl="0" eaLnBrk="0" fontAlgn="base" hangingPunct="0">
        <a:spcBef>
          <a:spcPct val="0"/>
        </a:spcBef>
        <a:spcAft>
          <a:spcPct val="0"/>
        </a:spcAft>
        <a:defRPr sz="5280">
          <a:solidFill>
            <a:schemeClr val="tx1"/>
          </a:solidFill>
          <a:latin typeface="Calibri" pitchFamily="34" charset="0"/>
        </a:defRPr>
      </a:lvl5pPr>
      <a:lvl6pPr marL="548640" algn="ctr" rtl="0" fontAlgn="base">
        <a:spcBef>
          <a:spcPct val="0"/>
        </a:spcBef>
        <a:spcAft>
          <a:spcPct val="0"/>
        </a:spcAft>
        <a:defRPr sz="5280">
          <a:solidFill>
            <a:schemeClr val="tx1"/>
          </a:solidFill>
          <a:latin typeface="Calibri" pitchFamily="34" charset="0"/>
        </a:defRPr>
      </a:lvl6pPr>
      <a:lvl7pPr marL="1097280" algn="ctr" rtl="0" fontAlgn="base">
        <a:spcBef>
          <a:spcPct val="0"/>
        </a:spcBef>
        <a:spcAft>
          <a:spcPct val="0"/>
        </a:spcAft>
        <a:defRPr sz="5280">
          <a:solidFill>
            <a:schemeClr val="tx1"/>
          </a:solidFill>
          <a:latin typeface="Calibri" pitchFamily="34" charset="0"/>
        </a:defRPr>
      </a:lvl7pPr>
      <a:lvl8pPr marL="1645920" algn="ctr" rtl="0" fontAlgn="base">
        <a:spcBef>
          <a:spcPct val="0"/>
        </a:spcBef>
        <a:spcAft>
          <a:spcPct val="0"/>
        </a:spcAft>
        <a:defRPr sz="5280">
          <a:solidFill>
            <a:schemeClr val="tx1"/>
          </a:solidFill>
          <a:latin typeface="Calibri" pitchFamily="34" charset="0"/>
        </a:defRPr>
      </a:lvl8pPr>
      <a:lvl9pPr marL="2194560" algn="ctr" rtl="0" fontAlgn="base">
        <a:spcBef>
          <a:spcPct val="0"/>
        </a:spcBef>
        <a:spcAft>
          <a:spcPct val="0"/>
        </a:spcAft>
        <a:defRPr sz="5280">
          <a:solidFill>
            <a:schemeClr val="tx1"/>
          </a:solidFill>
          <a:latin typeface="Calibri" pitchFamily="34" charset="0"/>
        </a:defRPr>
      </a:lvl9pPr>
    </p:titleStyle>
    <p:bodyStyle>
      <a:lvl1pPr marL="411480" indent="-411480" algn="l" rtl="0" eaLnBrk="0" fontAlgn="base" hangingPunct="0">
        <a:spcBef>
          <a:spcPct val="20000"/>
        </a:spcBef>
        <a:spcAft>
          <a:spcPct val="0"/>
        </a:spcAft>
        <a:buFont typeface="Arial" charset="0"/>
        <a:buChar char="•"/>
        <a:defRPr sz="3840" kern="1200">
          <a:solidFill>
            <a:schemeClr val="tx1"/>
          </a:solidFill>
          <a:latin typeface="+mn-lt"/>
          <a:ea typeface="+mn-ea"/>
          <a:cs typeface="+mn-cs"/>
        </a:defRPr>
      </a:lvl1pPr>
      <a:lvl2pPr marL="891540" indent="-342900" algn="l" rtl="0" eaLnBrk="0" fontAlgn="base" hangingPunct="0">
        <a:spcBef>
          <a:spcPct val="20000"/>
        </a:spcBef>
        <a:spcAft>
          <a:spcPct val="0"/>
        </a:spcAft>
        <a:buFont typeface="Arial" charset="0"/>
        <a:buChar char="–"/>
        <a:defRPr sz="3360" kern="1200">
          <a:solidFill>
            <a:schemeClr val="tx1"/>
          </a:solidFill>
          <a:latin typeface="+mn-lt"/>
          <a:ea typeface="+mn-ea"/>
          <a:cs typeface="+mn-cs"/>
        </a:defRPr>
      </a:lvl2pPr>
      <a:lvl3pPr marL="1371600" indent="-274320" algn="l" rtl="0" eaLnBrk="0" fontAlgn="base" hangingPunct="0">
        <a:spcBef>
          <a:spcPct val="20000"/>
        </a:spcBef>
        <a:spcAft>
          <a:spcPct val="0"/>
        </a:spcAft>
        <a:buFont typeface="Arial" charset="0"/>
        <a:buChar char="•"/>
        <a:defRPr sz="2880" kern="1200">
          <a:solidFill>
            <a:schemeClr val="tx1"/>
          </a:solidFill>
          <a:latin typeface="+mn-lt"/>
          <a:ea typeface="+mn-ea"/>
          <a:cs typeface="+mn-cs"/>
        </a:defRPr>
      </a:lvl3pPr>
      <a:lvl4pPr marL="1920240" indent="-27432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468880" indent="-27432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727"/>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pPr defTabSz="1097280"/>
            <a:fld id="{DE8CD495-DAF5-4754-B65E-2762558F1D01}" type="datetimeFigureOut">
              <a:rPr lang="en-CA" smtClean="0">
                <a:solidFill>
                  <a:prstClr val="black">
                    <a:tint val="75000"/>
                  </a:prstClr>
                </a:solidFill>
              </a:rPr>
              <a:pPr defTabSz="1097280"/>
              <a:t>2018-04-05</a:t>
            </a:fld>
            <a:endParaRPr lang="en-CA">
              <a:solidFill>
                <a:prstClr val="black">
                  <a:tint val="75000"/>
                </a:prstClr>
              </a:solidFill>
            </a:endParaRPr>
          </a:p>
        </p:txBody>
      </p:sp>
      <p:sp>
        <p:nvSpPr>
          <p:cNvPr id="5" name="Footer Placeholder 4"/>
          <p:cNvSpPr>
            <a:spLocks noGrp="1"/>
          </p:cNvSpPr>
          <p:nvPr>
            <p:ph type="ftr" sz="quarter" idx="3"/>
          </p:nvPr>
        </p:nvSpPr>
        <p:spPr>
          <a:xfrm>
            <a:off x="4165600" y="6356727"/>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pPr defTabSz="1097280"/>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727"/>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pPr defTabSz="1097280"/>
            <a:fld id="{A4F59733-4C58-46A4-8F40-A0428F11317A}" type="slidenum">
              <a:rPr lang="en-CA" smtClean="0">
                <a:solidFill>
                  <a:prstClr val="black">
                    <a:tint val="75000"/>
                  </a:prstClr>
                </a:solidFill>
              </a:rPr>
              <a:pPr defTabSz="1097280"/>
              <a:t>‹#›</a:t>
            </a:fld>
            <a:endParaRPr lang="en-CA">
              <a:solidFill>
                <a:prstClr val="black">
                  <a:tint val="75000"/>
                </a:prstClr>
              </a:solidFill>
            </a:endParaRPr>
          </a:p>
        </p:txBody>
      </p:sp>
    </p:spTree>
    <p:extLst>
      <p:ext uri="{BB962C8B-B14F-4D97-AF65-F5344CB8AC3E}">
        <p14:creationId xmlns:p14="http://schemas.microsoft.com/office/powerpoint/2010/main" val="4467801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2"/>
          <p:cNvSpPr txBox="1">
            <a:spLocks/>
          </p:cNvSpPr>
          <p:nvPr userDrawn="1"/>
        </p:nvSpPr>
        <p:spPr>
          <a:xfrm>
            <a:off x="11280576" y="-171400"/>
            <a:ext cx="480053" cy="648072"/>
          </a:xfrm>
          <a:prstGeom prst="rect">
            <a:avLst/>
          </a:prstGeom>
          <a:solidFill>
            <a:schemeClr val="accent5"/>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sz="1000" b="1" dirty="0">
              <a:solidFill>
                <a:prstClr val="white"/>
              </a:solidFill>
              <a:latin typeface="Open Sans Light"/>
              <a:cs typeface="Open Sans Light"/>
            </a:endParaRPr>
          </a:p>
          <a:p>
            <a:pPr algn="ctr"/>
            <a:endParaRPr lang="en-CA" sz="1000" b="1" dirty="0">
              <a:solidFill>
                <a:prstClr val="white"/>
              </a:solidFill>
              <a:latin typeface="Open Sans Light"/>
              <a:cs typeface="Open Sans Light"/>
            </a:endParaRPr>
          </a:p>
          <a:p>
            <a:pPr algn="ctr"/>
            <a:fld id="{A54F7AA2-2A35-4093-B0C2-412048666B50}" type="slidenum">
              <a:rPr lang="en-CA" sz="1000" b="1" smtClean="0">
                <a:solidFill>
                  <a:prstClr val="white"/>
                </a:solidFill>
                <a:latin typeface="Open Sans Light"/>
                <a:cs typeface="Open Sans Light"/>
              </a:rPr>
              <a:pPr algn="ctr"/>
              <a:t>‹#›</a:t>
            </a:fld>
            <a:endParaRPr lang="en-CA" sz="1000" b="1" dirty="0">
              <a:solidFill>
                <a:prstClr val="white"/>
              </a:solidFill>
              <a:latin typeface="Open Sans Light"/>
              <a:cs typeface="Open Sans Light"/>
            </a:endParaRPr>
          </a:p>
        </p:txBody>
      </p:sp>
      <p:pic>
        <p:nvPicPr>
          <p:cNvPr id="10" name="Picture 9" descr="FOOTER.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0" y="6236992"/>
            <a:ext cx="12192000" cy="648393"/>
          </a:xfrm>
          <a:prstGeom prst="rect">
            <a:avLst/>
          </a:prstGeom>
        </p:spPr>
      </p:pic>
    </p:spTree>
    <p:extLst>
      <p:ext uri="{BB962C8B-B14F-4D97-AF65-F5344CB8AC3E}">
        <p14:creationId xmlns:p14="http://schemas.microsoft.com/office/powerpoint/2010/main" val="86343828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84" tIns="45691" rIns="91384" bIns="45691"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384" tIns="45691" rIns="91384" bIns="45691"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609600" y="6356356"/>
            <a:ext cx="2844800" cy="365125"/>
          </a:xfrm>
          <a:prstGeom prst="rect">
            <a:avLst/>
          </a:prstGeom>
        </p:spPr>
        <p:txBody>
          <a:bodyPr vert="horz" lIns="91384" tIns="45691" rIns="91384" bIns="45691" rtlCol="0" anchor="ctr"/>
          <a:lstStyle>
            <a:lvl1pPr algn="l">
              <a:defRPr sz="1200">
                <a:solidFill>
                  <a:schemeClr val="tx1">
                    <a:tint val="75000"/>
                  </a:schemeClr>
                </a:solidFill>
              </a:defRPr>
            </a:lvl1pPr>
          </a:lstStyle>
          <a:p>
            <a:pPr defTabSz="913814"/>
            <a:fld id="{7915DEF4-F94B-45FE-8617-CABA0645089E}" type="datetime1">
              <a:rPr lang="en-US" smtClean="0">
                <a:solidFill>
                  <a:prstClr val="black">
                    <a:tint val="75000"/>
                  </a:prstClr>
                </a:solidFill>
              </a:rPr>
              <a:pPr defTabSz="913814"/>
              <a:t>4/5/2018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384" tIns="45691" rIns="91384" bIns="45691" rtlCol="0" anchor="ctr"/>
          <a:lstStyle>
            <a:lvl1pPr algn="ctr">
              <a:defRPr sz="1200">
                <a:solidFill>
                  <a:schemeClr val="tx1">
                    <a:tint val="75000"/>
                  </a:schemeClr>
                </a:solidFill>
              </a:defRPr>
            </a:lvl1pPr>
          </a:lstStyle>
          <a:p>
            <a:pPr defTabSz="913814"/>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384" tIns="45691" rIns="91384" bIns="45691" rtlCol="0" anchor="ctr"/>
          <a:lstStyle>
            <a:lvl1pPr algn="r">
              <a:defRPr sz="1200">
                <a:solidFill>
                  <a:schemeClr val="tx1">
                    <a:tint val="75000"/>
                  </a:schemeClr>
                </a:solidFill>
              </a:defRPr>
            </a:lvl1pPr>
          </a:lstStyle>
          <a:p>
            <a:pPr defTabSz="913814"/>
            <a:fld id="{807216ED-C59C-7448-A3C1-EF3DFF1B1754}" type="slidenum">
              <a:rPr lang="en-US" smtClean="0">
                <a:solidFill>
                  <a:prstClr val="black">
                    <a:tint val="75000"/>
                  </a:prstClr>
                </a:solidFill>
              </a:rPr>
              <a:pPr defTabSz="913814"/>
              <a:t>‹#›</a:t>
            </a:fld>
            <a:endParaRPr lang="en-US" dirty="0">
              <a:solidFill>
                <a:prstClr val="black">
                  <a:tint val="75000"/>
                </a:prstClr>
              </a:solidFill>
            </a:endParaRPr>
          </a:p>
        </p:txBody>
      </p:sp>
    </p:spTree>
    <p:extLst>
      <p:ext uri="{BB962C8B-B14F-4D97-AF65-F5344CB8AC3E}">
        <p14:creationId xmlns:p14="http://schemas.microsoft.com/office/powerpoint/2010/main" val="175765319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hf hdr="0" ftr="0" dt="0"/>
  <p:txStyles>
    <p:titleStyle>
      <a:lvl1pPr algn="ctr" defTabSz="456908" rtl="0" eaLnBrk="1" latinLnBrk="0" hangingPunct="1">
        <a:spcBef>
          <a:spcPct val="0"/>
        </a:spcBef>
        <a:buNone/>
        <a:defRPr sz="4400" kern="1200">
          <a:solidFill>
            <a:schemeClr val="tx1"/>
          </a:solidFill>
          <a:latin typeface="+mj-lt"/>
          <a:ea typeface="+mj-ea"/>
          <a:cs typeface="+mj-cs"/>
        </a:defRPr>
      </a:lvl1pPr>
    </p:titleStyle>
    <p:bodyStyle>
      <a:lvl1pPr marL="342680" indent="-342680" algn="l" defTabSz="456908" rtl="0" eaLnBrk="1" latinLnBrk="0" hangingPunct="1">
        <a:spcBef>
          <a:spcPct val="20000"/>
        </a:spcBef>
        <a:buFont typeface="Arial"/>
        <a:buChar char="•"/>
        <a:defRPr sz="3200" kern="1200">
          <a:solidFill>
            <a:schemeClr val="tx1"/>
          </a:solidFill>
          <a:latin typeface="+mn-lt"/>
          <a:ea typeface="+mn-ea"/>
          <a:cs typeface="+mn-cs"/>
        </a:defRPr>
      </a:lvl1pPr>
      <a:lvl2pPr marL="742474" indent="-285566" algn="l" defTabSz="456908" rtl="0" eaLnBrk="1" latinLnBrk="0" hangingPunct="1">
        <a:spcBef>
          <a:spcPct val="20000"/>
        </a:spcBef>
        <a:buFont typeface="Arial"/>
        <a:buChar char="–"/>
        <a:defRPr sz="2800" kern="1200">
          <a:solidFill>
            <a:schemeClr val="tx1"/>
          </a:solidFill>
          <a:latin typeface="+mn-lt"/>
          <a:ea typeface="+mn-ea"/>
          <a:cs typeface="+mn-cs"/>
        </a:defRPr>
      </a:lvl2pPr>
      <a:lvl3pPr marL="1142268" indent="-228453" algn="l" defTabSz="456908" rtl="0" eaLnBrk="1" latinLnBrk="0" hangingPunct="1">
        <a:spcBef>
          <a:spcPct val="20000"/>
        </a:spcBef>
        <a:buFont typeface="Arial"/>
        <a:buChar char="•"/>
        <a:defRPr sz="2400" kern="1200">
          <a:solidFill>
            <a:schemeClr val="tx1"/>
          </a:solidFill>
          <a:latin typeface="+mn-lt"/>
          <a:ea typeface="+mn-ea"/>
          <a:cs typeface="+mn-cs"/>
        </a:defRPr>
      </a:lvl3pPr>
      <a:lvl4pPr marL="1599173" indent="-228453" algn="l" defTabSz="456908" rtl="0" eaLnBrk="1" latinLnBrk="0" hangingPunct="1">
        <a:spcBef>
          <a:spcPct val="20000"/>
        </a:spcBef>
        <a:buFont typeface="Arial"/>
        <a:buChar char="–"/>
        <a:defRPr sz="2000" kern="1200">
          <a:solidFill>
            <a:schemeClr val="tx1"/>
          </a:solidFill>
          <a:latin typeface="+mn-lt"/>
          <a:ea typeface="+mn-ea"/>
          <a:cs typeface="+mn-cs"/>
        </a:defRPr>
      </a:lvl4pPr>
      <a:lvl5pPr marL="2056081" indent="-228453" algn="l" defTabSz="456908" rtl="0" eaLnBrk="1" latinLnBrk="0" hangingPunct="1">
        <a:spcBef>
          <a:spcPct val="20000"/>
        </a:spcBef>
        <a:buFont typeface="Arial"/>
        <a:buChar char="»"/>
        <a:defRPr sz="2000" kern="1200">
          <a:solidFill>
            <a:schemeClr val="tx1"/>
          </a:solidFill>
          <a:latin typeface="+mn-lt"/>
          <a:ea typeface="+mn-ea"/>
          <a:cs typeface="+mn-cs"/>
        </a:defRPr>
      </a:lvl5pPr>
      <a:lvl6pPr marL="2512988" indent="-228453" algn="l" defTabSz="456908" rtl="0" eaLnBrk="1" latinLnBrk="0" hangingPunct="1">
        <a:spcBef>
          <a:spcPct val="20000"/>
        </a:spcBef>
        <a:buFont typeface="Arial"/>
        <a:buChar char="•"/>
        <a:defRPr sz="2000" kern="1200">
          <a:solidFill>
            <a:schemeClr val="tx1"/>
          </a:solidFill>
          <a:latin typeface="+mn-lt"/>
          <a:ea typeface="+mn-ea"/>
          <a:cs typeface="+mn-cs"/>
        </a:defRPr>
      </a:lvl6pPr>
      <a:lvl7pPr marL="2969895" indent="-228453" algn="l" defTabSz="456908" rtl="0" eaLnBrk="1" latinLnBrk="0" hangingPunct="1">
        <a:spcBef>
          <a:spcPct val="20000"/>
        </a:spcBef>
        <a:buFont typeface="Arial"/>
        <a:buChar char="•"/>
        <a:defRPr sz="2000" kern="1200">
          <a:solidFill>
            <a:schemeClr val="tx1"/>
          </a:solidFill>
          <a:latin typeface="+mn-lt"/>
          <a:ea typeface="+mn-ea"/>
          <a:cs typeface="+mn-cs"/>
        </a:defRPr>
      </a:lvl7pPr>
      <a:lvl8pPr marL="3426801" indent="-228453" algn="l" defTabSz="456908" rtl="0" eaLnBrk="1" latinLnBrk="0" hangingPunct="1">
        <a:spcBef>
          <a:spcPct val="20000"/>
        </a:spcBef>
        <a:buFont typeface="Arial"/>
        <a:buChar char="•"/>
        <a:defRPr sz="2000" kern="1200">
          <a:solidFill>
            <a:schemeClr val="tx1"/>
          </a:solidFill>
          <a:latin typeface="+mn-lt"/>
          <a:ea typeface="+mn-ea"/>
          <a:cs typeface="+mn-cs"/>
        </a:defRPr>
      </a:lvl8pPr>
      <a:lvl9pPr marL="3883709" indent="-228453" algn="l" defTabSz="4569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8" rtl="0" eaLnBrk="1" latinLnBrk="0" hangingPunct="1">
        <a:defRPr sz="1800" kern="1200">
          <a:solidFill>
            <a:schemeClr val="tx1"/>
          </a:solidFill>
          <a:latin typeface="+mn-lt"/>
          <a:ea typeface="+mn-ea"/>
          <a:cs typeface="+mn-cs"/>
        </a:defRPr>
      </a:lvl1pPr>
      <a:lvl2pPr marL="456908" algn="l" defTabSz="456908" rtl="0" eaLnBrk="1" latinLnBrk="0" hangingPunct="1">
        <a:defRPr sz="1800" kern="1200">
          <a:solidFill>
            <a:schemeClr val="tx1"/>
          </a:solidFill>
          <a:latin typeface="+mn-lt"/>
          <a:ea typeface="+mn-ea"/>
          <a:cs typeface="+mn-cs"/>
        </a:defRPr>
      </a:lvl2pPr>
      <a:lvl3pPr marL="913814" algn="l" defTabSz="456908" rtl="0" eaLnBrk="1" latinLnBrk="0" hangingPunct="1">
        <a:defRPr sz="1800" kern="1200">
          <a:solidFill>
            <a:schemeClr val="tx1"/>
          </a:solidFill>
          <a:latin typeface="+mn-lt"/>
          <a:ea typeface="+mn-ea"/>
          <a:cs typeface="+mn-cs"/>
        </a:defRPr>
      </a:lvl3pPr>
      <a:lvl4pPr marL="1370720" algn="l" defTabSz="456908" rtl="0" eaLnBrk="1" latinLnBrk="0" hangingPunct="1">
        <a:defRPr sz="1800" kern="1200">
          <a:solidFill>
            <a:schemeClr val="tx1"/>
          </a:solidFill>
          <a:latin typeface="+mn-lt"/>
          <a:ea typeface="+mn-ea"/>
          <a:cs typeface="+mn-cs"/>
        </a:defRPr>
      </a:lvl4pPr>
      <a:lvl5pPr marL="1827628" algn="l" defTabSz="456908" rtl="0" eaLnBrk="1" latinLnBrk="0" hangingPunct="1">
        <a:defRPr sz="1800" kern="1200">
          <a:solidFill>
            <a:schemeClr val="tx1"/>
          </a:solidFill>
          <a:latin typeface="+mn-lt"/>
          <a:ea typeface="+mn-ea"/>
          <a:cs typeface="+mn-cs"/>
        </a:defRPr>
      </a:lvl5pPr>
      <a:lvl6pPr marL="2284534" algn="l" defTabSz="456908" rtl="0" eaLnBrk="1" latinLnBrk="0" hangingPunct="1">
        <a:defRPr sz="1800" kern="1200">
          <a:solidFill>
            <a:schemeClr val="tx1"/>
          </a:solidFill>
          <a:latin typeface="+mn-lt"/>
          <a:ea typeface="+mn-ea"/>
          <a:cs typeface="+mn-cs"/>
        </a:defRPr>
      </a:lvl6pPr>
      <a:lvl7pPr marL="2741442" algn="l" defTabSz="456908" rtl="0" eaLnBrk="1" latinLnBrk="0" hangingPunct="1">
        <a:defRPr sz="1800" kern="1200">
          <a:solidFill>
            <a:schemeClr val="tx1"/>
          </a:solidFill>
          <a:latin typeface="+mn-lt"/>
          <a:ea typeface="+mn-ea"/>
          <a:cs typeface="+mn-cs"/>
        </a:defRPr>
      </a:lvl7pPr>
      <a:lvl8pPr marL="3198348" algn="l" defTabSz="456908" rtl="0" eaLnBrk="1" latinLnBrk="0" hangingPunct="1">
        <a:defRPr sz="1800" kern="1200">
          <a:solidFill>
            <a:schemeClr val="tx1"/>
          </a:solidFill>
          <a:latin typeface="+mn-lt"/>
          <a:ea typeface="+mn-ea"/>
          <a:cs typeface="+mn-cs"/>
        </a:defRPr>
      </a:lvl8pPr>
      <a:lvl9pPr marL="3655256" algn="l" defTabSz="4569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30546379" y="403325"/>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0"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1" name="Slide Number Placeholder 5"/>
          <p:cNvSpPr txBox="1">
            <a:spLocks/>
          </p:cNvSpPr>
          <p:nvPr userDrawn="1"/>
        </p:nvSpPr>
        <p:spPr>
          <a:xfrm>
            <a:off x="29649835" y="15395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2" name="Slide Number Placeholder 5"/>
          <p:cNvSpPr txBox="1">
            <a:spLocks/>
          </p:cNvSpPr>
          <p:nvPr userDrawn="1"/>
        </p:nvSpPr>
        <p:spPr>
          <a:xfrm>
            <a:off x="11376587" y="260649"/>
            <a:ext cx="480053" cy="216024"/>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none"/>
        </p:style>
        <p:txBody>
          <a:bodyPr lIns="91384" tIns="45691" rIns="91384" bIns="45691"/>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E2EFBE-CC75-4D4F-8757-69F5173B88E9}" type="slidenum">
              <a:rPr lang="en-US" sz="900" smtClean="0">
                <a:solidFill>
                  <a:prstClr val="white"/>
                </a:solidFill>
                <a:latin typeface="Open Sans"/>
                <a:cs typeface="Open Sans"/>
              </a:rPr>
              <a:pPr/>
              <a:t>‹#›</a:t>
            </a:fld>
            <a:endParaRPr lang="en-US" sz="900" dirty="0">
              <a:solidFill>
                <a:prstClr val="white"/>
              </a:solidFill>
              <a:latin typeface="Open Sans"/>
              <a:cs typeface="Open Sans"/>
            </a:endParaRPr>
          </a:p>
        </p:txBody>
      </p:sp>
      <p:pic>
        <p:nvPicPr>
          <p:cNvPr id="9" name="Picture 8" descr="CurriculumHead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
            <a:ext cx="12192000" cy="1124989"/>
          </a:xfrm>
          <a:prstGeom prst="rect">
            <a:avLst/>
          </a:prstGeom>
        </p:spPr>
      </p:pic>
    </p:spTree>
    <p:extLst>
      <p:ext uri="{BB962C8B-B14F-4D97-AF65-F5344CB8AC3E}">
        <p14:creationId xmlns:p14="http://schemas.microsoft.com/office/powerpoint/2010/main" val="155608179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hf hdr="0" ftr="0" dt="0"/>
  <p:txStyles>
    <p:titleStyle>
      <a:lvl1pPr algn="ctr" defTabSz="456908" rtl="0" eaLnBrk="1" latinLnBrk="0" hangingPunct="1">
        <a:spcBef>
          <a:spcPct val="0"/>
        </a:spcBef>
        <a:buNone/>
        <a:defRPr sz="4400" kern="1200">
          <a:solidFill>
            <a:schemeClr val="tx1"/>
          </a:solidFill>
          <a:latin typeface="+mj-lt"/>
          <a:ea typeface="+mj-ea"/>
          <a:cs typeface="+mj-cs"/>
        </a:defRPr>
      </a:lvl1pPr>
    </p:titleStyle>
    <p:bodyStyle>
      <a:lvl1pPr marL="342680" indent="-342680" algn="l" defTabSz="456908" rtl="0" eaLnBrk="1" latinLnBrk="0" hangingPunct="1">
        <a:spcBef>
          <a:spcPct val="20000"/>
        </a:spcBef>
        <a:buFont typeface="Arial"/>
        <a:buChar char="•"/>
        <a:defRPr sz="3200" kern="1200">
          <a:solidFill>
            <a:schemeClr val="tx1"/>
          </a:solidFill>
          <a:latin typeface="+mn-lt"/>
          <a:ea typeface="+mn-ea"/>
          <a:cs typeface="+mn-cs"/>
        </a:defRPr>
      </a:lvl1pPr>
      <a:lvl2pPr marL="742474" indent="-285566" algn="l" defTabSz="456908" rtl="0" eaLnBrk="1" latinLnBrk="0" hangingPunct="1">
        <a:spcBef>
          <a:spcPct val="20000"/>
        </a:spcBef>
        <a:buFont typeface="Arial"/>
        <a:buChar char="–"/>
        <a:defRPr sz="2800" kern="1200">
          <a:solidFill>
            <a:schemeClr val="tx1"/>
          </a:solidFill>
          <a:latin typeface="+mn-lt"/>
          <a:ea typeface="+mn-ea"/>
          <a:cs typeface="+mn-cs"/>
        </a:defRPr>
      </a:lvl2pPr>
      <a:lvl3pPr marL="1142268" indent="-228453" algn="l" defTabSz="456908" rtl="0" eaLnBrk="1" latinLnBrk="0" hangingPunct="1">
        <a:spcBef>
          <a:spcPct val="20000"/>
        </a:spcBef>
        <a:buFont typeface="Arial"/>
        <a:buChar char="•"/>
        <a:defRPr sz="2400" kern="1200">
          <a:solidFill>
            <a:schemeClr val="tx1"/>
          </a:solidFill>
          <a:latin typeface="+mn-lt"/>
          <a:ea typeface="+mn-ea"/>
          <a:cs typeface="+mn-cs"/>
        </a:defRPr>
      </a:lvl3pPr>
      <a:lvl4pPr marL="1599173" indent="-228453" algn="l" defTabSz="456908" rtl="0" eaLnBrk="1" latinLnBrk="0" hangingPunct="1">
        <a:spcBef>
          <a:spcPct val="20000"/>
        </a:spcBef>
        <a:buFont typeface="Arial"/>
        <a:buChar char="–"/>
        <a:defRPr sz="2000" kern="1200">
          <a:solidFill>
            <a:schemeClr val="tx1"/>
          </a:solidFill>
          <a:latin typeface="+mn-lt"/>
          <a:ea typeface="+mn-ea"/>
          <a:cs typeface="+mn-cs"/>
        </a:defRPr>
      </a:lvl4pPr>
      <a:lvl5pPr marL="2056081" indent="-228453" algn="l" defTabSz="456908" rtl="0" eaLnBrk="1" latinLnBrk="0" hangingPunct="1">
        <a:spcBef>
          <a:spcPct val="20000"/>
        </a:spcBef>
        <a:buFont typeface="Arial"/>
        <a:buChar char="»"/>
        <a:defRPr sz="2000" kern="1200">
          <a:solidFill>
            <a:schemeClr val="tx1"/>
          </a:solidFill>
          <a:latin typeface="+mn-lt"/>
          <a:ea typeface="+mn-ea"/>
          <a:cs typeface="+mn-cs"/>
        </a:defRPr>
      </a:lvl5pPr>
      <a:lvl6pPr marL="2512988" indent="-228453" algn="l" defTabSz="456908" rtl="0" eaLnBrk="1" latinLnBrk="0" hangingPunct="1">
        <a:spcBef>
          <a:spcPct val="20000"/>
        </a:spcBef>
        <a:buFont typeface="Arial"/>
        <a:buChar char="•"/>
        <a:defRPr sz="2000" kern="1200">
          <a:solidFill>
            <a:schemeClr val="tx1"/>
          </a:solidFill>
          <a:latin typeface="+mn-lt"/>
          <a:ea typeface="+mn-ea"/>
          <a:cs typeface="+mn-cs"/>
        </a:defRPr>
      </a:lvl6pPr>
      <a:lvl7pPr marL="2969895" indent="-228453" algn="l" defTabSz="456908" rtl="0" eaLnBrk="1" latinLnBrk="0" hangingPunct="1">
        <a:spcBef>
          <a:spcPct val="20000"/>
        </a:spcBef>
        <a:buFont typeface="Arial"/>
        <a:buChar char="•"/>
        <a:defRPr sz="2000" kern="1200">
          <a:solidFill>
            <a:schemeClr val="tx1"/>
          </a:solidFill>
          <a:latin typeface="+mn-lt"/>
          <a:ea typeface="+mn-ea"/>
          <a:cs typeface="+mn-cs"/>
        </a:defRPr>
      </a:lvl7pPr>
      <a:lvl8pPr marL="3426801" indent="-228453" algn="l" defTabSz="456908" rtl="0" eaLnBrk="1" latinLnBrk="0" hangingPunct="1">
        <a:spcBef>
          <a:spcPct val="20000"/>
        </a:spcBef>
        <a:buFont typeface="Arial"/>
        <a:buChar char="•"/>
        <a:defRPr sz="2000" kern="1200">
          <a:solidFill>
            <a:schemeClr val="tx1"/>
          </a:solidFill>
          <a:latin typeface="+mn-lt"/>
          <a:ea typeface="+mn-ea"/>
          <a:cs typeface="+mn-cs"/>
        </a:defRPr>
      </a:lvl8pPr>
      <a:lvl9pPr marL="3883709" indent="-228453" algn="l" defTabSz="4569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8" rtl="0" eaLnBrk="1" latinLnBrk="0" hangingPunct="1">
        <a:defRPr sz="1800" kern="1200">
          <a:solidFill>
            <a:schemeClr val="tx1"/>
          </a:solidFill>
          <a:latin typeface="+mn-lt"/>
          <a:ea typeface="+mn-ea"/>
          <a:cs typeface="+mn-cs"/>
        </a:defRPr>
      </a:lvl1pPr>
      <a:lvl2pPr marL="456908" algn="l" defTabSz="456908" rtl="0" eaLnBrk="1" latinLnBrk="0" hangingPunct="1">
        <a:defRPr sz="1800" kern="1200">
          <a:solidFill>
            <a:schemeClr val="tx1"/>
          </a:solidFill>
          <a:latin typeface="+mn-lt"/>
          <a:ea typeface="+mn-ea"/>
          <a:cs typeface="+mn-cs"/>
        </a:defRPr>
      </a:lvl2pPr>
      <a:lvl3pPr marL="913814" algn="l" defTabSz="456908" rtl="0" eaLnBrk="1" latinLnBrk="0" hangingPunct="1">
        <a:defRPr sz="1800" kern="1200">
          <a:solidFill>
            <a:schemeClr val="tx1"/>
          </a:solidFill>
          <a:latin typeface="+mn-lt"/>
          <a:ea typeface="+mn-ea"/>
          <a:cs typeface="+mn-cs"/>
        </a:defRPr>
      </a:lvl3pPr>
      <a:lvl4pPr marL="1370720" algn="l" defTabSz="456908" rtl="0" eaLnBrk="1" latinLnBrk="0" hangingPunct="1">
        <a:defRPr sz="1800" kern="1200">
          <a:solidFill>
            <a:schemeClr val="tx1"/>
          </a:solidFill>
          <a:latin typeface="+mn-lt"/>
          <a:ea typeface="+mn-ea"/>
          <a:cs typeface="+mn-cs"/>
        </a:defRPr>
      </a:lvl4pPr>
      <a:lvl5pPr marL="1827628" algn="l" defTabSz="456908" rtl="0" eaLnBrk="1" latinLnBrk="0" hangingPunct="1">
        <a:defRPr sz="1800" kern="1200">
          <a:solidFill>
            <a:schemeClr val="tx1"/>
          </a:solidFill>
          <a:latin typeface="+mn-lt"/>
          <a:ea typeface="+mn-ea"/>
          <a:cs typeface="+mn-cs"/>
        </a:defRPr>
      </a:lvl5pPr>
      <a:lvl6pPr marL="2284534" algn="l" defTabSz="456908" rtl="0" eaLnBrk="1" latinLnBrk="0" hangingPunct="1">
        <a:defRPr sz="1800" kern="1200">
          <a:solidFill>
            <a:schemeClr val="tx1"/>
          </a:solidFill>
          <a:latin typeface="+mn-lt"/>
          <a:ea typeface="+mn-ea"/>
          <a:cs typeface="+mn-cs"/>
        </a:defRPr>
      </a:lvl6pPr>
      <a:lvl7pPr marL="2741442" algn="l" defTabSz="456908" rtl="0" eaLnBrk="1" latinLnBrk="0" hangingPunct="1">
        <a:defRPr sz="1800" kern="1200">
          <a:solidFill>
            <a:schemeClr val="tx1"/>
          </a:solidFill>
          <a:latin typeface="+mn-lt"/>
          <a:ea typeface="+mn-ea"/>
          <a:cs typeface="+mn-cs"/>
        </a:defRPr>
      </a:lvl7pPr>
      <a:lvl8pPr marL="3198348" algn="l" defTabSz="456908" rtl="0" eaLnBrk="1" latinLnBrk="0" hangingPunct="1">
        <a:defRPr sz="1800" kern="1200">
          <a:solidFill>
            <a:schemeClr val="tx1"/>
          </a:solidFill>
          <a:latin typeface="+mn-lt"/>
          <a:ea typeface="+mn-ea"/>
          <a:cs typeface="+mn-cs"/>
        </a:defRPr>
      </a:lvl8pPr>
      <a:lvl9pPr marL="3655256" algn="l" defTabSz="45690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84" tIns="45691" rIns="91384" bIns="45691"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384" tIns="45691" rIns="91384" bIns="45691"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609600" y="6356356"/>
            <a:ext cx="2844800" cy="365125"/>
          </a:xfrm>
          <a:prstGeom prst="rect">
            <a:avLst/>
          </a:prstGeom>
        </p:spPr>
        <p:txBody>
          <a:bodyPr vert="horz" lIns="91384" tIns="45691" rIns="91384" bIns="45691" rtlCol="0" anchor="ctr"/>
          <a:lstStyle>
            <a:lvl1pPr algn="l">
              <a:defRPr sz="1200">
                <a:solidFill>
                  <a:schemeClr val="tx1">
                    <a:tint val="75000"/>
                  </a:schemeClr>
                </a:solidFill>
              </a:defRPr>
            </a:lvl1pPr>
          </a:lstStyle>
          <a:p>
            <a:pPr defTabSz="913814"/>
            <a:fld id="{7915DEF4-F94B-45FE-8617-CABA0645089E}" type="datetime1">
              <a:rPr lang="en-US" smtClean="0">
                <a:solidFill>
                  <a:prstClr val="black">
                    <a:tint val="75000"/>
                  </a:prstClr>
                </a:solidFill>
              </a:rPr>
              <a:pPr defTabSz="913814"/>
              <a:t>4/5/2018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384" tIns="45691" rIns="91384" bIns="45691" rtlCol="0" anchor="ctr"/>
          <a:lstStyle>
            <a:lvl1pPr algn="ctr">
              <a:defRPr sz="1200">
                <a:solidFill>
                  <a:schemeClr val="tx1">
                    <a:tint val="75000"/>
                  </a:schemeClr>
                </a:solidFill>
              </a:defRPr>
            </a:lvl1pPr>
          </a:lstStyle>
          <a:p>
            <a:pPr defTabSz="913814"/>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384" tIns="45691" rIns="91384" bIns="45691" rtlCol="0" anchor="ctr"/>
          <a:lstStyle>
            <a:lvl1pPr algn="r">
              <a:defRPr sz="1200">
                <a:solidFill>
                  <a:schemeClr val="tx1">
                    <a:tint val="75000"/>
                  </a:schemeClr>
                </a:solidFill>
              </a:defRPr>
            </a:lvl1pPr>
          </a:lstStyle>
          <a:p>
            <a:pPr defTabSz="913814"/>
            <a:fld id="{807216ED-C59C-7448-A3C1-EF3DFF1B1754}" type="slidenum">
              <a:rPr lang="en-US" smtClean="0">
                <a:solidFill>
                  <a:prstClr val="black">
                    <a:tint val="75000"/>
                  </a:prstClr>
                </a:solidFill>
              </a:rPr>
              <a:pPr defTabSz="913814"/>
              <a:t>‹#›</a:t>
            </a:fld>
            <a:endParaRPr lang="en-US" dirty="0">
              <a:solidFill>
                <a:prstClr val="black">
                  <a:tint val="75000"/>
                </a:prstClr>
              </a:solidFill>
            </a:endParaRPr>
          </a:p>
        </p:txBody>
      </p:sp>
    </p:spTree>
    <p:extLst>
      <p:ext uri="{BB962C8B-B14F-4D97-AF65-F5344CB8AC3E}">
        <p14:creationId xmlns:p14="http://schemas.microsoft.com/office/powerpoint/2010/main" val="120600534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97" r:id="rId13"/>
    <p:sldLayoutId id="2147483999" r:id="rId14"/>
    <p:sldLayoutId id="2147484001" r:id="rId15"/>
    <p:sldLayoutId id="2147484002" r:id="rId16"/>
    <p:sldLayoutId id="2147484005" r:id="rId17"/>
    <p:sldLayoutId id="2147484007" r:id="rId18"/>
    <p:sldLayoutId id="2147484008" r:id="rId19"/>
    <p:sldLayoutId id="2147484009" r:id="rId20"/>
    <p:sldLayoutId id="2147484010" r:id="rId21"/>
    <p:sldLayoutId id="2147484011" r:id="rId22"/>
    <p:sldLayoutId id="2147484089" r:id="rId23"/>
    <p:sldLayoutId id="2147484090" r:id="rId24"/>
  </p:sldLayoutIdLst>
  <p:hf hdr="0" ftr="0" dt="0"/>
  <p:txStyles>
    <p:titleStyle>
      <a:lvl1pPr algn="ctr" defTabSz="456908" rtl="0" eaLnBrk="1" latinLnBrk="0" hangingPunct="1">
        <a:spcBef>
          <a:spcPct val="0"/>
        </a:spcBef>
        <a:buNone/>
        <a:defRPr sz="4400" kern="1200">
          <a:solidFill>
            <a:schemeClr val="tx1"/>
          </a:solidFill>
          <a:latin typeface="+mj-lt"/>
          <a:ea typeface="+mj-ea"/>
          <a:cs typeface="+mj-cs"/>
        </a:defRPr>
      </a:lvl1pPr>
    </p:titleStyle>
    <p:bodyStyle>
      <a:lvl1pPr marL="342680" indent="-342680" algn="l" defTabSz="456908" rtl="0" eaLnBrk="1" latinLnBrk="0" hangingPunct="1">
        <a:spcBef>
          <a:spcPct val="20000"/>
        </a:spcBef>
        <a:buFont typeface="Arial"/>
        <a:buChar char="•"/>
        <a:defRPr sz="3200" kern="1200">
          <a:solidFill>
            <a:schemeClr val="tx1"/>
          </a:solidFill>
          <a:latin typeface="+mn-lt"/>
          <a:ea typeface="+mn-ea"/>
          <a:cs typeface="+mn-cs"/>
        </a:defRPr>
      </a:lvl1pPr>
      <a:lvl2pPr marL="742474" indent="-285566" algn="l" defTabSz="456908" rtl="0" eaLnBrk="1" latinLnBrk="0" hangingPunct="1">
        <a:spcBef>
          <a:spcPct val="20000"/>
        </a:spcBef>
        <a:buFont typeface="Arial"/>
        <a:buChar char="–"/>
        <a:defRPr sz="2800" kern="1200">
          <a:solidFill>
            <a:schemeClr val="tx1"/>
          </a:solidFill>
          <a:latin typeface="+mn-lt"/>
          <a:ea typeface="+mn-ea"/>
          <a:cs typeface="+mn-cs"/>
        </a:defRPr>
      </a:lvl2pPr>
      <a:lvl3pPr marL="1142268" indent="-228453" algn="l" defTabSz="456908" rtl="0" eaLnBrk="1" latinLnBrk="0" hangingPunct="1">
        <a:spcBef>
          <a:spcPct val="20000"/>
        </a:spcBef>
        <a:buFont typeface="Arial"/>
        <a:buChar char="•"/>
        <a:defRPr sz="2400" kern="1200">
          <a:solidFill>
            <a:schemeClr val="tx1"/>
          </a:solidFill>
          <a:latin typeface="+mn-lt"/>
          <a:ea typeface="+mn-ea"/>
          <a:cs typeface="+mn-cs"/>
        </a:defRPr>
      </a:lvl3pPr>
      <a:lvl4pPr marL="1599173" indent="-228453" algn="l" defTabSz="456908" rtl="0" eaLnBrk="1" latinLnBrk="0" hangingPunct="1">
        <a:spcBef>
          <a:spcPct val="20000"/>
        </a:spcBef>
        <a:buFont typeface="Arial"/>
        <a:buChar char="–"/>
        <a:defRPr sz="2000" kern="1200">
          <a:solidFill>
            <a:schemeClr val="tx1"/>
          </a:solidFill>
          <a:latin typeface="+mn-lt"/>
          <a:ea typeface="+mn-ea"/>
          <a:cs typeface="+mn-cs"/>
        </a:defRPr>
      </a:lvl4pPr>
      <a:lvl5pPr marL="2056081" indent="-228453" algn="l" defTabSz="456908" rtl="0" eaLnBrk="1" latinLnBrk="0" hangingPunct="1">
        <a:spcBef>
          <a:spcPct val="20000"/>
        </a:spcBef>
        <a:buFont typeface="Arial"/>
        <a:buChar char="»"/>
        <a:defRPr sz="2000" kern="1200">
          <a:solidFill>
            <a:schemeClr val="tx1"/>
          </a:solidFill>
          <a:latin typeface="+mn-lt"/>
          <a:ea typeface="+mn-ea"/>
          <a:cs typeface="+mn-cs"/>
        </a:defRPr>
      </a:lvl5pPr>
      <a:lvl6pPr marL="2512988" indent="-228453" algn="l" defTabSz="456908" rtl="0" eaLnBrk="1" latinLnBrk="0" hangingPunct="1">
        <a:spcBef>
          <a:spcPct val="20000"/>
        </a:spcBef>
        <a:buFont typeface="Arial"/>
        <a:buChar char="•"/>
        <a:defRPr sz="2000" kern="1200">
          <a:solidFill>
            <a:schemeClr val="tx1"/>
          </a:solidFill>
          <a:latin typeface="+mn-lt"/>
          <a:ea typeface="+mn-ea"/>
          <a:cs typeface="+mn-cs"/>
        </a:defRPr>
      </a:lvl6pPr>
      <a:lvl7pPr marL="2969895" indent="-228453" algn="l" defTabSz="456908" rtl="0" eaLnBrk="1" latinLnBrk="0" hangingPunct="1">
        <a:spcBef>
          <a:spcPct val="20000"/>
        </a:spcBef>
        <a:buFont typeface="Arial"/>
        <a:buChar char="•"/>
        <a:defRPr sz="2000" kern="1200">
          <a:solidFill>
            <a:schemeClr val="tx1"/>
          </a:solidFill>
          <a:latin typeface="+mn-lt"/>
          <a:ea typeface="+mn-ea"/>
          <a:cs typeface="+mn-cs"/>
        </a:defRPr>
      </a:lvl7pPr>
      <a:lvl8pPr marL="3426801" indent="-228453" algn="l" defTabSz="456908" rtl="0" eaLnBrk="1" latinLnBrk="0" hangingPunct="1">
        <a:spcBef>
          <a:spcPct val="20000"/>
        </a:spcBef>
        <a:buFont typeface="Arial"/>
        <a:buChar char="•"/>
        <a:defRPr sz="2000" kern="1200">
          <a:solidFill>
            <a:schemeClr val="tx1"/>
          </a:solidFill>
          <a:latin typeface="+mn-lt"/>
          <a:ea typeface="+mn-ea"/>
          <a:cs typeface="+mn-cs"/>
        </a:defRPr>
      </a:lvl8pPr>
      <a:lvl9pPr marL="3883709" indent="-228453" algn="l" defTabSz="4569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8" rtl="0" eaLnBrk="1" latinLnBrk="0" hangingPunct="1">
        <a:defRPr sz="1800" kern="1200">
          <a:solidFill>
            <a:schemeClr val="tx1"/>
          </a:solidFill>
          <a:latin typeface="+mn-lt"/>
          <a:ea typeface="+mn-ea"/>
          <a:cs typeface="+mn-cs"/>
        </a:defRPr>
      </a:lvl1pPr>
      <a:lvl2pPr marL="456908" algn="l" defTabSz="456908" rtl="0" eaLnBrk="1" latinLnBrk="0" hangingPunct="1">
        <a:defRPr sz="1800" kern="1200">
          <a:solidFill>
            <a:schemeClr val="tx1"/>
          </a:solidFill>
          <a:latin typeface="+mn-lt"/>
          <a:ea typeface="+mn-ea"/>
          <a:cs typeface="+mn-cs"/>
        </a:defRPr>
      </a:lvl2pPr>
      <a:lvl3pPr marL="913814" algn="l" defTabSz="456908" rtl="0" eaLnBrk="1" latinLnBrk="0" hangingPunct="1">
        <a:defRPr sz="1800" kern="1200">
          <a:solidFill>
            <a:schemeClr val="tx1"/>
          </a:solidFill>
          <a:latin typeface="+mn-lt"/>
          <a:ea typeface="+mn-ea"/>
          <a:cs typeface="+mn-cs"/>
        </a:defRPr>
      </a:lvl3pPr>
      <a:lvl4pPr marL="1370720" algn="l" defTabSz="456908" rtl="0" eaLnBrk="1" latinLnBrk="0" hangingPunct="1">
        <a:defRPr sz="1800" kern="1200">
          <a:solidFill>
            <a:schemeClr val="tx1"/>
          </a:solidFill>
          <a:latin typeface="+mn-lt"/>
          <a:ea typeface="+mn-ea"/>
          <a:cs typeface="+mn-cs"/>
        </a:defRPr>
      </a:lvl4pPr>
      <a:lvl5pPr marL="1827628" algn="l" defTabSz="456908" rtl="0" eaLnBrk="1" latinLnBrk="0" hangingPunct="1">
        <a:defRPr sz="1800" kern="1200">
          <a:solidFill>
            <a:schemeClr val="tx1"/>
          </a:solidFill>
          <a:latin typeface="+mn-lt"/>
          <a:ea typeface="+mn-ea"/>
          <a:cs typeface="+mn-cs"/>
        </a:defRPr>
      </a:lvl5pPr>
      <a:lvl6pPr marL="2284534" algn="l" defTabSz="456908" rtl="0" eaLnBrk="1" latinLnBrk="0" hangingPunct="1">
        <a:defRPr sz="1800" kern="1200">
          <a:solidFill>
            <a:schemeClr val="tx1"/>
          </a:solidFill>
          <a:latin typeface="+mn-lt"/>
          <a:ea typeface="+mn-ea"/>
          <a:cs typeface="+mn-cs"/>
        </a:defRPr>
      </a:lvl6pPr>
      <a:lvl7pPr marL="2741442" algn="l" defTabSz="456908" rtl="0" eaLnBrk="1" latinLnBrk="0" hangingPunct="1">
        <a:defRPr sz="1800" kern="1200">
          <a:solidFill>
            <a:schemeClr val="tx1"/>
          </a:solidFill>
          <a:latin typeface="+mn-lt"/>
          <a:ea typeface="+mn-ea"/>
          <a:cs typeface="+mn-cs"/>
        </a:defRPr>
      </a:lvl7pPr>
      <a:lvl8pPr marL="3198348" algn="l" defTabSz="456908" rtl="0" eaLnBrk="1" latinLnBrk="0" hangingPunct="1">
        <a:defRPr sz="1800" kern="1200">
          <a:solidFill>
            <a:schemeClr val="tx1"/>
          </a:solidFill>
          <a:latin typeface="+mn-lt"/>
          <a:ea typeface="+mn-ea"/>
          <a:cs typeface="+mn-cs"/>
        </a:defRPr>
      </a:lvl8pPr>
      <a:lvl9pPr marL="3655256" algn="l" defTabSz="45690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30546379" y="403325"/>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0" name="Slide Number Placeholder 5"/>
          <p:cNvSpPr txBox="1">
            <a:spLocks/>
          </p:cNvSpPr>
          <p:nvPr userDrawn="1"/>
        </p:nvSpPr>
        <p:spPr>
          <a:xfrm>
            <a:off x="29446635" y="13871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1" name="Slide Number Placeholder 5"/>
          <p:cNvSpPr txBox="1">
            <a:spLocks/>
          </p:cNvSpPr>
          <p:nvPr userDrawn="1"/>
        </p:nvSpPr>
        <p:spPr>
          <a:xfrm>
            <a:off x="29649835" y="1539593"/>
            <a:ext cx="1099744" cy="676470"/>
          </a:xfrm>
          <a:prstGeom prst="rect">
            <a:avLst/>
          </a:prstGeom>
          <a:solidFill>
            <a:schemeClr val="bg2"/>
          </a:solidFill>
        </p:spPr>
        <p:txBody>
          <a:bodyPr vert="horz" lIns="0" tIns="182564" rIns="0" bIns="182564" rtlCol="0" anchor="ctr">
            <a:spAutoFit/>
          </a:bodyPr>
          <a:lstStyle>
            <a:defPPr>
              <a:defRPr lang="en-US"/>
            </a:defPPr>
            <a:lvl1pPr marL="0" algn="ctr" defTabSz="914400" rtl="0" eaLnBrk="1" latinLnBrk="0" hangingPunct="1">
              <a:defRPr sz="2000" kern="1200">
                <a:ln>
                  <a:noFill/>
                </a:ln>
                <a:solidFill>
                  <a:schemeClr val="bg1"/>
                </a:solidFill>
                <a:latin typeface="Open Sans"/>
                <a:ea typeface="+mn-ea"/>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468CE9-3F3D-1446-A027-4B4CDD3883B0}" type="slidenum">
              <a:rPr lang="en-US" sz="2000" smtClean="0">
                <a:solidFill>
                  <a:prstClr val="white"/>
                </a:solidFill>
              </a:rPr>
              <a:pPr/>
              <a:t>‹#›</a:t>
            </a:fld>
            <a:endParaRPr lang="en-US" sz="2000" dirty="0">
              <a:solidFill>
                <a:prstClr val="white"/>
              </a:solidFill>
            </a:endParaRPr>
          </a:p>
        </p:txBody>
      </p:sp>
      <p:sp>
        <p:nvSpPr>
          <p:cNvPr id="12" name="Slide Number Placeholder 5"/>
          <p:cNvSpPr txBox="1">
            <a:spLocks/>
          </p:cNvSpPr>
          <p:nvPr userDrawn="1"/>
        </p:nvSpPr>
        <p:spPr>
          <a:xfrm>
            <a:off x="11376587" y="260649"/>
            <a:ext cx="480053" cy="216024"/>
          </a:xfrm>
          <a:prstGeom prst="rect">
            <a:avLst/>
          </a:prstGeom>
          <a:noFill/>
          <a:ln w="9525" cap="flat" cmpd="sng" algn="ctr">
            <a:noFill/>
            <a:prstDash val="solid"/>
          </a:ln>
          <a:effectLst/>
        </p:spPr>
        <p:style>
          <a:lnRef idx="1">
            <a:schemeClr val="accent1"/>
          </a:lnRef>
          <a:fillRef idx="3">
            <a:schemeClr val="accent1"/>
          </a:fillRef>
          <a:effectRef idx="2">
            <a:schemeClr val="accent1"/>
          </a:effectRef>
          <a:fontRef idx="none"/>
        </p:style>
        <p:txBody>
          <a:bodyPr lIns="91384" tIns="45691" rIns="91384" bIns="45691"/>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E2EFBE-CC75-4D4F-8757-69F5173B88E9}" type="slidenum">
              <a:rPr lang="en-US" sz="900" smtClean="0">
                <a:solidFill>
                  <a:prstClr val="white"/>
                </a:solidFill>
                <a:latin typeface="Open Sans"/>
                <a:cs typeface="Open Sans"/>
              </a:rPr>
              <a:pPr/>
              <a:t>‹#›</a:t>
            </a:fld>
            <a:endParaRPr lang="en-US" sz="900" dirty="0">
              <a:solidFill>
                <a:prstClr val="white"/>
              </a:solidFill>
              <a:latin typeface="Open Sans"/>
              <a:cs typeface="Open Sans"/>
            </a:endParaRPr>
          </a:p>
        </p:txBody>
      </p:sp>
      <p:pic>
        <p:nvPicPr>
          <p:cNvPr id="9" name="Picture 8" descr="CurriculumHeader.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38106"/>
            <a:ext cx="12192000" cy="1124989"/>
          </a:xfrm>
          <a:prstGeom prst="rect">
            <a:avLst/>
          </a:prstGeom>
        </p:spPr>
      </p:pic>
      <p:sp>
        <p:nvSpPr>
          <p:cNvPr id="2" name="Rectangle 1"/>
          <p:cNvSpPr/>
          <p:nvPr userDrawn="1"/>
        </p:nvSpPr>
        <p:spPr>
          <a:xfrm>
            <a:off x="0" y="1"/>
            <a:ext cx="12192000" cy="10160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sz="1800">
              <a:solidFill>
                <a:prstClr val="white"/>
              </a:solidFill>
            </a:endParaRPr>
          </a:p>
        </p:txBody>
      </p:sp>
      <p:pic>
        <p:nvPicPr>
          <p:cNvPr id="13" name="Picture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21006" y="242404"/>
            <a:ext cx="2216863" cy="646092"/>
          </a:xfrm>
          <a:prstGeom prst="rect">
            <a:avLst/>
          </a:prstGeom>
        </p:spPr>
      </p:pic>
      <p:pic>
        <p:nvPicPr>
          <p:cNvPr id="14" name="Picture 13" descr="BCR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01341" y="247379"/>
            <a:ext cx="2436452" cy="590825"/>
          </a:xfrm>
          <a:prstGeom prst="rect">
            <a:avLst/>
          </a:prstGeom>
        </p:spPr>
      </p:pic>
      <p:sp>
        <p:nvSpPr>
          <p:cNvPr id="8" name="Slide Number Placeholder 2"/>
          <p:cNvSpPr txBox="1">
            <a:spLocks/>
          </p:cNvSpPr>
          <p:nvPr userDrawn="1"/>
        </p:nvSpPr>
        <p:spPr>
          <a:xfrm>
            <a:off x="11280576" y="-171400"/>
            <a:ext cx="480053" cy="648072"/>
          </a:xfrm>
          <a:prstGeom prst="rect">
            <a:avLst/>
          </a:prstGeom>
          <a:solidFill>
            <a:schemeClr val="accent5"/>
          </a:solidFill>
        </p:spPr>
        <p:txBody>
          <a:bodyPr lIns="91384" tIns="45691" rIns="91384" bIns="4569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CA" sz="1000" b="1" dirty="0">
              <a:solidFill>
                <a:prstClr val="white"/>
              </a:solidFill>
              <a:latin typeface="Open Sans Light"/>
              <a:cs typeface="Open Sans Light"/>
            </a:endParaRPr>
          </a:p>
          <a:p>
            <a:pPr algn="ctr"/>
            <a:endParaRPr lang="en-CA" sz="1000" b="1" dirty="0">
              <a:solidFill>
                <a:prstClr val="white"/>
              </a:solidFill>
              <a:latin typeface="Open Sans Light"/>
              <a:cs typeface="Open Sans Light"/>
            </a:endParaRPr>
          </a:p>
          <a:p>
            <a:pPr algn="ctr"/>
            <a:fld id="{A54F7AA2-2A35-4093-B0C2-412048666B50}" type="slidenum">
              <a:rPr lang="en-CA" sz="1000" b="1" smtClean="0">
                <a:solidFill>
                  <a:prstClr val="white"/>
                </a:solidFill>
                <a:latin typeface="Open Sans Light"/>
                <a:cs typeface="Open Sans Light"/>
              </a:rPr>
              <a:pPr algn="ctr"/>
              <a:t>‹#›</a:t>
            </a:fld>
            <a:endParaRPr lang="en-CA" sz="1000" b="1" dirty="0">
              <a:solidFill>
                <a:prstClr val="white"/>
              </a:solidFill>
              <a:latin typeface="Open Sans Light"/>
              <a:cs typeface="Open Sans Light"/>
            </a:endParaRPr>
          </a:p>
        </p:txBody>
      </p:sp>
      <p:pic>
        <p:nvPicPr>
          <p:cNvPr id="15" name="Picture 14" descr="EdLogoCurriculum.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9771" y="209362"/>
            <a:ext cx="1729035" cy="654981"/>
          </a:xfrm>
          <a:prstGeom prst="rect">
            <a:avLst/>
          </a:prstGeom>
        </p:spPr>
      </p:pic>
    </p:spTree>
    <p:extLst>
      <p:ext uri="{BB962C8B-B14F-4D97-AF65-F5344CB8AC3E}">
        <p14:creationId xmlns:p14="http://schemas.microsoft.com/office/powerpoint/2010/main" val="94456984"/>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6" r:id="rId13"/>
  </p:sldLayoutIdLst>
  <p:hf hdr="0" ftr="0" dt="0"/>
  <p:txStyles>
    <p:titleStyle>
      <a:lvl1pPr algn="ctr" defTabSz="456908" rtl="0" eaLnBrk="1" latinLnBrk="0" hangingPunct="1">
        <a:spcBef>
          <a:spcPct val="0"/>
        </a:spcBef>
        <a:buNone/>
        <a:defRPr sz="4400" kern="1200">
          <a:solidFill>
            <a:schemeClr val="tx1"/>
          </a:solidFill>
          <a:latin typeface="+mj-lt"/>
          <a:ea typeface="+mj-ea"/>
          <a:cs typeface="+mj-cs"/>
        </a:defRPr>
      </a:lvl1pPr>
    </p:titleStyle>
    <p:bodyStyle>
      <a:lvl1pPr marL="342680" indent="-342680" algn="l" defTabSz="456908" rtl="0" eaLnBrk="1" latinLnBrk="0" hangingPunct="1">
        <a:spcBef>
          <a:spcPct val="20000"/>
        </a:spcBef>
        <a:buFont typeface="Arial"/>
        <a:buChar char="•"/>
        <a:defRPr sz="3200" kern="1200">
          <a:solidFill>
            <a:schemeClr val="tx1"/>
          </a:solidFill>
          <a:latin typeface="+mn-lt"/>
          <a:ea typeface="+mn-ea"/>
          <a:cs typeface="+mn-cs"/>
        </a:defRPr>
      </a:lvl1pPr>
      <a:lvl2pPr marL="742474" indent="-285566" algn="l" defTabSz="456908" rtl="0" eaLnBrk="1" latinLnBrk="0" hangingPunct="1">
        <a:spcBef>
          <a:spcPct val="20000"/>
        </a:spcBef>
        <a:buFont typeface="Arial"/>
        <a:buChar char="–"/>
        <a:defRPr sz="2800" kern="1200">
          <a:solidFill>
            <a:schemeClr val="tx1"/>
          </a:solidFill>
          <a:latin typeface="+mn-lt"/>
          <a:ea typeface="+mn-ea"/>
          <a:cs typeface="+mn-cs"/>
        </a:defRPr>
      </a:lvl2pPr>
      <a:lvl3pPr marL="1142268" indent="-228453" algn="l" defTabSz="456908" rtl="0" eaLnBrk="1" latinLnBrk="0" hangingPunct="1">
        <a:spcBef>
          <a:spcPct val="20000"/>
        </a:spcBef>
        <a:buFont typeface="Arial"/>
        <a:buChar char="•"/>
        <a:defRPr sz="2400" kern="1200">
          <a:solidFill>
            <a:schemeClr val="tx1"/>
          </a:solidFill>
          <a:latin typeface="+mn-lt"/>
          <a:ea typeface="+mn-ea"/>
          <a:cs typeface="+mn-cs"/>
        </a:defRPr>
      </a:lvl3pPr>
      <a:lvl4pPr marL="1599173" indent="-228453" algn="l" defTabSz="456908" rtl="0" eaLnBrk="1" latinLnBrk="0" hangingPunct="1">
        <a:spcBef>
          <a:spcPct val="20000"/>
        </a:spcBef>
        <a:buFont typeface="Arial"/>
        <a:buChar char="–"/>
        <a:defRPr sz="2000" kern="1200">
          <a:solidFill>
            <a:schemeClr val="tx1"/>
          </a:solidFill>
          <a:latin typeface="+mn-lt"/>
          <a:ea typeface="+mn-ea"/>
          <a:cs typeface="+mn-cs"/>
        </a:defRPr>
      </a:lvl4pPr>
      <a:lvl5pPr marL="2056081" indent="-228453" algn="l" defTabSz="456908" rtl="0" eaLnBrk="1" latinLnBrk="0" hangingPunct="1">
        <a:spcBef>
          <a:spcPct val="20000"/>
        </a:spcBef>
        <a:buFont typeface="Arial"/>
        <a:buChar char="»"/>
        <a:defRPr sz="2000" kern="1200">
          <a:solidFill>
            <a:schemeClr val="tx1"/>
          </a:solidFill>
          <a:latin typeface="+mn-lt"/>
          <a:ea typeface="+mn-ea"/>
          <a:cs typeface="+mn-cs"/>
        </a:defRPr>
      </a:lvl5pPr>
      <a:lvl6pPr marL="2512988" indent="-228453" algn="l" defTabSz="456908" rtl="0" eaLnBrk="1" latinLnBrk="0" hangingPunct="1">
        <a:spcBef>
          <a:spcPct val="20000"/>
        </a:spcBef>
        <a:buFont typeface="Arial"/>
        <a:buChar char="•"/>
        <a:defRPr sz="2000" kern="1200">
          <a:solidFill>
            <a:schemeClr val="tx1"/>
          </a:solidFill>
          <a:latin typeface="+mn-lt"/>
          <a:ea typeface="+mn-ea"/>
          <a:cs typeface="+mn-cs"/>
        </a:defRPr>
      </a:lvl6pPr>
      <a:lvl7pPr marL="2969895" indent="-228453" algn="l" defTabSz="456908" rtl="0" eaLnBrk="1" latinLnBrk="0" hangingPunct="1">
        <a:spcBef>
          <a:spcPct val="20000"/>
        </a:spcBef>
        <a:buFont typeface="Arial"/>
        <a:buChar char="•"/>
        <a:defRPr sz="2000" kern="1200">
          <a:solidFill>
            <a:schemeClr val="tx1"/>
          </a:solidFill>
          <a:latin typeface="+mn-lt"/>
          <a:ea typeface="+mn-ea"/>
          <a:cs typeface="+mn-cs"/>
        </a:defRPr>
      </a:lvl7pPr>
      <a:lvl8pPr marL="3426801" indent="-228453" algn="l" defTabSz="456908" rtl="0" eaLnBrk="1" latinLnBrk="0" hangingPunct="1">
        <a:spcBef>
          <a:spcPct val="20000"/>
        </a:spcBef>
        <a:buFont typeface="Arial"/>
        <a:buChar char="•"/>
        <a:defRPr sz="2000" kern="1200">
          <a:solidFill>
            <a:schemeClr val="tx1"/>
          </a:solidFill>
          <a:latin typeface="+mn-lt"/>
          <a:ea typeface="+mn-ea"/>
          <a:cs typeface="+mn-cs"/>
        </a:defRPr>
      </a:lvl8pPr>
      <a:lvl9pPr marL="3883709" indent="-228453" algn="l" defTabSz="4569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8" rtl="0" eaLnBrk="1" latinLnBrk="0" hangingPunct="1">
        <a:defRPr sz="1800" kern="1200">
          <a:solidFill>
            <a:schemeClr val="tx1"/>
          </a:solidFill>
          <a:latin typeface="+mn-lt"/>
          <a:ea typeface="+mn-ea"/>
          <a:cs typeface="+mn-cs"/>
        </a:defRPr>
      </a:lvl1pPr>
      <a:lvl2pPr marL="456908" algn="l" defTabSz="456908" rtl="0" eaLnBrk="1" latinLnBrk="0" hangingPunct="1">
        <a:defRPr sz="1800" kern="1200">
          <a:solidFill>
            <a:schemeClr val="tx1"/>
          </a:solidFill>
          <a:latin typeface="+mn-lt"/>
          <a:ea typeface="+mn-ea"/>
          <a:cs typeface="+mn-cs"/>
        </a:defRPr>
      </a:lvl2pPr>
      <a:lvl3pPr marL="913814" algn="l" defTabSz="456908" rtl="0" eaLnBrk="1" latinLnBrk="0" hangingPunct="1">
        <a:defRPr sz="1800" kern="1200">
          <a:solidFill>
            <a:schemeClr val="tx1"/>
          </a:solidFill>
          <a:latin typeface="+mn-lt"/>
          <a:ea typeface="+mn-ea"/>
          <a:cs typeface="+mn-cs"/>
        </a:defRPr>
      </a:lvl3pPr>
      <a:lvl4pPr marL="1370720" algn="l" defTabSz="456908" rtl="0" eaLnBrk="1" latinLnBrk="0" hangingPunct="1">
        <a:defRPr sz="1800" kern="1200">
          <a:solidFill>
            <a:schemeClr val="tx1"/>
          </a:solidFill>
          <a:latin typeface="+mn-lt"/>
          <a:ea typeface="+mn-ea"/>
          <a:cs typeface="+mn-cs"/>
        </a:defRPr>
      </a:lvl4pPr>
      <a:lvl5pPr marL="1827628" algn="l" defTabSz="456908" rtl="0" eaLnBrk="1" latinLnBrk="0" hangingPunct="1">
        <a:defRPr sz="1800" kern="1200">
          <a:solidFill>
            <a:schemeClr val="tx1"/>
          </a:solidFill>
          <a:latin typeface="+mn-lt"/>
          <a:ea typeface="+mn-ea"/>
          <a:cs typeface="+mn-cs"/>
        </a:defRPr>
      </a:lvl5pPr>
      <a:lvl6pPr marL="2284534" algn="l" defTabSz="456908" rtl="0" eaLnBrk="1" latinLnBrk="0" hangingPunct="1">
        <a:defRPr sz="1800" kern="1200">
          <a:solidFill>
            <a:schemeClr val="tx1"/>
          </a:solidFill>
          <a:latin typeface="+mn-lt"/>
          <a:ea typeface="+mn-ea"/>
          <a:cs typeface="+mn-cs"/>
        </a:defRPr>
      </a:lvl6pPr>
      <a:lvl7pPr marL="2741442" algn="l" defTabSz="456908" rtl="0" eaLnBrk="1" latinLnBrk="0" hangingPunct="1">
        <a:defRPr sz="1800" kern="1200">
          <a:solidFill>
            <a:schemeClr val="tx1"/>
          </a:solidFill>
          <a:latin typeface="+mn-lt"/>
          <a:ea typeface="+mn-ea"/>
          <a:cs typeface="+mn-cs"/>
        </a:defRPr>
      </a:lvl7pPr>
      <a:lvl8pPr marL="3198348" algn="l" defTabSz="456908" rtl="0" eaLnBrk="1" latinLnBrk="0" hangingPunct="1">
        <a:defRPr sz="1800" kern="1200">
          <a:solidFill>
            <a:schemeClr val="tx1"/>
          </a:solidFill>
          <a:latin typeface="+mn-lt"/>
          <a:ea typeface="+mn-ea"/>
          <a:cs typeface="+mn-cs"/>
        </a:defRPr>
      </a:lvl8pPr>
      <a:lvl9pPr marL="3655256" algn="l" defTabSz="45690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84" tIns="45691" rIns="91384" bIns="45691"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384" tIns="45691" rIns="91384" bIns="45691"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609600" y="6356356"/>
            <a:ext cx="2844800" cy="365125"/>
          </a:xfrm>
          <a:prstGeom prst="rect">
            <a:avLst/>
          </a:prstGeom>
        </p:spPr>
        <p:txBody>
          <a:bodyPr vert="horz" lIns="91384" tIns="45691" rIns="91384" bIns="45691" rtlCol="0" anchor="ctr"/>
          <a:lstStyle>
            <a:lvl1pPr algn="l">
              <a:defRPr sz="1200">
                <a:solidFill>
                  <a:schemeClr val="tx1">
                    <a:tint val="75000"/>
                  </a:schemeClr>
                </a:solidFill>
              </a:defRPr>
            </a:lvl1pPr>
          </a:lstStyle>
          <a:p>
            <a:pPr defTabSz="913814"/>
            <a:fld id="{7915DEF4-F94B-45FE-8617-CABA0645089E}" type="datetime1">
              <a:rPr lang="en-US" smtClean="0">
                <a:solidFill>
                  <a:prstClr val="black">
                    <a:tint val="75000"/>
                  </a:prstClr>
                </a:solidFill>
              </a:rPr>
              <a:pPr defTabSz="913814"/>
              <a:t>4/5/2018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384" tIns="45691" rIns="91384" bIns="45691" rtlCol="0" anchor="ctr"/>
          <a:lstStyle>
            <a:lvl1pPr algn="ctr">
              <a:defRPr sz="1200">
                <a:solidFill>
                  <a:schemeClr val="tx1">
                    <a:tint val="75000"/>
                  </a:schemeClr>
                </a:solidFill>
              </a:defRPr>
            </a:lvl1pPr>
          </a:lstStyle>
          <a:p>
            <a:pPr defTabSz="913814"/>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6"/>
            <a:ext cx="2844800" cy="365125"/>
          </a:xfrm>
          <a:prstGeom prst="rect">
            <a:avLst/>
          </a:prstGeom>
        </p:spPr>
        <p:txBody>
          <a:bodyPr vert="horz" lIns="91384" tIns="45691" rIns="91384" bIns="45691" rtlCol="0" anchor="ctr"/>
          <a:lstStyle>
            <a:lvl1pPr algn="r">
              <a:defRPr sz="1200">
                <a:solidFill>
                  <a:schemeClr val="tx1">
                    <a:tint val="75000"/>
                  </a:schemeClr>
                </a:solidFill>
              </a:defRPr>
            </a:lvl1pPr>
          </a:lstStyle>
          <a:p>
            <a:pPr defTabSz="913814"/>
            <a:fld id="{807216ED-C59C-7448-A3C1-EF3DFF1B1754}" type="slidenum">
              <a:rPr lang="en-US" smtClean="0">
                <a:solidFill>
                  <a:prstClr val="black">
                    <a:tint val="75000"/>
                  </a:prstClr>
                </a:solidFill>
              </a:rPr>
              <a:pPr defTabSz="913814"/>
              <a:t>‹#›</a:t>
            </a:fld>
            <a:endParaRPr lang="en-US" dirty="0">
              <a:solidFill>
                <a:prstClr val="black">
                  <a:tint val="75000"/>
                </a:prstClr>
              </a:solidFill>
            </a:endParaRPr>
          </a:p>
        </p:txBody>
      </p:sp>
    </p:spTree>
    <p:extLst>
      <p:ext uri="{BB962C8B-B14F-4D97-AF65-F5344CB8AC3E}">
        <p14:creationId xmlns:p14="http://schemas.microsoft.com/office/powerpoint/2010/main" val="1859503518"/>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45" r:id="rId15"/>
  </p:sldLayoutIdLst>
  <p:hf hdr="0" ftr="0" dt="0"/>
  <p:txStyles>
    <p:titleStyle>
      <a:lvl1pPr algn="ctr" defTabSz="456908" rtl="0" eaLnBrk="1" latinLnBrk="0" hangingPunct="1">
        <a:spcBef>
          <a:spcPct val="0"/>
        </a:spcBef>
        <a:buNone/>
        <a:defRPr sz="4400" kern="1200">
          <a:solidFill>
            <a:schemeClr val="tx1"/>
          </a:solidFill>
          <a:latin typeface="+mj-lt"/>
          <a:ea typeface="+mj-ea"/>
          <a:cs typeface="+mj-cs"/>
        </a:defRPr>
      </a:lvl1pPr>
    </p:titleStyle>
    <p:bodyStyle>
      <a:lvl1pPr marL="342680" indent="-342680" algn="l" defTabSz="456908" rtl="0" eaLnBrk="1" latinLnBrk="0" hangingPunct="1">
        <a:spcBef>
          <a:spcPct val="20000"/>
        </a:spcBef>
        <a:buFont typeface="Arial"/>
        <a:buChar char="•"/>
        <a:defRPr sz="3200" kern="1200">
          <a:solidFill>
            <a:schemeClr val="tx1"/>
          </a:solidFill>
          <a:latin typeface="+mn-lt"/>
          <a:ea typeface="+mn-ea"/>
          <a:cs typeface="+mn-cs"/>
        </a:defRPr>
      </a:lvl1pPr>
      <a:lvl2pPr marL="742474" indent="-285566" algn="l" defTabSz="456908" rtl="0" eaLnBrk="1" latinLnBrk="0" hangingPunct="1">
        <a:spcBef>
          <a:spcPct val="20000"/>
        </a:spcBef>
        <a:buFont typeface="Arial"/>
        <a:buChar char="–"/>
        <a:defRPr sz="2800" kern="1200">
          <a:solidFill>
            <a:schemeClr val="tx1"/>
          </a:solidFill>
          <a:latin typeface="+mn-lt"/>
          <a:ea typeface="+mn-ea"/>
          <a:cs typeface="+mn-cs"/>
        </a:defRPr>
      </a:lvl2pPr>
      <a:lvl3pPr marL="1142268" indent="-228453" algn="l" defTabSz="456908" rtl="0" eaLnBrk="1" latinLnBrk="0" hangingPunct="1">
        <a:spcBef>
          <a:spcPct val="20000"/>
        </a:spcBef>
        <a:buFont typeface="Arial"/>
        <a:buChar char="•"/>
        <a:defRPr sz="2400" kern="1200">
          <a:solidFill>
            <a:schemeClr val="tx1"/>
          </a:solidFill>
          <a:latin typeface="+mn-lt"/>
          <a:ea typeface="+mn-ea"/>
          <a:cs typeface="+mn-cs"/>
        </a:defRPr>
      </a:lvl3pPr>
      <a:lvl4pPr marL="1599173" indent="-228453" algn="l" defTabSz="456908" rtl="0" eaLnBrk="1" latinLnBrk="0" hangingPunct="1">
        <a:spcBef>
          <a:spcPct val="20000"/>
        </a:spcBef>
        <a:buFont typeface="Arial"/>
        <a:buChar char="–"/>
        <a:defRPr sz="2000" kern="1200">
          <a:solidFill>
            <a:schemeClr val="tx1"/>
          </a:solidFill>
          <a:latin typeface="+mn-lt"/>
          <a:ea typeface="+mn-ea"/>
          <a:cs typeface="+mn-cs"/>
        </a:defRPr>
      </a:lvl4pPr>
      <a:lvl5pPr marL="2056081" indent="-228453" algn="l" defTabSz="456908" rtl="0" eaLnBrk="1" latinLnBrk="0" hangingPunct="1">
        <a:spcBef>
          <a:spcPct val="20000"/>
        </a:spcBef>
        <a:buFont typeface="Arial"/>
        <a:buChar char="»"/>
        <a:defRPr sz="2000" kern="1200">
          <a:solidFill>
            <a:schemeClr val="tx1"/>
          </a:solidFill>
          <a:latin typeface="+mn-lt"/>
          <a:ea typeface="+mn-ea"/>
          <a:cs typeface="+mn-cs"/>
        </a:defRPr>
      </a:lvl5pPr>
      <a:lvl6pPr marL="2512988" indent="-228453" algn="l" defTabSz="456908" rtl="0" eaLnBrk="1" latinLnBrk="0" hangingPunct="1">
        <a:spcBef>
          <a:spcPct val="20000"/>
        </a:spcBef>
        <a:buFont typeface="Arial"/>
        <a:buChar char="•"/>
        <a:defRPr sz="2000" kern="1200">
          <a:solidFill>
            <a:schemeClr val="tx1"/>
          </a:solidFill>
          <a:latin typeface="+mn-lt"/>
          <a:ea typeface="+mn-ea"/>
          <a:cs typeface="+mn-cs"/>
        </a:defRPr>
      </a:lvl6pPr>
      <a:lvl7pPr marL="2969895" indent="-228453" algn="l" defTabSz="456908" rtl="0" eaLnBrk="1" latinLnBrk="0" hangingPunct="1">
        <a:spcBef>
          <a:spcPct val="20000"/>
        </a:spcBef>
        <a:buFont typeface="Arial"/>
        <a:buChar char="•"/>
        <a:defRPr sz="2000" kern="1200">
          <a:solidFill>
            <a:schemeClr val="tx1"/>
          </a:solidFill>
          <a:latin typeface="+mn-lt"/>
          <a:ea typeface="+mn-ea"/>
          <a:cs typeface="+mn-cs"/>
        </a:defRPr>
      </a:lvl7pPr>
      <a:lvl8pPr marL="3426801" indent="-228453" algn="l" defTabSz="456908" rtl="0" eaLnBrk="1" latinLnBrk="0" hangingPunct="1">
        <a:spcBef>
          <a:spcPct val="20000"/>
        </a:spcBef>
        <a:buFont typeface="Arial"/>
        <a:buChar char="•"/>
        <a:defRPr sz="2000" kern="1200">
          <a:solidFill>
            <a:schemeClr val="tx1"/>
          </a:solidFill>
          <a:latin typeface="+mn-lt"/>
          <a:ea typeface="+mn-ea"/>
          <a:cs typeface="+mn-cs"/>
        </a:defRPr>
      </a:lvl8pPr>
      <a:lvl9pPr marL="3883709" indent="-228453" algn="l" defTabSz="4569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08" rtl="0" eaLnBrk="1" latinLnBrk="0" hangingPunct="1">
        <a:defRPr sz="1800" kern="1200">
          <a:solidFill>
            <a:schemeClr val="tx1"/>
          </a:solidFill>
          <a:latin typeface="+mn-lt"/>
          <a:ea typeface="+mn-ea"/>
          <a:cs typeface="+mn-cs"/>
        </a:defRPr>
      </a:lvl1pPr>
      <a:lvl2pPr marL="456908" algn="l" defTabSz="456908" rtl="0" eaLnBrk="1" latinLnBrk="0" hangingPunct="1">
        <a:defRPr sz="1800" kern="1200">
          <a:solidFill>
            <a:schemeClr val="tx1"/>
          </a:solidFill>
          <a:latin typeface="+mn-lt"/>
          <a:ea typeface="+mn-ea"/>
          <a:cs typeface="+mn-cs"/>
        </a:defRPr>
      </a:lvl2pPr>
      <a:lvl3pPr marL="913814" algn="l" defTabSz="456908" rtl="0" eaLnBrk="1" latinLnBrk="0" hangingPunct="1">
        <a:defRPr sz="1800" kern="1200">
          <a:solidFill>
            <a:schemeClr val="tx1"/>
          </a:solidFill>
          <a:latin typeface="+mn-lt"/>
          <a:ea typeface="+mn-ea"/>
          <a:cs typeface="+mn-cs"/>
        </a:defRPr>
      </a:lvl3pPr>
      <a:lvl4pPr marL="1370720" algn="l" defTabSz="456908" rtl="0" eaLnBrk="1" latinLnBrk="0" hangingPunct="1">
        <a:defRPr sz="1800" kern="1200">
          <a:solidFill>
            <a:schemeClr val="tx1"/>
          </a:solidFill>
          <a:latin typeface="+mn-lt"/>
          <a:ea typeface="+mn-ea"/>
          <a:cs typeface="+mn-cs"/>
        </a:defRPr>
      </a:lvl4pPr>
      <a:lvl5pPr marL="1827628" algn="l" defTabSz="456908" rtl="0" eaLnBrk="1" latinLnBrk="0" hangingPunct="1">
        <a:defRPr sz="1800" kern="1200">
          <a:solidFill>
            <a:schemeClr val="tx1"/>
          </a:solidFill>
          <a:latin typeface="+mn-lt"/>
          <a:ea typeface="+mn-ea"/>
          <a:cs typeface="+mn-cs"/>
        </a:defRPr>
      </a:lvl5pPr>
      <a:lvl6pPr marL="2284534" algn="l" defTabSz="456908" rtl="0" eaLnBrk="1" latinLnBrk="0" hangingPunct="1">
        <a:defRPr sz="1800" kern="1200">
          <a:solidFill>
            <a:schemeClr val="tx1"/>
          </a:solidFill>
          <a:latin typeface="+mn-lt"/>
          <a:ea typeface="+mn-ea"/>
          <a:cs typeface="+mn-cs"/>
        </a:defRPr>
      </a:lvl6pPr>
      <a:lvl7pPr marL="2741442" algn="l" defTabSz="456908" rtl="0" eaLnBrk="1" latinLnBrk="0" hangingPunct="1">
        <a:defRPr sz="1800" kern="1200">
          <a:solidFill>
            <a:schemeClr val="tx1"/>
          </a:solidFill>
          <a:latin typeface="+mn-lt"/>
          <a:ea typeface="+mn-ea"/>
          <a:cs typeface="+mn-cs"/>
        </a:defRPr>
      </a:lvl7pPr>
      <a:lvl8pPr marL="3198348" algn="l" defTabSz="456908" rtl="0" eaLnBrk="1" latinLnBrk="0" hangingPunct="1">
        <a:defRPr sz="1800" kern="1200">
          <a:solidFill>
            <a:schemeClr val="tx1"/>
          </a:solidFill>
          <a:latin typeface="+mn-lt"/>
          <a:ea typeface="+mn-ea"/>
          <a:cs typeface="+mn-cs"/>
        </a:defRPr>
      </a:lvl8pPr>
      <a:lvl9pPr marL="3655256" algn="l" defTabSz="4569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170.xml"/><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83.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3.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46.xml"/></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JPG"/><Relationship Id="rId7"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53.png"/><Relationship Id="rId10" Type="http://schemas.microsoft.com/office/2007/relationships/hdphoto" Target="../media/hdphoto3.wdp"/><Relationship Id="rId4" Type="http://schemas.openxmlformats.org/officeDocument/2006/relationships/image" Target="../media/image52.JPG"/><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54.JPG"/><Relationship Id="rId7"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42.xml"/><Relationship Id="rId4" Type="http://schemas.openxmlformats.org/officeDocument/2006/relationships/hyperlink" Target="https://curriculum.gov.bc.ca/sites/curriculum.gov.bc.ca/files/ELA_10-12_Curric_Structure_V2_Oct_2017.ppt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83.xml"/><Relationship Id="rId5" Type="http://schemas.openxmlformats.org/officeDocument/2006/relationships/image" Target="../media/image21.emf"/><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4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4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7.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22.tiff"/></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jp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png"/><Relationship Id="rId1" Type="http://schemas.openxmlformats.org/officeDocument/2006/relationships/slideLayout" Target="../slideLayouts/slideLayout85.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jpeg"/><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87.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8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5.jpeg"/><Relationship Id="rId1" Type="http://schemas.openxmlformats.org/officeDocument/2006/relationships/slideLayout" Target="../slideLayouts/slideLayout89.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1.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9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7.xml"/><Relationship Id="rId1" Type="http://schemas.openxmlformats.org/officeDocument/2006/relationships/slideLayout" Target="../slideLayouts/slideLayout31.xml"/><Relationship Id="rId4" Type="http://schemas.openxmlformats.org/officeDocument/2006/relationships/image" Target="../media/image78.gif"/></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microsoft.com/office/2007/relationships/hdphoto" Target="../media/hdphoto7.wdp"/></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7.png"/><Relationship Id="rId4" Type="http://schemas.microsoft.com/office/2007/relationships/hdphoto" Target="../media/hdphoto7.wdp"/></Relationships>
</file>

<file path=ppt/slides/_rels/slide89.xml.rels><?xml version="1.0" encoding="UTF-8" standalone="yes"?>
<Relationships xmlns="http://schemas.openxmlformats.org/package/2006/relationships"><Relationship Id="rId8" Type="http://schemas.openxmlformats.org/officeDocument/2006/relationships/image" Target="../media/image84.tiff"/><Relationship Id="rId13" Type="http://schemas.openxmlformats.org/officeDocument/2006/relationships/image" Target="../media/image89.tiff"/><Relationship Id="rId3" Type="http://schemas.openxmlformats.org/officeDocument/2006/relationships/hyperlink" Target="https://www.ubyssey.ca/news/senate-approves-new-academic-approach-to-undergraduate-admission/" TargetMode="External"/><Relationship Id="rId7" Type="http://schemas.openxmlformats.org/officeDocument/2006/relationships/image" Target="../media/image83.tiff"/><Relationship Id="rId12" Type="http://schemas.openxmlformats.org/officeDocument/2006/relationships/image" Target="../media/image88.tiff"/><Relationship Id="rId2" Type="http://schemas.openxmlformats.org/officeDocument/2006/relationships/notesSlide" Target="../notesSlides/notesSlide60.xml"/><Relationship Id="rId1" Type="http://schemas.openxmlformats.org/officeDocument/2006/relationships/slideLayout" Target="../slideLayouts/slideLayout26.xml"/><Relationship Id="rId6" Type="http://schemas.openxmlformats.org/officeDocument/2006/relationships/image" Target="../media/image82.tiff"/><Relationship Id="rId11" Type="http://schemas.openxmlformats.org/officeDocument/2006/relationships/image" Target="../media/image87.tiff"/><Relationship Id="rId5" Type="http://schemas.openxmlformats.org/officeDocument/2006/relationships/image" Target="../media/image81.tiff"/><Relationship Id="rId10" Type="http://schemas.openxmlformats.org/officeDocument/2006/relationships/image" Target="../media/image86.tiff"/><Relationship Id="rId4" Type="http://schemas.openxmlformats.org/officeDocument/2006/relationships/image" Target="../media/image80.tiff"/><Relationship Id="rId9" Type="http://schemas.openxmlformats.org/officeDocument/2006/relationships/image" Target="../media/image85.tiff"/></Relationships>
</file>

<file path=ppt/slides/_rels/slide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hyperlink" Target="http://you.ubc.ca/applying-ubc/canadian-highschools/#british-columbia"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hyperlink" Target="https://www.sfu.ca/students/adm-req-2019-2020.html"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3" Type="http://schemas.openxmlformats.org/officeDocument/2006/relationships/hyperlink" Target="https://curriculum.gov.bc.ca/tools" TargetMode="External"/><Relationship Id="rId7" Type="http://schemas.openxmlformats.org/officeDocument/2006/relationships/hyperlink" Target="http://www2.gov.bc.ca/gov/content/education-training/administration/kindergarten-to-grade-12/graduation" TargetMode="Externa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hyperlink" Target="https://curriculum.gov.bc.ca/graduation-info" TargetMode="External"/><Relationship Id="rId5" Type="http://schemas.openxmlformats.org/officeDocument/2006/relationships/hyperlink" Target="https://curriculum.gov.bc.ca/educator-updates" TargetMode="External"/><Relationship Id="rId4" Type="http://schemas.openxmlformats.org/officeDocument/2006/relationships/hyperlink" Target="https://curriculum.gov.bc.ca/provincial-assessment/graduation"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curriculum.gov.bc.ca/tools" TargetMode="External"/><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9.xml"/><Relationship Id="rId1" Type="http://schemas.openxmlformats.org/officeDocument/2006/relationships/slideLayout" Target="../slideLayouts/slideLayout124.xml"/><Relationship Id="rId5" Type="http://schemas.openxmlformats.org/officeDocument/2006/relationships/image" Target="../media/image12.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rriculumTitle.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7" name="Picture 26" descr="Sun.png"/>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351584" y="3117888"/>
            <a:ext cx="7344816" cy="3479469"/>
          </a:xfrm>
          <a:prstGeom prst="rect">
            <a:avLst/>
          </a:prstGeom>
        </p:spPr>
      </p:pic>
      <p:pic>
        <p:nvPicPr>
          <p:cNvPr id="20" name="Picture 19" descr="background.png"/>
          <p:cNvPicPr>
            <a:picLocks noChangeAspect="1"/>
          </p:cNvPicPr>
          <p:nvPr/>
        </p:nvPicPr>
        <p:blipFill>
          <a:blip r:embed="rId5" cstate="print">
            <a:alphaModFix amt="13000"/>
            <a:extLst>
              <a:ext uri="{28A0092B-C50C-407E-A947-70E740481C1C}">
                <a14:useLocalDpi xmlns:a14="http://schemas.microsoft.com/office/drawing/2010/main" val="0"/>
              </a:ext>
            </a:extLst>
          </a:blip>
          <a:stretch>
            <a:fillRect/>
          </a:stretch>
        </p:blipFill>
        <p:spPr>
          <a:xfrm>
            <a:off x="354330" y="396306"/>
            <a:ext cx="11532870" cy="3177496"/>
          </a:xfrm>
          <a:prstGeom prst="rect">
            <a:avLst/>
          </a:prstGeom>
        </p:spPr>
      </p:pic>
      <p:sp>
        <p:nvSpPr>
          <p:cNvPr id="10" name="Title 1"/>
          <p:cNvSpPr txBox="1">
            <a:spLocks/>
          </p:cNvSpPr>
          <p:nvPr/>
        </p:nvSpPr>
        <p:spPr>
          <a:xfrm>
            <a:off x="777765" y="2358128"/>
            <a:ext cx="10685999" cy="2431348"/>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CA" sz="3600" dirty="0">
                <a:solidFill>
                  <a:prstClr val="white"/>
                </a:solidFill>
                <a:latin typeface="Open Sans"/>
                <a:cs typeface="Open Sans"/>
              </a:rPr>
              <a:t>The B.C. Graduation Program</a:t>
            </a:r>
          </a:p>
          <a:p>
            <a:pPr>
              <a:spcBef>
                <a:spcPts val="0"/>
              </a:spcBef>
            </a:pPr>
            <a:r>
              <a:rPr lang="en-CA" sz="2800" dirty="0">
                <a:solidFill>
                  <a:prstClr val="white"/>
                </a:solidFill>
                <a:latin typeface="Open Sans"/>
                <a:cs typeface="Open Sans"/>
              </a:rPr>
              <a:t>Grades 10-12</a:t>
            </a:r>
          </a:p>
          <a:p>
            <a:pPr>
              <a:spcBef>
                <a:spcPts val="0"/>
              </a:spcBef>
            </a:pPr>
            <a:endParaRPr lang="en-CA" sz="3600" dirty="0">
              <a:solidFill>
                <a:prstClr val="white"/>
              </a:solidFill>
              <a:latin typeface="Open Sans"/>
              <a:cs typeface="Open Sans"/>
            </a:endParaRPr>
          </a:p>
          <a:p>
            <a:pPr>
              <a:spcBef>
                <a:spcPts val="0"/>
              </a:spcBef>
            </a:pPr>
            <a:br>
              <a:rPr lang="en-CA" sz="3600" dirty="0">
                <a:solidFill>
                  <a:prstClr val="white"/>
                </a:solidFill>
                <a:latin typeface="Open Sans"/>
                <a:cs typeface="Open Sans"/>
              </a:rPr>
            </a:br>
            <a:endParaRPr lang="en-CA" sz="3600" dirty="0">
              <a:solidFill>
                <a:prstClr val="white"/>
              </a:solidFill>
              <a:latin typeface="Open Sans"/>
              <a:cs typeface="Open Sans"/>
            </a:endParaRPr>
          </a:p>
        </p:txBody>
      </p:sp>
      <p:cxnSp>
        <p:nvCxnSpPr>
          <p:cNvPr id="11" name="Straight Connector 10"/>
          <p:cNvCxnSpPr/>
          <p:nvPr/>
        </p:nvCxnSpPr>
        <p:spPr>
          <a:xfrm>
            <a:off x="4079776" y="2120433"/>
            <a:ext cx="3888432" cy="0"/>
          </a:xfrm>
          <a:prstGeom prst="line">
            <a:avLst/>
          </a:prstGeom>
          <a:ln>
            <a:solidFill>
              <a:srgbClr val="F7C532"/>
            </a:solidFill>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a:off x="4079776" y="3860924"/>
            <a:ext cx="3888432" cy="0"/>
          </a:xfrm>
          <a:prstGeom prst="line">
            <a:avLst/>
          </a:prstGeom>
          <a:ln>
            <a:solidFill>
              <a:srgbClr val="F7C532"/>
            </a:solidFill>
          </a:ln>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1524000" y="4260494"/>
            <a:ext cx="9144000" cy="1143652"/>
          </a:xfrm>
          <a:prstGeom prst="rect">
            <a:avLst/>
          </a:prstGeom>
          <a:noFill/>
        </p:spPr>
        <p:txBody>
          <a:bodyPr wrap="square" lIns="91384" tIns="45691" rIns="91384" bIns="45691" rtlCol="0">
            <a:spAutoFit/>
          </a:bodyPr>
          <a:lstStyle/>
          <a:p>
            <a:pPr algn="ctr" defTabSz="913814">
              <a:lnSpc>
                <a:spcPct val="80000"/>
              </a:lnSpc>
            </a:pPr>
            <a:endParaRPr lang="en-US" sz="1600" dirty="0">
              <a:solidFill>
                <a:prstClr val="white"/>
              </a:solidFill>
              <a:latin typeface="Open Sans"/>
              <a:cs typeface="Open Sans"/>
            </a:endParaRPr>
          </a:p>
          <a:p>
            <a:pPr algn="ctr" defTabSz="913814">
              <a:lnSpc>
                <a:spcPct val="80000"/>
              </a:lnSpc>
              <a:spcBef>
                <a:spcPts val="1200"/>
              </a:spcBef>
            </a:pPr>
            <a:r>
              <a:rPr lang="en-US" sz="1400" spc="300" dirty="0">
                <a:solidFill>
                  <a:prstClr val="white"/>
                </a:solidFill>
                <a:latin typeface="Open Sans Light"/>
                <a:cs typeface="Open Sans Light"/>
              </a:rPr>
              <a:t>March 28, 2018</a:t>
            </a:r>
          </a:p>
          <a:p>
            <a:pPr algn="ctr" defTabSz="913814">
              <a:lnSpc>
                <a:spcPct val="80000"/>
              </a:lnSpc>
              <a:spcBef>
                <a:spcPts val="1200"/>
              </a:spcBef>
            </a:pPr>
            <a:r>
              <a:rPr lang="en-US" sz="1400" spc="300" dirty="0">
                <a:solidFill>
                  <a:prstClr val="white"/>
                </a:solidFill>
                <a:latin typeface="Open Sans Light"/>
                <a:cs typeface="Open Sans Light"/>
              </a:rPr>
              <a:t>Burnaby BC</a:t>
            </a:r>
          </a:p>
          <a:p>
            <a:pPr defTabSz="913814">
              <a:lnSpc>
                <a:spcPct val="80000"/>
              </a:lnSpc>
            </a:pPr>
            <a:endParaRPr lang="en-US" sz="1600" dirty="0">
              <a:solidFill>
                <a:prstClr val="black"/>
              </a:solidFill>
              <a:latin typeface="Calibri"/>
            </a:endParaRPr>
          </a:p>
        </p:txBody>
      </p:sp>
      <p:pic>
        <p:nvPicPr>
          <p:cNvPr id="14" name="Picture 13">
            <a:extLst>
              <a:ext uri="{FF2B5EF4-FFF2-40B4-BE49-F238E27FC236}">
                <a16:creationId xmlns:a16="http://schemas.microsoft.com/office/drawing/2014/main" id="{72E48565-4134-044E-A263-845C7376F48A}"/>
              </a:ext>
            </a:extLst>
          </p:cNvPr>
          <p:cNvPicPr>
            <a:picLocks noChangeAspect="1"/>
          </p:cNvPicPr>
          <p:nvPr/>
        </p:nvPicPr>
        <p:blipFill>
          <a:blip r:embed="rId6"/>
          <a:stretch>
            <a:fillRect/>
          </a:stretch>
        </p:blipFill>
        <p:spPr>
          <a:xfrm>
            <a:off x="8878383" y="5513727"/>
            <a:ext cx="2558203" cy="987133"/>
          </a:xfrm>
          <a:prstGeom prst="rect">
            <a:avLst/>
          </a:prstGeom>
        </p:spPr>
      </p:pic>
      <p:pic>
        <p:nvPicPr>
          <p:cNvPr id="7" name="Picture 6" descr="EdLogoCurriculu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301" y="5017554"/>
            <a:ext cx="3274982" cy="1469211"/>
          </a:xfrm>
          <a:prstGeom prst="rect">
            <a:avLst/>
          </a:prstGeom>
        </p:spPr>
      </p:pic>
    </p:spTree>
    <p:extLst>
      <p:ext uri="{BB962C8B-B14F-4D97-AF65-F5344CB8AC3E}">
        <p14:creationId xmlns:p14="http://schemas.microsoft.com/office/powerpoint/2010/main" val="2415522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D5B6C5-1117-4943-BB39-90F7E7934C26}"/>
              </a:ext>
            </a:extLst>
          </p:cNvPr>
          <p:cNvSpPr txBox="1"/>
          <p:nvPr/>
        </p:nvSpPr>
        <p:spPr>
          <a:xfrm>
            <a:off x="283069" y="460585"/>
            <a:ext cx="7280106"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CA" sz="5400" b="1" i="0" u="none" strike="noStrike" kern="1200" cap="none" spc="0" normalizeH="0" baseline="0" noProof="0" dirty="0">
                <a:ln>
                  <a:noFill/>
                </a:ln>
                <a:solidFill>
                  <a:srgbClr val="FFFFFF"/>
                </a:solidFill>
                <a:effectLst/>
                <a:uLnTx/>
                <a:uFillTx/>
                <a:latin typeface="Avenir Light"/>
                <a:ea typeface="+mn-ea"/>
                <a:cs typeface="+mn-cs"/>
                <a:sym typeface="Avenir Light"/>
              </a:rPr>
              <a:t>Exponential Acceleration of Change</a:t>
            </a:r>
            <a:endParaRPr kumimoji="0" lang="en-US" sz="5400" b="1" i="0" u="none" strike="noStrike" kern="1200" cap="none" spc="0" normalizeH="0" baseline="0" noProof="0" dirty="0">
              <a:ln>
                <a:noFill/>
              </a:ln>
              <a:solidFill>
                <a:srgbClr val="FFFFFF"/>
              </a:solidFill>
              <a:effectLst/>
              <a:uLnTx/>
              <a:uFillTx/>
              <a:latin typeface="Avenir Light"/>
              <a:ea typeface="+mn-ea"/>
              <a:cs typeface="+mn-cs"/>
              <a:sym typeface="Avenir Light"/>
            </a:endParaRPr>
          </a:p>
        </p:txBody>
      </p:sp>
      <p:pic>
        <p:nvPicPr>
          <p:cNvPr id="7" name="Picture 6">
            <a:extLst>
              <a:ext uri="{FF2B5EF4-FFF2-40B4-BE49-F238E27FC236}">
                <a16:creationId xmlns:a16="http://schemas.microsoft.com/office/drawing/2014/main" id="{76747074-BE37-6047-8242-2C816E3D25B4}"/>
              </a:ext>
            </a:extLst>
          </p:cNvPr>
          <p:cNvPicPr>
            <a:picLocks noChangeAspect="1"/>
          </p:cNvPicPr>
          <p:nvPr/>
        </p:nvPicPr>
        <p:blipFill>
          <a:blip r:embed="rId3"/>
          <a:stretch>
            <a:fillRect/>
          </a:stretch>
        </p:blipFill>
        <p:spPr>
          <a:xfrm>
            <a:off x="1084882" y="3340382"/>
            <a:ext cx="5269424" cy="3517618"/>
          </a:xfrm>
          <a:prstGeom prst="rect">
            <a:avLst/>
          </a:prstGeom>
        </p:spPr>
      </p:pic>
      <p:pic>
        <p:nvPicPr>
          <p:cNvPr id="2" name="Picture 1">
            <a:extLst>
              <a:ext uri="{FF2B5EF4-FFF2-40B4-BE49-F238E27FC236}">
                <a16:creationId xmlns:a16="http://schemas.microsoft.com/office/drawing/2014/main" id="{C40E87C6-6DC1-2148-B7D2-83EB4C77FE08}"/>
              </a:ext>
            </a:extLst>
          </p:cNvPr>
          <p:cNvPicPr>
            <a:picLocks noChangeAspect="1"/>
          </p:cNvPicPr>
          <p:nvPr/>
        </p:nvPicPr>
        <p:blipFill>
          <a:blip r:embed="rId4"/>
          <a:stretch>
            <a:fillRect/>
          </a:stretch>
        </p:blipFill>
        <p:spPr>
          <a:xfrm>
            <a:off x="6557835" y="369777"/>
            <a:ext cx="5634166" cy="4233220"/>
          </a:xfrm>
          <a:prstGeom prst="rect">
            <a:avLst/>
          </a:prstGeom>
        </p:spPr>
      </p:pic>
    </p:spTree>
    <p:extLst>
      <p:ext uri="{BB962C8B-B14F-4D97-AF65-F5344CB8AC3E}">
        <p14:creationId xmlns:p14="http://schemas.microsoft.com/office/powerpoint/2010/main" val="14419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4A3B59-54B3-7D41-AD08-808E9070458E}"/>
              </a:ext>
            </a:extLst>
          </p:cNvPr>
          <p:cNvSpPr txBox="1">
            <a:spLocks/>
          </p:cNvSpPr>
          <p:nvPr/>
        </p:nvSpPr>
        <p:spPr>
          <a:xfrm>
            <a:off x="679740" y="300220"/>
            <a:ext cx="9145016"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endParaRPr kumimoji="0" lang="en-US" sz="4000" b="0" i="1" u="none" strike="noStrike" kern="1200" cap="none" spc="0" normalizeH="0" baseline="0" noProof="0" dirty="0">
              <a:ln>
                <a:noFill/>
              </a:ln>
              <a:solidFill>
                <a:srgbClr val="4F81BD"/>
              </a:solidFill>
              <a:effectLst/>
              <a:uLnTx/>
              <a:uFillTx/>
              <a:latin typeface="Open Sans"/>
              <a:ea typeface="+mj-ea"/>
            </a:endParaRPr>
          </a:p>
        </p:txBody>
      </p:sp>
      <p:pic>
        <p:nvPicPr>
          <p:cNvPr id="4" name="Picture 3">
            <a:extLst>
              <a:ext uri="{FF2B5EF4-FFF2-40B4-BE49-F238E27FC236}">
                <a16:creationId xmlns:a16="http://schemas.microsoft.com/office/drawing/2014/main" id="{D6D33787-2799-A147-AC96-AA2332DDAC87}"/>
              </a:ext>
            </a:extLst>
          </p:cNvPr>
          <p:cNvPicPr>
            <a:picLocks noChangeAspect="1"/>
          </p:cNvPicPr>
          <p:nvPr/>
        </p:nvPicPr>
        <p:blipFill>
          <a:blip r:embed="rId2"/>
          <a:stretch>
            <a:fillRect/>
          </a:stretch>
        </p:blipFill>
        <p:spPr>
          <a:xfrm>
            <a:off x="6775740" y="536908"/>
            <a:ext cx="5144117" cy="4986384"/>
          </a:xfrm>
          <a:prstGeom prst="rect">
            <a:avLst/>
          </a:prstGeom>
        </p:spPr>
      </p:pic>
      <p:sp>
        <p:nvSpPr>
          <p:cNvPr id="5" name="Rectangle 4">
            <a:extLst>
              <a:ext uri="{FF2B5EF4-FFF2-40B4-BE49-F238E27FC236}">
                <a16:creationId xmlns:a16="http://schemas.microsoft.com/office/drawing/2014/main" id="{41F0AD02-F00D-0147-A802-96B615DF37EF}"/>
              </a:ext>
            </a:extLst>
          </p:cNvPr>
          <p:cNvSpPr/>
          <p:nvPr/>
        </p:nvSpPr>
        <p:spPr>
          <a:xfrm>
            <a:off x="497480" y="536908"/>
            <a:ext cx="6096000" cy="560153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1" u="none" strike="noStrike" kern="1200" cap="none" spc="0" normalizeH="0" baseline="0" noProof="0" dirty="0">
                <a:ln>
                  <a:noFill/>
                </a:ln>
                <a:solidFill>
                  <a:srgbClr val="073E87"/>
                </a:solidFill>
                <a:effectLst/>
                <a:uLnTx/>
                <a:uFillTx/>
                <a:latin typeface="Calibri"/>
                <a:ea typeface="+mn-ea"/>
                <a:cs typeface="+mn-cs"/>
              </a:rPr>
              <a:t>“We stand on the brink of a technological revolution that will fundamentally alter the way we live, work, and relate to one another.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3200" b="0" i="1" u="none" strike="noStrike" kern="1200" cap="none" spc="0" normalizeH="0" baseline="0" noProof="0" dirty="0">
              <a:ln>
                <a:noFill/>
              </a:ln>
              <a:solidFill>
                <a:srgbClr val="073E87"/>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0" i="1" u="none" strike="noStrike" kern="1200" cap="none" spc="0" normalizeH="0" baseline="0" noProof="0" dirty="0">
                <a:ln>
                  <a:noFill/>
                </a:ln>
                <a:solidFill>
                  <a:srgbClr val="073E87"/>
                </a:solidFill>
                <a:effectLst/>
                <a:uLnTx/>
                <a:uFillTx/>
                <a:latin typeface="Calibri"/>
                <a:ea typeface="+mn-ea"/>
                <a:cs typeface="+mn-cs"/>
              </a:rPr>
              <a:t>In its scale, scope, and complexity, the transformation will be unlike anything humankind has experience before.”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073E87"/>
                </a:solidFill>
                <a:effectLst/>
                <a:uLnTx/>
                <a:uFillTx/>
                <a:latin typeface="Calibri"/>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73E87"/>
                </a:solidFill>
                <a:effectLst/>
                <a:uLnTx/>
                <a:uFillTx/>
                <a:latin typeface="Calibri"/>
                <a:ea typeface="+mn-ea"/>
                <a:cs typeface="+mn-cs"/>
              </a:rPr>
              <a:t>-World Economic Forum, 2016</a:t>
            </a:r>
            <a:endParaRPr kumimoji="0" lang="en-US" sz="1800" b="0" i="0" u="none" strike="noStrike" kern="1200" cap="none" spc="0" normalizeH="0" baseline="0" noProof="0" dirty="0">
              <a:ln>
                <a:noFill/>
              </a:ln>
              <a:solidFill>
                <a:srgbClr val="073E87"/>
              </a:solidFill>
              <a:effectLst/>
              <a:uLnTx/>
              <a:uFillTx/>
              <a:latin typeface="Calibri"/>
              <a:ea typeface="+mn-ea"/>
              <a:cs typeface="+mn-cs"/>
            </a:endParaRPr>
          </a:p>
        </p:txBody>
      </p:sp>
    </p:spTree>
    <p:extLst>
      <p:ext uri="{BB962C8B-B14F-4D97-AF65-F5344CB8AC3E}">
        <p14:creationId xmlns:p14="http://schemas.microsoft.com/office/powerpoint/2010/main" val="256350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77826" y="1128323"/>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endParaRPr kumimoji="0" lang="en-CA" sz="3600" b="1" i="0" u="none" strike="noStrike" kern="1200" cap="none" spc="0" normalizeH="0" baseline="0" noProof="0" dirty="0">
              <a:ln>
                <a:noFill/>
              </a:ln>
              <a:solidFill>
                <a:srgbClr val="073E87"/>
              </a:solidFill>
              <a:effectLst/>
              <a:uLnTx/>
              <a:uFillTx/>
              <a:latin typeface="Open Sans"/>
              <a:ea typeface="+mj-ea"/>
            </a:endParaRPr>
          </a:p>
        </p:txBody>
      </p:sp>
      <p:sp>
        <p:nvSpPr>
          <p:cNvPr id="5" name="Content Placeholder 1">
            <a:extLst>
              <a:ext uri="{FF2B5EF4-FFF2-40B4-BE49-F238E27FC236}">
                <a16:creationId xmlns:a16="http://schemas.microsoft.com/office/drawing/2014/main" id="{21B71A84-13A1-7E4E-9E8C-F8DA667E0008}"/>
              </a:ext>
            </a:extLst>
          </p:cNvPr>
          <p:cNvSpPr txBox="1">
            <a:spLocks/>
          </p:cNvSpPr>
          <p:nvPr/>
        </p:nvSpPr>
        <p:spPr>
          <a:xfrm>
            <a:off x="-154983" y="446397"/>
            <a:ext cx="9977135" cy="5460616"/>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1943"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73E87"/>
                </a:solidFill>
                <a:effectLst/>
                <a:uLnTx/>
                <a:uFillTx/>
                <a:latin typeface="Candara" panose="020E0502030303020204" pitchFamily="34" charset="0"/>
                <a:ea typeface="+mn-ea"/>
                <a:cs typeface="+mn-cs"/>
              </a:rPr>
              <a:t>	</a:t>
            </a:r>
            <a:r>
              <a:rPr kumimoji="0" lang="en-US" sz="5400" b="0" i="0" u="none" strike="noStrike" kern="1200" cap="none" spc="0" normalizeH="0" baseline="0" noProof="0" dirty="0">
                <a:ln>
                  <a:noFill/>
                </a:ln>
                <a:solidFill>
                  <a:srgbClr val="073E87"/>
                </a:solidFill>
                <a:effectLst/>
                <a:uLnTx/>
                <a:uFillTx/>
                <a:latin typeface="Calibri"/>
                <a:ea typeface="+mn-ea"/>
                <a:cs typeface="+mn-cs"/>
              </a:rPr>
              <a:t>Number of internet devices:</a:t>
            </a:r>
          </a:p>
          <a:p>
            <a:pPr marL="301943"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a:ln>
                <a:noFill/>
              </a:ln>
              <a:solidFill>
                <a:srgbClr val="073E87"/>
              </a:solidFill>
              <a:effectLst/>
              <a:uLnTx/>
              <a:uFillTx/>
              <a:latin typeface="Calibri"/>
              <a:ea typeface="+mn-ea"/>
              <a:cs typeface="+mn-cs"/>
            </a:endParaRP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300" b="0" i="0" u="none" strike="noStrike" kern="1200" cap="none" spc="0" normalizeH="0" baseline="0" noProof="0" dirty="0">
                <a:ln>
                  <a:noFill/>
                </a:ln>
                <a:solidFill>
                  <a:srgbClr val="073E87"/>
                </a:solidFill>
                <a:effectLst/>
                <a:uLnTx/>
                <a:uFillTx/>
                <a:latin typeface="Calibri"/>
                <a:ea typeface="+mn-ea"/>
                <a:cs typeface="+mn-cs"/>
              </a:rPr>
              <a:t>1984 = 1 thousand</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300" b="0" i="0" u="none" strike="noStrike" kern="1200" cap="none" spc="0" normalizeH="0" baseline="0" noProof="0" dirty="0">
                <a:ln>
                  <a:noFill/>
                </a:ln>
                <a:solidFill>
                  <a:srgbClr val="073E87"/>
                </a:solidFill>
                <a:effectLst/>
                <a:uLnTx/>
                <a:uFillTx/>
                <a:latin typeface="Calibri"/>
                <a:ea typeface="+mn-ea"/>
                <a:cs typeface="+mn-cs"/>
              </a:rPr>
              <a:t>1992 = 1 million</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hr-HR" sz="4300" b="0" i="0" u="none" strike="noStrike" kern="1200" cap="none" spc="0" normalizeH="0" baseline="0" noProof="0" dirty="0">
                <a:ln>
                  <a:noFill/>
                </a:ln>
                <a:solidFill>
                  <a:srgbClr val="073E87"/>
                </a:solidFill>
                <a:effectLst/>
                <a:uLnTx/>
                <a:uFillTx/>
                <a:latin typeface="Calibri"/>
                <a:ea typeface="+mn-ea"/>
                <a:cs typeface="+mn-cs"/>
              </a:rPr>
              <a:t>2008 = 1 billion</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hr-HR" sz="4300" b="0" i="0" u="none" strike="noStrike" kern="1200" cap="none" spc="0" normalizeH="0" baseline="0" noProof="0" dirty="0">
                <a:ln>
                  <a:noFill/>
                </a:ln>
                <a:solidFill>
                  <a:srgbClr val="073E87"/>
                </a:solidFill>
                <a:effectLst/>
                <a:uLnTx/>
                <a:uFillTx/>
                <a:latin typeface="Calibri"/>
                <a:ea typeface="+mn-ea"/>
                <a:cs typeface="+mn-cs"/>
              </a:rPr>
              <a:t>2014 = 10 billion</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300" b="0" i="0" u="none" strike="noStrike" kern="1200" cap="none" spc="0" normalizeH="0" baseline="0" noProof="0" dirty="0">
                <a:ln>
                  <a:noFill/>
                </a:ln>
                <a:solidFill>
                  <a:srgbClr val="073E87"/>
                </a:solidFill>
                <a:effectLst/>
                <a:uLnTx/>
                <a:uFillTx/>
                <a:latin typeface="Calibri"/>
                <a:ea typeface="+mn-ea"/>
                <a:cs typeface="+mn-cs"/>
              </a:rPr>
              <a:t>2018 = 31 billion</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300" b="0" i="0" u="none" strike="noStrike" kern="1200" cap="none" spc="0" normalizeH="0" baseline="0" noProof="0" dirty="0">
                <a:ln>
                  <a:noFill/>
                </a:ln>
                <a:solidFill>
                  <a:srgbClr val="073E87"/>
                </a:solidFill>
                <a:effectLst/>
                <a:uLnTx/>
                <a:uFillTx/>
                <a:latin typeface="Calibri"/>
                <a:ea typeface="+mn-ea"/>
                <a:cs typeface="+mn-cs"/>
              </a:rPr>
              <a:t>2020 = 50 billion</a:t>
            </a:r>
          </a:p>
          <a:p>
            <a:pPr marL="3154680" marR="0" lvl="8" indent="-685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300" b="0" i="0" u="none" strike="noStrike" kern="1200" cap="none" spc="0" normalizeH="0" baseline="0" noProof="0" dirty="0">
                <a:ln>
                  <a:noFill/>
                </a:ln>
                <a:solidFill>
                  <a:srgbClr val="073E87"/>
                </a:solidFill>
                <a:effectLst/>
                <a:uLnTx/>
                <a:uFillTx/>
                <a:latin typeface="Calibri"/>
                <a:ea typeface="+mn-ea"/>
                <a:cs typeface="+mn-cs"/>
              </a:rPr>
              <a:t>2030 = 125 billion</a:t>
            </a:r>
          </a:p>
        </p:txBody>
      </p:sp>
      <p:pic>
        <p:nvPicPr>
          <p:cNvPr id="6" name="Picture 5">
            <a:extLst>
              <a:ext uri="{FF2B5EF4-FFF2-40B4-BE49-F238E27FC236}">
                <a16:creationId xmlns:a16="http://schemas.microsoft.com/office/drawing/2014/main" id="{030AF116-4F01-FA44-A231-C3C6D4F59951}"/>
              </a:ext>
            </a:extLst>
          </p:cNvPr>
          <p:cNvPicPr>
            <a:picLocks noChangeAspect="1"/>
          </p:cNvPicPr>
          <p:nvPr/>
        </p:nvPicPr>
        <p:blipFill>
          <a:blip r:embed="rId3"/>
          <a:stretch>
            <a:fillRect/>
          </a:stretch>
        </p:blipFill>
        <p:spPr>
          <a:xfrm>
            <a:off x="8110674" y="1742094"/>
            <a:ext cx="4081326" cy="3900487"/>
          </a:xfrm>
          <a:prstGeom prst="rect">
            <a:avLst/>
          </a:prstGeom>
        </p:spPr>
      </p:pic>
    </p:spTree>
    <p:extLst>
      <p:ext uri="{BB962C8B-B14F-4D97-AF65-F5344CB8AC3E}">
        <p14:creationId xmlns:p14="http://schemas.microsoft.com/office/powerpoint/2010/main" val="67829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77826" y="1128323"/>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endParaRPr kumimoji="0" lang="en-CA" sz="3600" b="1" i="0" u="none" strike="noStrike" kern="1200" cap="none" spc="0" normalizeH="0" baseline="0" noProof="0" dirty="0">
              <a:ln>
                <a:noFill/>
              </a:ln>
              <a:solidFill>
                <a:srgbClr val="073E87"/>
              </a:solidFill>
              <a:effectLst/>
              <a:uLnTx/>
              <a:uFillTx/>
              <a:latin typeface="Open Sans"/>
              <a:ea typeface="+mj-ea"/>
            </a:endParaRPr>
          </a:p>
        </p:txBody>
      </p:sp>
      <p:sp>
        <p:nvSpPr>
          <p:cNvPr id="2" name="Rectangle 1">
            <a:extLst>
              <a:ext uri="{FF2B5EF4-FFF2-40B4-BE49-F238E27FC236}">
                <a16:creationId xmlns:a16="http://schemas.microsoft.com/office/drawing/2014/main" id="{87BEF153-7D88-4A4C-B847-9EE0392B7080}"/>
              </a:ext>
            </a:extLst>
          </p:cNvPr>
          <p:cNvSpPr/>
          <p:nvPr/>
        </p:nvSpPr>
        <p:spPr>
          <a:xfrm>
            <a:off x="477826" y="651427"/>
            <a:ext cx="11266499" cy="4376583"/>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Time for human knowledge to double:</a:t>
            </a:r>
          </a:p>
          <a:p>
            <a:pPr marL="1097280" marR="0" lvl="5" indent="0" algn="l" defTabSz="914392" rtl="0" eaLnBrk="1" fontAlgn="auto" latinLnBrk="0" hangingPunct="1">
              <a:lnSpc>
                <a:spcPct val="100000"/>
              </a:lnSpc>
              <a:spcBef>
                <a:spcPct val="20000"/>
              </a:spcBef>
              <a:spcAft>
                <a:spcPts val="0"/>
              </a:spcAft>
              <a:buClrTx/>
              <a:buSzTx/>
              <a:buFontTx/>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 1900 = 100 years</a:t>
            </a:r>
          </a:p>
          <a:p>
            <a:pPr marL="1097280" marR="0" lvl="5" indent="0" algn="l" defTabSz="914392" rtl="0" eaLnBrk="1" fontAlgn="auto" latinLnBrk="0" hangingPunct="1">
              <a:lnSpc>
                <a:spcPct val="100000"/>
              </a:lnSpc>
              <a:spcBef>
                <a:spcPct val="20000"/>
              </a:spcBef>
              <a:spcAft>
                <a:spcPts val="0"/>
              </a:spcAft>
              <a:buClrTx/>
              <a:buSzTx/>
              <a:buFontTx/>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 1945 = 25 years</a:t>
            </a:r>
          </a:p>
          <a:p>
            <a:pPr marL="1097280" marR="0" lvl="5" indent="0" algn="l" defTabSz="914392" rtl="0" eaLnBrk="1" fontAlgn="auto" latinLnBrk="0" hangingPunct="1">
              <a:lnSpc>
                <a:spcPct val="100000"/>
              </a:lnSpc>
              <a:spcBef>
                <a:spcPct val="20000"/>
              </a:spcBef>
              <a:spcAft>
                <a:spcPts val="0"/>
              </a:spcAft>
              <a:buClrTx/>
              <a:buSzTx/>
              <a:buFontTx/>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 2014 = 13 months</a:t>
            </a:r>
          </a:p>
          <a:p>
            <a:pPr marL="1097280" marR="0" lvl="5" indent="0" algn="l" defTabSz="914392" rtl="0" eaLnBrk="1" fontAlgn="auto" latinLnBrk="0" hangingPunct="1">
              <a:lnSpc>
                <a:spcPct val="100000"/>
              </a:lnSpc>
              <a:spcBef>
                <a:spcPct val="20000"/>
              </a:spcBef>
              <a:spcAft>
                <a:spcPts val="0"/>
              </a:spcAft>
              <a:buClrTx/>
              <a:buSzTx/>
              <a:buFontTx/>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 2025 = 25 hours</a:t>
            </a:r>
          </a:p>
        </p:txBody>
      </p:sp>
      <p:pic>
        <p:nvPicPr>
          <p:cNvPr id="4" name="Picture 3">
            <a:extLst>
              <a:ext uri="{FF2B5EF4-FFF2-40B4-BE49-F238E27FC236}">
                <a16:creationId xmlns:a16="http://schemas.microsoft.com/office/drawing/2014/main" id="{B8664ED3-02E8-EE45-BB87-01D9B335CC7C}"/>
              </a:ext>
            </a:extLst>
          </p:cNvPr>
          <p:cNvPicPr>
            <a:picLocks noChangeAspect="1"/>
          </p:cNvPicPr>
          <p:nvPr/>
        </p:nvPicPr>
        <p:blipFill>
          <a:blip r:embed="rId3"/>
          <a:stretch>
            <a:fillRect/>
          </a:stretch>
        </p:blipFill>
        <p:spPr>
          <a:xfrm>
            <a:off x="6741763" y="1742094"/>
            <a:ext cx="5450237" cy="3711844"/>
          </a:xfrm>
          <a:prstGeom prst="rect">
            <a:avLst/>
          </a:prstGeom>
        </p:spPr>
      </p:pic>
    </p:spTree>
    <p:extLst>
      <p:ext uri="{BB962C8B-B14F-4D97-AF65-F5344CB8AC3E}">
        <p14:creationId xmlns:p14="http://schemas.microsoft.com/office/powerpoint/2010/main" val="78645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77826" y="1128323"/>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endParaRPr kumimoji="0" lang="en-CA" sz="3600" b="1" i="0" u="none" strike="noStrike" kern="1200" cap="none" spc="0" normalizeH="0" baseline="0" noProof="0" dirty="0">
              <a:ln>
                <a:noFill/>
              </a:ln>
              <a:solidFill>
                <a:srgbClr val="073E87"/>
              </a:solidFill>
              <a:effectLst/>
              <a:uLnTx/>
              <a:uFillTx/>
              <a:latin typeface="Open Sans"/>
              <a:ea typeface="+mj-ea"/>
            </a:endParaRPr>
          </a:p>
        </p:txBody>
      </p:sp>
      <p:sp>
        <p:nvSpPr>
          <p:cNvPr id="2" name="Rectangle 1">
            <a:extLst>
              <a:ext uri="{FF2B5EF4-FFF2-40B4-BE49-F238E27FC236}">
                <a16:creationId xmlns:a16="http://schemas.microsoft.com/office/drawing/2014/main" id="{87BEF153-7D88-4A4C-B847-9EE0392B7080}"/>
              </a:ext>
            </a:extLst>
          </p:cNvPr>
          <p:cNvSpPr/>
          <p:nvPr/>
        </p:nvSpPr>
        <p:spPr>
          <a:xfrm>
            <a:off x="192076" y="1534831"/>
            <a:ext cx="11266499" cy="830997"/>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4800" b="0" i="0" u="none" strike="noStrike" kern="1200" cap="none" spc="0" normalizeH="0" baseline="0" noProof="0" dirty="0">
              <a:ln>
                <a:noFill/>
              </a:ln>
              <a:solidFill>
                <a:srgbClr val="073E8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8BA98D4-3AA6-3F4B-9D41-5C7679AD24D7}"/>
              </a:ext>
            </a:extLst>
          </p:cNvPr>
          <p:cNvPicPr>
            <a:picLocks noChangeAspect="1"/>
          </p:cNvPicPr>
          <p:nvPr/>
        </p:nvPicPr>
        <p:blipFill>
          <a:blip r:embed="rId3"/>
          <a:stretch>
            <a:fillRect/>
          </a:stretch>
        </p:blipFill>
        <p:spPr>
          <a:xfrm>
            <a:off x="8110674" y="4000500"/>
            <a:ext cx="4081326" cy="2857500"/>
          </a:xfrm>
          <a:prstGeom prst="rect">
            <a:avLst/>
          </a:prstGeom>
        </p:spPr>
      </p:pic>
      <p:sp>
        <p:nvSpPr>
          <p:cNvPr id="6" name="Content Placeholder 1">
            <a:extLst>
              <a:ext uri="{FF2B5EF4-FFF2-40B4-BE49-F238E27FC236}">
                <a16:creationId xmlns:a16="http://schemas.microsoft.com/office/drawing/2014/main" id="{93B6E360-FCF6-5347-8A06-6BCF4EA8D585}"/>
              </a:ext>
            </a:extLst>
          </p:cNvPr>
          <p:cNvSpPr txBox="1">
            <a:spLocks/>
          </p:cNvSpPr>
          <p:nvPr/>
        </p:nvSpPr>
        <p:spPr>
          <a:xfrm>
            <a:off x="0" y="487972"/>
            <a:ext cx="11258359" cy="31150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01943"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There are already more than 1.5 million 	robots operating worldwide</a:t>
            </a:r>
          </a:p>
          <a:p>
            <a:pPr marL="1616388" marR="0" lvl="4"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073E87"/>
                </a:solidFill>
                <a:effectLst/>
                <a:uLnTx/>
                <a:uFillTx/>
                <a:latin typeface="Calibri"/>
                <a:ea typeface="+mn-ea"/>
                <a:cs typeface="+mn-cs"/>
              </a:rPr>
              <a:t>• that number is expected to grow to 			25 million by 2025</a:t>
            </a:r>
          </a:p>
        </p:txBody>
      </p:sp>
      <p:sp>
        <p:nvSpPr>
          <p:cNvPr id="3" name="Rectangle 2">
            <a:extLst>
              <a:ext uri="{FF2B5EF4-FFF2-40B4-BE49-F238E27FC236}">
                <a16:creationId xmlns:a16="http://schemas.microsoft.com/office/drawing/2014/main" id="{41FA5DB7-1CAA-3D49-9649-E0363DD0627E}"/>
              </a:ext>
            </a:extLst>
          </p:cNvPr>
          <p:cNvSpPr/>
          <p:nvPr/>
        </p:nvSpPr>
        <p:spPr>
          <a:xfrm>
            <a:off x="351017" y="4840246"/>
            <a:ext cx="7249933"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a:ea typeface="+mn-ea"/>
                <a:cs typeface="+mn-cs"/>
              </a:rPr>
              <a:t>-that is only 7 years away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F7F6D-641B-7C4B-BA68-F5260F01EC19}"/>
              </a:ext>
            </a:extLst>
          </p:cNvPr>
          <p:cNvPicPr>
            <a:picLocks noChangeAspect="1"/>
          </p:cNvPicPr>
          <p:nvPr/>
        </p:nvPicPr>
        <p:blipFill>
          <a:blip r:embed="rId2"/>
          <a:stretch>
            <a:fillRect/>
          </a:stretch>
        </p:blipFill>
        <p:spPr>
          <a:xfrm>
            <a:off x="2291508" y="446183"/>
            <a:ext cx="7403335" cy="6411817"/>
          </a:xfrm>
          <a:prstGeom prst="rect">
            <a:avLst/>
          </a:prstGeom>
        </p:spPr>
      </p:pic>
      <p:sp>
        <p:nvSpPr>
          <p:cNvPr id="4" name="Left Arrow 3">
            <a:extLst>
              <a:ext uri="{FF2B5EF4-FFF2-40B4-BE49-F238E27FC236}">
                <a16:creationId xmlns:a16="http://schemas.microsoft.com/office/drawing/2014/main" id="{7D8CC8A6-F67D-0943-B3DF-5CF4E84E5D93}"/>
              </a:ext>
            </a:extLst>
          </p:cNvPr>
          <p:cNvSpPr/>
          <p:nvPr/>
        </p:nvSpPr>
        <p:spPr>
          <a:xfrm>
            <a:off x="8081441" y="1680290"/>
            <a:ext cx="2677099" cy="32312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6" name="Left Arrow 5">
            <a:extLst>
              <a:ext uri="{FF2B5EF4-FFF2-40B4-BE49-F238E27FC236}">
                <a16:creationId xmlns:a16="http://schemas.microsoft.com/office/drawing/2014/main" id="{8F4EFF94-E5F1-1141-A81F-13417FB8F91C}"/>
              </a:ext>
            </a:extLst>
          </p:cNvPr>
          <p:cNvSpPr/>
          <p:nvPr/>
        </p:nvSpPr>
        <p:spPr>
          <a:xfrm rot="10800000">
            <a:off x="499313" y="2583348"/>
            <a:ext cx="2677099" cy="3017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7" name="Left Arrow 6">
            <a:extLst>
              <a:ext uri="{FF2B5EF4-FFF2-40B4-BE49-F238E27FC236}">
                <a16:creationId xmlns:a16="http://schemas.microsoft.com/office/drawing/2014/main" id="{716D4C2B-2F5B-864F-90B5-23E7D26ED21D}"/>
              </a:ext>
            </a:extLst>
          </p:cNvPr>
          <p:cNvSpPr/>
          <p:nvPr/>
        </p:nvSpPr>
        <p:spPr>
          <a:xfrm rot="10800000">
            <a:off x="1400806" y="1577694"/>
            <a:ext cx="2677099" cy="26732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8" name="Left Arrow 7">
            <a:extLst>
              <a:ext uri="{FF2B5EF4-FFF2-40B4-BE49-F238E27FC236}">
                <a16:creationId xmlns:a16="http://schemas.microsoft.com/office/drawing/2014/main" id="{033DE3DF-E203-7245-AE39-A5AB9DC61826}"/>
              </a:ext>
            </a:extLst>
          </p:cNvPr>
          <p:cNvSpPr/>
          <p:nvPr/>
        </p:nvSpPr>
        <p:spPr>
          <a:xfrm flipV="1">
            <a:off x="6972872" y="1256953"/>
            <a:ext cx="1678588" cy="32074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96995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4-19 at 3.17.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390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261258" y="1369977"/>
            <a:ext cx="5834742" cy="4421224"/>
          </a:xfrm>
        </p:spPr>
        <p:txBody>
          <a:bodyPr/>
          <a:lstStyle/>
          <a:p>
            <a:pPr marL="0" indent="0">
              <a:buNone/>
            </a:pPr>
            <a:r>
              <a:rPr lang="en-US" sz="2800" i="1" dirty="0">
                <a:solidFill>
                  <a:srgbClr val="002060"/>
                </a:solidFill>
              </a:rPr>
              <a:t>In many industries and countries, the most in-demand occupations or specialties did not exist 10 or even five years ago, and the pace of change is set to accelerate. By one popular estimate, 65% of children entering primary school today will ultimately end up working in completely new job types that don’t yet exist.</a:t>
            </a:r>
          </a:p>
          <a:p>
            <a:pPr marL="0" indent="0" algn="r">
              <a:buNone/>
            </a:pPr>
            <a:r>
              <a:rPr lang="en-US" dirty="0">
                <a:solidFill>
                  <a:srgbClr val="002060"/>
                </a:solidFill>
              </a:rPr>
              <a:t>			</a:t>
            </a:r>
            <a:r>
              <a:rPr lang="en-US" sz="1600" dirty="0">
                <a:solidFill>
                  <a:srgbClr val="002060"/>
                </a:solidFill>
              </a:rPr>
              <a:t>The Future of Jobs Report   p.3</a:t>
            </a:r>
            <a:endParaRPr lang="en-US" sz="2400" i="1" dirty="0">
              <a:solidFill>
                <a:srgbClr val="002060"/>
              </a:solidFill>
            </a:endParaRPr>
          </a:p>
        </p:txBody>
      </p:sp>
      <p:sp>
        <p:nvSpPr>
          <p:cNvPr id="3" name="Title 1">
            <a:extLst>
              <a:ext uri="{FF2B5EF4-FFF2-40B4-BE49-F238E27FC236}">
                <a16:creationId xmlns:a16="http://schemas.microsoft.com/office/drawing/2014/main" id="{504A3B59-54B3-7D41-AD08-808E9070458E}"/>
              </a:ext>
            </a:extLst>
          </p:cNvPr>
          <p:cNvSpPr txBox="1">
            <a:spLocks/>
          </p:cNvSpPr>
          <p:nvPr/>
        </p:nvSpPr>
        <p:spPr>
          <a:xfrm>
            <a:off x="679740" y="300220"/>
            <a:ext cx="9145016"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Open Sans"/>
                <a:ea typeface="+mj-ea"/>
              </a:rPr>
              <a:t>Changing World</a:t>
            </a:r>
            <a:endParaRPr kumimoji="0" lang="en-US" sz="4000" b="0" i="1" u="none" strike="noStrike" kern="1200" cap="none" spc="0" normalizeH="0" baseline="0" noProof="0" dirty="0">
              <a:ln>
                <a:noFill/>
              </a:ln>
              <a:solidFill>
                <a:srgbClr val="4F81BD"/>
              </a:solidFill>
              <a:effectLst/>
              <a:uLnTx/>
              <a:uFillTx/>
              <a:latin typeface="Open Sans"/>
              <a:ea typeface="+mj-ea"/>
            </a:endParaRPr>
          </a:p>
        </p:txBody>
      </p:sp>
      <p:pic>
        <p:nvPicPr>
          <p:cNvPr id="5" name="Picture 4">
            <a:extLst>
              <a:ext uri="{FF2B5EF4-FFF2-40B4-BE49-F238E27FC236}">
                <a16:creationId xmlns:a16="http://schemas.microsoft.com/office/drawing/2014/main" id="{63D2B309-8D59-A046-B530-D7CC20574839}"/>
              </a:ext>
            </a:extLst>
          </p:cNvPr>
          <p:cNvPicPr>
            <a:picLocks noChangeAspect="1"/>
          </p:cNvPicPr>
          <p:nvPr/>
        </p:nvPicPr>
        <p:blipFill>
          <a:blip r:embed="rId2"/>
          <a:stretch>
            <a:fillRect/>
          </a:stretch>
        </p:blipFill>
        <p:spPr>
          <a:xfrm>
            <a:off x="6351814" y="1577618"/>
            <a:ext cx="5715000" cy="3810000"/>
          </a:xfrm>
          <a:prstGeom prst="rect">
            <a:avLst/>
          </a:prstGeom>
        </p:spPr>
      </p:pic>
    </p:spTree>
    <p:extLst>
      <p:ext uri="{BB962C8B-B14F-4D97-AF65-F5344CB8AC3E}">
        <p14:creationId xmlns:p14="http://schemas.microsoft.com/office/powerpoint/2010/main" val="280057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5855354" y="1131705"/>
            <a:ext cx="5814133" cy="5467124"/>
          </a:xfrm>
        </p:spPr>
        <p:txBody>
          <a:bodyPr/>
          <a:lstStyle/>
          <a:p>
            <a:pPr marL="0" indent="0">
              <a:buNone/>
            </a:pPr>
            <a:r>
              <a:rPr lang="en-US" sz="4000" i="1" dirty="0">
                <a:solidFill>
                  <a:srgbClr val="002060"/>
                </a:solidFill>
              </a:rPr>
              <a:t>On average, by 2020, more than a third of the desired core skill sets of most occupations will be comprised of skills that are not yet considered crucial to the jobs today.</a:t>
            </a:r>
            <a:r>
              <a:rPr lang="en-US" i="1" dirty="0">
                <a:solidFill>
                  <a:srgbClr val="002060"/>
                </a:solidFill>
              </a:rPr>
              <a:t> </a:t>
            </a:r>
          </a:p>
          <a:p>
            <a:pPr marL="0" indent="0">
              <a:buNone/>
            </a:pPr>
            <a:endParaRPr lang="en-US" sz="1800" i="1" dirty="0">
              <a:solidFill>
                <a:srgbClr val="002060"/>
              </a:solidFill>
            </a:endParaRPr>
          </a:p>
          <a:p>
            <a:pPr marL="0" indent="0" algn="r">
              <a:buNone/>
            </a:pPr>
            <a:r>
              <a:rPr lang="en-US" sz="2400" i="1" dirty="0">
                <a:solidFill>
                  <a:srgbClr val="002060"/>
                </a:solidFill>
              </a:rPr>
              <a:t>	</a:t>
            </a:r>
            <a:r>
              <a:rPr lang="en-US" sz="2000" i="1" dirty="0">
                <a:solidFill>
                  <a:srgbClr val="002060"/>
                </a:solidFill>
              </a:rPr>
              <a:t>The Future of Jobs Report   p. 20 </a:t>
            </a:r>
            <a:endParaRPr lang="en-US" sz="2400" i="1" dirty="0">
              <a:solidFill>
                <a:srgbClr val="002060"/>
              </a:solidFill>
            </a:endParaRPr>
          </a:p>
        </p:txBody>
      </p:sp>
      <p:sp>
        <p:nvSpPr>
          <p:cNvPr id="3" name="Title 1">
            <a:extLst>
              <a:ext uri="{FF2B5EF4-FFF2-40B4-BE49-F238E27FC236}">
                <a16:creationId xmlns:a16="http://schemas.microsoft.com/office/drawing/2014/main" id="{504A3B59-54B3-7D41-AD08-808E9070458E}"/>
              </a:ext>
            </a:extLst>
          </p:cNvPr>
          <p:cNvSpPr txBox="1">
            <a:spLocks/>
          </p:cNvSpPr>
          <p:nvPr/>
        </p:nvSpPr>
        <p:spPr>
          <a:xfrm>
            <a:off x="679740" y="300220"/>
            <a:ext cx="9145016"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Open Sans"/>
                <a:ea typeface="+mj-ea"/>
              </a:rPr>
              <a:t>Changing World</a:t>
            </a:r>
            <a:endParaRPr kumimoji="0" lang="en-US" sz="4000" b="0" i="1" u="none" strike="noStrike" kern="1200" cap="none" spc="0" normalizeH="0" baseline="0" noProof="0" dirty="0">
              <a:ln>
                <a:noFill/>
              </a:ln>
              <a:solidFill>
                <a:srgbClr val="4F81BD"/>
              </a:solidFill>
              <a:effectLst/>
              <a:uLnTx/>
              <a:uFillTx/>
              <a:latin typeface="Open Sans"/>
              <a:ea typeface="+mj-ea"/>
            </a:endParaRPr>
          </a:p>
        </p:txBody>
      </p:sp>
    </p:spTree>
    <p:extLst>
      <p:ext uri="{BB962C8B-B14F-4D97-AF65-F5344CB8AC3E}">
        <p14:creationId xmlns:p14="http://schemas.microsoft.com/office/powerpoint/2010/main" val="269635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49676" y="1063035"/>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600" b="1" dirty="0">
                <a:solidFill>
                  <a:srgbClr val="1F497D"/>
                </a:solidFill>
              </a:rPr>
              <a:t>Changing World</a:t>
            </a:r>
          </a:p>
        </p:txBody>
      </p:sp>
      <p:sp>
        <p:nvSpPr>
          <p:cNvPr id="10" name="Slide Number Placeholder 2"/>
          <p:cNvSpPr txBox="1">
            <a:spLocks/>
          </p:cNvSpPr>
          <p:nvPr/>
        </p:nvSpPr>
        <p:spPr>
          <a:xfrm>
            <a:off x="8328248" y="39958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latin typeface="Calibri"/>
              </a:rPr>
              <a:t>2</a:t>
            </a:r>
          </a:p>
        </p:txBody>
      </p:sp>
      <p:sp>
        <p:nvSpPr>
          <p:cNvPr id="12" name="Rectangle 11">
            <a:extLst>
              <a:ext uri="{FF2B5EF4-FFF2-40B4-BE49-F238E27FC236}">
                <a16:creationId xmlns:a16="http://schemas.microsoft.com/office/drawing/2014/main" id="{5C08C904-EB53-7D4A-B87B-EB9EA11185F9}"/>
              </a:ext>
            </a:extLst>
          </p:cNvPr>
          <p:cNvSpPr/>
          <p:nvPr/>
        </p:nvSpPr>
        <p:spPr>
          <a:xfrm>
            <a:off x="447532" y="2229699"/>
            <a:ext cx="4656277" cy="4539704"/>
          </a:xfrm>
          <a:prstGeom prst="rect">
            <a:avLst/>
          </a:prstGeom>
          <a:ln>
            <a:solidFill>
              <a:srgbClr val="9EA6B4"/>
            </a:solidFill>
          </a:ln>
        </p:spPr>
        <p:txBody>
          <a:bodyPr wrap="square">
            <a:spAutoFit/>
          </a:bodyPr>
          <a:lstStyle/>
          <a:p>
            <a:pPr algn="ctr">
              <a:defRPr/>
            </a:pPr>
            <a:r>
              <a:rPr lang="en-US" sz="4000" dirty="0">
                <a:solidFill>
                  <a:srgbClr val="073E87"/>
                </a:solidFill>
                <a:latin typeface="Calibri"/>
              </a:rPr>
              <a:t>“For the first time we are preparing students for a future we cannot clearly describe.”</a:t>
            </a:r>
          </a:p>
          <a:p>
            <a:pPr>
              <a:defRPr/>
            </a:pPr>
            <a:endParaRPr lang="en-US" sz="4000" b="1" dirty="0">
              <a:solidFill>
                <a:srgbClr val="073E87"/>
              </a:solidFill>
              <a:latin typeface="Calibri"/>
            </a:endParaRPr>
          </a:p>
          <a:p>
            <a:pPr algn="r">
              <a:defRPr/>
            </a:pPr>
            <a:r>
              <a:rPr lang="en-US" sz="2400" dirty="0">
                <a:solidFill>
                  <a:srgbClr val="073E87"/>
                </a:solidFill>
                <a:latin typeface="Calibri"/>
              </a:rPr>
              <a:t>-David Warlick</a:t>
            </a:r>
          </a:p>
          <a:p>
            <a:pPr>
              <a:defRPr/>
            </a:pPr>
            <a:endParaRPr lang="en-US" sz="1700" dirty="0">
              <a:solidFill>
                <a:srgbClr val="073E87"/>
              </a:solidFill>
              <a:latin typeface="Calibri"/>
            </a:endParaRPr>
          </a:p>
        </p:txBody>
      </p:sp>
    </p:spTree>
    <p:extLst>
      <p:ext uri="{BB962C8B-B14F-4D97-AF65-F5344CB8AC3E}">
        <p14:creationId xmlns:p14="http://schemas.microsoft.com/office/powerpoint/2010/main" val="377630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2070" y="4636577"/>
            <a:ext cx="11487860" cy="2727961"/>
          </a:xfrm>
        </p:spPr>
        <p:txBody>
          <a:bodyPr>
            <a:normAutofit/>
          </a:bodyPr>
          <a:lstStyle/>
          <a:p>
            <a:r>
              <a:rPr lang="en-US" sz="4400" dirty="0">
                <a:solidFill>
                  <a:srgbClr val="C00000"/>
                </a:solidFill>
              </a:rPr>
              <a:t>Continuing on the Journey of </a:t>
            </a:r>
            <a:br>
              <a:rPr lang="en-US" sz="4400" dirty="0">
                <a:solidFill>
                  <a:srgbClr val="C00000"/>
                </a:solidFill>
              </a:rPr>
            </a:br>
            <a:r>
              <a:rPr lang="en-US" sz="4400" dirty="0">
                <a:solidFill>
                  <a:srgbClr val="C00000"/>
                </a:solidFill>
              </a:rPr>
              <a:t>Transforming Education in BC</a:t>
            </a:r>
            <a:br>
              <a:rPr lang="en-US" sz="3600" b="0" dirty="0"/>
            </a:br>
            <a:r>
              <a:rPr lang="en-US" sz="3600" b="0" dirty="0"/>
              <a:t> </a:t>
            </a:r>
            <a:endParaRPr lang="en-US" sz="2400" b="1" dirty="0"/>
          </a:p>
        </p:txBody>
      </p:sp>
      <p:pic>
        <p:nvPicPr>
          <p:cNvPr id="5" name="Picture 4">
            <a:extLst>
              <a:ext uri="{FF2B5EF4-FFF2-40B4-BE49-F238E27FC236}">
                <a16:creationId xmlns:a16="http://schemas.microsoft.com/office/drawing/2014/main" id="{AF705EDA-7DFF-984B-A244-3C753D59F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636577"/>
          </a:xfrm>
          <a:prstGeom prst="rect">
            <a:avLst/>
          </a:prstGeom>
        </p:spPr>
      </p:pic>
    </p:spTree>
    <p:extLst>
      <p:ext uri="{BB962C8B-B14F-4D97-AF65-F5344CB8AC3E}">
        <p14:creationId xmlns:p14="http://schemas.microsoft.com/office/powerpoint/2010/main" val="8864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p:cNvSpPr txBox="1">
            <a:spLocks/>
          </p:cNvSpPr>
          <p:nvPr/>
        </p:nvSpPr>
        <p:spPr>
          <a:xfrm>
            <a:off x="8328248" y="39958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latin typeface="Calibri"/>
              </a:rPr>
              <a:t>2</a:t>
            </a:r>
          </a:p>
        </p:txBody>
      </p:sp>
      <p:sp>
        <p:nvSpPr>
          <p:cNvPr id="6" name="Rectangle 5"/>
          <p:cNvSpPr/>
          <p:nvPr/>
        </p:nvSpPr>
        <p:spPr>
          <a:xfrm>
            <a:off x="9288607" y="2200899"/>
            <a:ext cx="2171523" cy="45644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a:solidFill>
                <a:prstClr val="white"/>
              </a:solidFill>
              <a:latin typeface="Calibri"/>
            </a:endParaRPr>
          </a:p>
        </p:txBody>
      </p:sp>
      <p:sp>
        <p:nvSpPr>
          <p:cNvPr id="7" name="Right Arrow 6"/>
          <p:cNvSpPr/>
          <p:nvPr/>
        </p:nvSpPr>
        <p:spPr>
          <a:xfrm flipV="1">
            <a:off x="1626540" y="4508600"/>
            <a:ext cx="7722120" cy="751426"/>
          </a:xfrm>
          <a:prstGeom prst="rightArrow">
            <a:avLst/>
          </a:prstGeom>
          <a:solidFill>
            <a:schemeClr val="accent5">
              <a:alpha val="1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dirty="0">
              <a:solidFill>
                <a:prstClr val="white"/>
              </a:solidFill>
              <a:latin typeface="Calibri"/>
            </a:endParaRPr>
          </a:p>
        </p:txBody>
      </p:sp>
      <p:sp>
        <p:nvSpPr>
          <p:cNvPr id="11" name="Rectangle 10"/>
          <p:cNvSpPr/>
          <p:nvPr/>
        </p:nvSpPr>
        <p:spPr>
          <a:xfrm>
            <a:off x="863837" y="2215641"/>
            <a:ext cx="2291133" cy="4564450"/>
          </a:xfrm>
          <a:prstGeom prst="rect">
            <a:avLst/>
          </a:prstGeom>
          <a:solidFill>
            <a:srgbClr val="3B4E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a:solidFill>
                <a:prstClr val="white"/>
              </a:solidFill>
              <a:latin typeface="Calibri"/>
            </a:endParaRPr>
          </a:p>
        </p:txBody>
      </p:sp>
      <p:sp>
        <p:nvSpPr>
          <p:cNvPr id="12" name="Subtitle 2"/>
          <p:cNvSpPr txBox="1">
            <a:spLocks/>
          </p:cNvSpPr>
          <p:nvPr/>
        </p:nvSpPr>
        <p:spPr>
          <a:xfrm>
            <a:off x="1919536" y="980728"/>
            <a:ext cx="8676456" cy="3672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080"/>
              </a:spcBef>
            </a:pPr>
            <a:endParaRPr lang="en-CA" sz="2000" b="1" dirty="0">
              <a:solidFill>
                <a:prstClr val="black"/>
              </a:solidFill>
              <a:latin typeface="Calibri"/>
            </a:endParaRPr>
          </a:p>
        </p:txBody>
      </p:sp>
      <p:sp>
        <p:nvSpPr>
          <p:cNvPr id="14" name="Title 1"/>
          <p:cNvSpPr txBox="1">
            <a:spLocks/>
          </p:cNvSpPr>
          <p:nvPr/>
        </p:nvSpPr>
        <p:spPr>
          <a:xfrm>
            <a:off x="9470571" y="2850364"/>
            <a:ext cx="1784797" cy="228860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r>
              <a:rPr lang="en-US" sz="1400" i="1" dirty="0">
                <a:solidFill>
                  <a:srgbClr val="FFFFFF"/>
                </a:solidFill>
                <a:latin typeface="Open Sans"/>
                <a:cs typeface="Open Sans"/>
              </a:rPr>
              <a:t>The goal of modern schooling is the creation of knowledgeable, adaptable people who can work with others to innovate in the new economy.</a:t>
            </a:r>
          </a:p>
        </p:txBody>
      </p:sp>
      <p:sp>
        <p:nvSpPr>
          <p:cNvPr id="15" name="Title 1"/>
          <p:cNvSpPr txBox="1">
            <a:spLocks/>
          </p:cNvSpPr>
          <p:nvPr/>
        </p:nvSpPr>
        <p:spPr>
          <a:xfrm>
            <a:off x="892629" y="2803990"/>
            <a:ext cx="2275171" cy="216024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30000"/>
              </a:lnSpc>
            </a:pPr>
            <a:r>
              <a:rPr lang="en-US" sz="1400" i="1" dirty="0">
                <a:solidFill>
                  <a:srgbClr val="FFFFFF"/>
                </a:solidFill>
                <a:latin typeface="Open Sans"/>
                <a:cs typeface="Open Sans"/>
              </a:rPr>
              <a:t>The goal of factory schooling was a homogenized, compliant workforce equipped with basic skills produced in </a:t>
            </a:r>
            <a:br>
              <a:rPr lang="en-US" sz="1400" i="1" dirty="0">
                <a:solidFill>
                  <a:srgbClr val="FFFFFF"/>
                </a:solidFill>
                <a:latin typeface="Open Sans"/>
                <a:cs typeface="Open Sans"/>
              </a:rPr>
            </a:br>
            <a:r>
              <a:rPr lang="en-US" sz="1400" i="1" dirty="0">
                <a:solidFill>
                  <a:srgbClr val="FFFFFF"/>
                </a:solidFill>
                <a:latin typeface="Open Sans"/>
                <a:cs typeface="Open Sans"/>
              </a:rPr>
              <a:t>the cheapest, </a:t>
            </a:r>
            <a:br>
              <a:rPr lang="en-US" sz="1400" i="1" dirty="0">
                <a:solidFill>
                  <a:srgbClr val="FFFFFF"/>
                </a:solidFill>
                <a:latin typeface="Open Sans"/>
                <a:cs typeface="Open Sans"/>
              </a:rPr>
            </a:br>
            <a:r>
              <a:rPr lang="en-US" sz="1400" i="1" dirty="0">
                <a:solidFill>
                  <a:srgbClr val="FFFFFF"/>
                </a:solidFill>
                <a:latin typeface="Open Sans"/>
                <a:cs typeface="Open Sans"/>
              </a:rPr>
              <a:t>most efficient</a:t>
            </a:r>
            <a:br>
              <a:rPr lang="en-US" sz="1400" i="1" dirty="0">
                <a:solidFill>
                  <a:srgbClr val="FFFFFF"/>
                </a:solidFill>
                <a:latin typeface="Open Sans"/>
                <a:cs typeface="Open Sans"/>
              </a:rPr>
            </a:br>
            <a:r>
              <a:rPr lang="en-US" sz="1400" i="1" dirty="0">
                <a:solidFill>
                  <a:srgbClr val="FFFFFF"/>
                </a:solidFill>
                <a:latin typeface="Open Sans"/>
                <a:cs typeface="Open Sans"/>
              </a:rPr>
              <a:t> way possible.</a:t>
            </a:r>
          </a:p>
        </p:txBody>
      </p:sp>
      <p:pic>
        <p:nvPicPr>
          <p:cNvPr id="16" name="Picture 15" descr="Neuron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342" y="5032205"/>
            <a:ext cx="1260115" cy="1368804"/>
          </a:xfrm>
          <a:prstGeom prst="rect">
            <a:avLst/>
          </a:prstGeom>
        </p:spPr>
      </p:pic>
      <p:pic>
        <p:nvPicPr>
          <p:cNvPr id="17" name="Picture 16" descr="factor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351" y="5422128"/>
            <a:ext cx="1450369" cy="1064874"/>
          </a:xfrm>
          <a:prstGeom prst="rect">
            <a:avLst/>
          </a:prstGeom>
        </p:spPr>
      </p:pic>
      <p:sp>
        <p:nvSpPr>
          <p:cNvPr id="18" name="Title 1"/>
          <p:cNvSpPr txBox="1">
            <a:spLocks/>
          </p:cNvSpPr>
          <p:nvPr/>
        </p:nvSpPr>
        <p:spPr>
          <a:xfrm>
            <a:off x="2718577" y="871661"/>
            <a:ext cx="3117620" cy="9678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000" dirty="0">
                <a:solidFill>
                  <a:srgbClr val="1F497D"/>
                </a:solidFill>
                <a:latin typeface="Open Sans"/>
                <a:cs typeface="Open Sans"/>
              </a:rPr>
              <a:t>Old School</a:t>
            </a:r>
          </a:p>
          <a:p>
            <a:pPr>
              <a:lnSpc>
                <a:spcPct val="150000"/>
              </a:lnSpc>
            </a:pPr>
            <a:r>
              <a:rPr lang="en-US" sz="1600" b="1" dirty="0">
                <a:solidFill>
                  <a:srgbClr val="1F497D"/>
                </a:solidFill>
                <a:latin typeface="Open Sans"/>
                <a:cs typeface="Open Sans"/>
              </a:rPr>
              <a:t>COMPLIANCE</a:t>
            </a:r>
            <a:br>
              <a:rPr lang="en-US" sz="1800" dirty="0">
                <a:solidFill>
                  <a:srgbClr val="1F497D"/>
                </a:solidFill>
                <a:latin typeface="Open Sans"/>
                <a:cs typeface="Open Sans"/>
              </a:rPr>
            </a:br>
            <a:r>
              <a:rPr lang="en-US" sz="1800" dirty="0">
                <a:solidFill>
                  <a:srgbClr val="4BACC6"/>
                </a:solidFill>
                <a:latin typeface="Open Sans"/>
                <a:cs typeface="Open Sans"/>
              </a:rPr>
              <a:t>[ </a:t>
            </a:r>
            <a:r>
              <a:rPr lang="en-US" sz="1800" i="1" dirty="0">
                <a:solidFill>
                  <a:srgbClr val="4BACC6"/>
                </a:solidFill>
                <a:latin typeface="Open Sans"/>
                <a:cs typeface="Open Sans"/>
              </a:rPr>
              <a:t>Collecting dots </a:t>
            </a:r>
            <a:r>
              <a:rPr lang="en-US" sz="1800" dirty="0">
                <a:solidFill>
                  <a:srgbClr val="4BACC6"/>
                </a:solidFill>
                <a:latin typeface="Open Sans"/>
                <a:cs typeface="Open Sans"/>
              </a:rPr>
              <a:t>]</a:t>
            </a:r>
          </a:p>
        </p:txBody>
      </p:sp>
      <p:sp>
        <p:nvSpPr>
          <p:cNvPr id="19" name="Title 1"/>
          <p:cNvSpPr txBox="1">
            <a:spLocks/>
          </p:cNvSpPr>
          <p:nvPr/>
        </p:nvSpPr>
        <p:spPr>
          <a:xfrm>
            <a:off x="1650629" y="4698186"/>
            <a:ext cx="8905309" cy="47179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i="1" dirty="0">
                <a:solidFill>
                  <a:srgbClr val="4BACC6"/>
                </a:solidFill>
                <a:latin typeface="Open Sans"/>
                <a:cs typeface="Open Sans"/>
              </a:rPr>
              <a:t>Teacher Shifts</a:t>
            </a:r>
            <a:endParaRPr lang="en-US" sz="1800" b="1" dirty="0">
              <a:solidFill>
                <a:srgbClr val="4BACC6"/>
              </a:solidFill>
              <a:latin typeface="Open Sans"/>
              <a:cs typeface="Open Sans"/>
            </a:endParaRPr>
          </a:p>
        </p:txBody>
      </p:sp>
      <p:sp>
        <p:nvSpPr>
          <p:cNvPr id="20" name="Title 1"/>
          <p:cNvSpPr txBox="1">
            <a:spLocks/>
          </p:cNvSpPr>
          <p:nvPr/>
        </p:nvSpPr>
        <p:spPr>
          <a:xfrm>
            <a:off x="6758307" y="2580364"/>
            <a:ext cx="2224414" cy="454029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US" sz="1200" i="1" dirty="0">
                <a:solidFill>
                  <a:srgbClr val="002060"/>
                </a:solidFill>
                <a:latin typeface="Open Sans"/>
                <a:cs typeface="Open Sans"/>
              </a:rPr>
              <a:t>Active</a:t>
            </a:r>
            <a:br>
              <a:rPr lang="en-US" sz="1200" i="1" dirty="0">
                <a:solidFill>
                  <a:srgbClr val="002060"/>
                </a:solidFill>
                <a:latin typeface="Open Sans"/>
                <a:cs typeface="Open Sans"/>
              </a:rPr>
            </a:br>
            <a:r>
              <a:rPr lang="en-US" sz="1200" i="1" dirty="0">
                <a:solidFill>
                  <a:srgbClr val="002060"/>
                </a:solidFill>
                <a:latin typeface="Open Sans"/>
                <a:cs typeface="Open Sans"/>
              </a:rPr>
              <a:t>Creating, Making</a:t>
            </a:r>
          </a:p>
          <a:p>
            <a:pPr algn="l">
              <a:lnSpc>
                <a:spcPct val="110000"/>
              </a:lnSpc>
            </a:pPr>
            <a:r>
              <a:rPr lang="en-US" sz="1200" i="1" dirty="0">
                <a:solidFill>
                  <a:srgbClr val="002060"/>
                </a:solidFill>
                <a:latin typeface="Open Sans"/>
                <a:cs typeface="Open Sans"/>
              </a:rPr>
              <a:t>Producing</a:t>
            </a:r>
          </a:p>
          <a:p>
            <a:pPr algn="l">
              <a:lnSpc>
                <a:spcPct val="110000"/>
              </a:lnSpc>
            </a:pPr>
            <a:r>
              <a:rPr lang="en-US" sz="1200" i="1" dirty="0">
                <a:solidFill>
                  <a:srgbClr val="002060"/>
                </a:solidFill>
                <a:latin typeface="Open Sans"/>
                <a:cs typeface="Open Sans"/>
              </a:rPr>
              <a:t>Processing</a:t>
            </a:r>
          </a:p>
          <a:p>
            <a:pPr algn="l">
              <a:lnSpc>
                <a:spcPct val="110000"/>
              </a:lnSpc>
            </a:pPr>
            <a:r>
              <a:rPr lang="en-US" sz="1200" i="1" dirty="0">
                <a:solidFill>
                  <a:srgbClr val="002060"/>
                </a:solidFill>
                <a:latin typeface="Open Sans"/>
                <a:cs typeface="Open Sans"/>
              </a:rPr>
              <a:t>Creating</a:t>
            </a:r>
          </a:p>
          <a:p>
            <a:pPr algn="l">
              <a:lnSpc>
                <a:spcPct val="110000"/>
              </a:lnSpc>
            </a:pPr>
            <a:r>
              <a:rPr lang="en-US" sz="1200" i="1" dirty="0">
                <a:solidFill>
                  <a:srgbClr val="002060"/>
                </a:solidFill>
                <a:latin typeface="Open Sans"/>
                <a:cs typeface="Open Sans"/>
              </a:rPr>
              <a:t>Collaboration</a:t>
            </a:r>
          </a:p>
          <a:p>
            <a:pPr algn="l">
              <a:lnSpc>
                <a:spcPct val="110000"/>
              </a:lnSpc>
            </a:pPr>
            <a:r>
              <a:rPr lang="en-US" sz="1200" i="1" dirty="0">
                <a:solidFill>
                  <a:srgbClr val="002060"/>
                </a:solidFill>
                <a:latin typeface="Open Sans"/>
                <a:cs typeface="Open Sans"/>
              </a:rPr>
              <a:t>Reflecting</a:t>
            </a:r>
          </a:p>
          <a:p>
            <a:pPr algn="l">
              <a:lnSpc>
                <a:spcPct val="110000"/>
              </a:lnSpc>
            </a:pPr>
            <a:r>
              <a:rPr lang="en-US" sz="1200" i="1" dirty="0">
                <a:solidFill>
                  <a:srgbClr val="002060"/>
                </a:solidFill>
                <a:latin typeface="Open Sans"/>
                <a:cs typeface="Open Sans"/>
              </a:rPr>
              <a:t>Fluid</a:t>
            </a:r>
          </a:p>
          <a:p>
            <a:pPr algn="l">
              <a:lnSpc>
                <a:spcPct val="110000"/>
              </a:lnSpc>
            </a:pPr>
            <a:r>
              <a:rPr lang="en-US" sz="1200" i="1" dirty="0">
                <a:solidFill>
                  <a:srgbClr val="002060"/>
                </a:solidFill>
                <a:latin typeface="Open Sans"/>
                <a:cs typeface="Open Sans"/>
              </a:rPr>
              <a:t>Autonomous</a:t>
            </a:r>
          </a:p>
          <a:p>
            <a:pPr algn="l">
              <a:lnSpc>
                <a:spcPct val="110000"/>
              </a:lnSpc>
            </a:pPr>
            <a:r>
              <a:rPr lang="en-US" sz="1200" i="1" dirty="0">
                <a:solidFill>
                  <a:srgbClr val="002060"/>
                </a:solidFill>
                <a:latin typeface="Open Sans"/>
                <a:cs typeface="Open Sans"/>
              </a:rPr>
              <a:t>Asking</a:t>
            </a:r>
          </a:p>
          <a:p>
            <a:pPr algn="l">
              <a:lnSpc>
                <a:spcPct val="110000"/>
              </a:lnSpc>
            </a:pPr>
            <a:endParaRPr lang="en-US" sz="1200" i="1" dirty="0">
              <a:solidFill>
                <a:srgbClr val="002060"/>
              </a:solidFill>
              <a:latin typeface="Open Sans"/>
              <a:cs typeface="Open Sans"/>
            </a:endParaRPr>
          </a:p>
          <a:p>
            <a:pPr algn="l">
              <a:lnSpc>
                <a:spcPct val="110000"/>
              </a:lnSpc>
            </a:pPr>
            <a:endParaRPr lang="en-US" sz="1200" i="1" dirty="0">
              <a:solidFill>
                <a:srgbClr val="002060"/>
              </a:solidFill>
              <a:latin typeface="Open Sans"/>
              <a:cs typeface="Open Sans"/>
            </a:endParaRPr>
          </a:p>
          <a:p>
            <a:pPr algn="l">
              <a:lnSpc>
                <a:spcPct val="110000"/>
              </a:lnSpc>
              <a:spcBef>
                <a:spcPts val="300"/>
              </a:spcBef>
            </a:pPr>
            <a:r>
              <a:rPr lang="en-US" sz="1200" i="1" dirty="0">
                <a:solidFill>
                  <a:srgbClr val="002060"/>
                </a:solidFill>
                <a:latin typeface="Open Sans"/>
                <a:cs typeface="Open Sans"/>
              </a:rPr>
              <a:t>Student Driven</a:t>
            </a:r>
          </a:p>
          <a:p>
            <a:pPr algn="l">
              <a:lnSpc>
                <a:spcPct val="110000"/>
              </a:lnSpc>
            </a:pPr>
            <a:r>
              <a:rPr lang="en-US" sz="1200" i="1" dirty="0">
                <a:solidFill>
                  <a:srgbClr val="002060"/>
                </a:solidFill>
                <a:latin typeface="Open Sans"/>
                <a:cs typeface="Open Sans"/>
              </a:rPr>
              <a:t>Listening</a:t>
            </a:r>
          </a:p>
          <a:p>
            <a:pPr algn="l">
              <a:lnSpc>
                <a:spcPct val="110000"/>
              </a:lnSpc>
            </a:pPr>
            <a:r>
              <a:rPr lang="en-US" sz="1200" i="1" dirty="0">
                <a:solidFill>
                  <a:srgbClr val="002060"/>
                </a:solidFill>
                <a:latin typeface="Open Sans"/>
                <a:cs typeface="Open Sans"/>
              </a:rPr>
              <a:t>Mass Customization</a:t>
            </a:r>
          </a:p>
          <a:p>
            <a:pPr algn="l">
              <a:lnSpc>
                <a:spcPct val="110000"/>
              </a:lnSpc>
            </a:pPr>
            <a:r>
              <a:rPr lang="en-US" sz="1200" i="1" dirty="0">
                <a:solidFill>
                  <a:srgbClr val="002060"/>
                </a:solidFill>
                <a:latin typeface="Open Sans"/>
                <a:cs typeface="Open Sans"/>
              </a:rPr>
              <a:t>Multiple Streams</a:t>
            </a:r>
          </a:p>
          <a:p>
            <a:pPr algn="l">
              <a:lnSpc>
                <a:spcPct val="110000"/>
              </a:lnSpc>
            </a:pPr>
            <a:r>
              <a:rPr lang="en-US" sz="1200" i="1" dirty="0">
                <a:solidFill>
                  <a:srgbClr val="002060"/>
                </a:solidFill>
                <a:latin typeface="Open Sans"/>
                <a:cs typeface="Open Sans"/>
              </a:rPr>
              <a:t>Facilitator</a:t>
            </a:r>
          </a:p>
          <a:p>
            <a:pPr algn="l">
              <a:lnSpc>
                <a:spcPct val="110000"/>
              </a:lnSpc>
            </a:pPr>
            <a:r>
              <a:rPr lang="en-US" sz="1200" i="1" dirty="0">
                <a:solidFill>
                  <a:srgbClr val="002060"/>
                </a:solidFill>
                <a:latin typeface="Open Sans"/>
                <a:cs typeface="Open Sans"/>
              </a:rPr>
              <a:t>Divergence</a:t>
            </a:r>
          </a:p>
          <a:p>
            <a:pPr algn="l">
              <a:lnSpc>
                <a:spcPct val="110000"/>
              </a:lnSpc>
            </a:pPr>
            <a:r>
              <a:rPr lang="en-US" sz="1200" i="1" dirty="0">
                <a:solidFill>
                  <a:srgbClr val="002060"/>
                </a:solidFill>
                <a:latin typeface="Open Sans"/>
                <a:cs typeface="Open Sans"/>
              </a:rPr>
              <a:t>Abundance</a:t>
            </a:r>
          </a:p>
          <a:p>
            <a:pPr algn="l">
              <a:lnSpc>
                <a:spcPct val="110000"/>
              </a:lnSpc>
            </a:pPr>
            <a:r>
              <a:rPr lang="en-US" sz="1200" i="1" dirty="0">
                <a:solidFill>
                  <a:srgbClr val="002060"/>
                </a:solidFill>
                <a:latin typeface="Open Sans"/>
                <a:cs typeface="Open Sans"/>
              </a:rPr>
              <a:t>Process Experts</a:t>
            </a:r>
          </a:p>
        </p:txBody>
      </p:sp>
      <p:sp>
        <p:nvSpPr>
          <p:cNvPr id="21" name="Title 1"/>
          <p:cNvSpPr txBox="1">
            <a:spLocks/>
          </p:cNvSpPr>
          <p:nvPr/>
        </p:nvSpPr>
        <p:spPr>
          <a:xfrm>
            <a:off x="3769100" y="2580364"/>
            <a:ext cx="1616484" cy="454029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110000"/>
              </a:lnSpc>
            </a:pPr>
            <a:r>
              <a:rPr lang="en-US" sz="1200" i="1" dirty="0">
                <a:solidFill>
                  <a:srgbClr val="1F497D">
                    <a:lumMod val="75000"/>
                  </a:srgbClr>
                </a:solidFill>
                <a:latin typeface="Open Sans"/>
                <a:cs typeface="Open Sans"/>
              </a:rPr>
              <a:t>Passive</a:t>
            </a:r>
          </a:p>
          <a:p>
            <a:pPr algn="r">
              <a:lnSpc>
                <a:spcPct val="110000"/>
              </a:lnSpc>
            </a:pPr>
            <a:r>
              <a:rPr lang="en-US" sz="1200" i="1" dirty="0">
                <a:solidFill>
                  <a:srgbClr val="1F497D">
                    <a:lumMod val="75000"/>
                  </a:srgbClr>
                </a:solidFill>
                <a:latin typeface="Open Sans"/>
                <a:cs typeface="Open Sans"/>
              </a:rPr>
              <a:t>Completing</a:t>
            </a:r>
            <a:br>
              <a:rPr lang="en-US" sz="1200" i="1" dirty="0">
                <a:solidFill>
                  <a:srgbClr val="1F497D">
                    <a:lumMod val="75000"/>
                  </a:srgbClr>
                </a:solidFill>
                <a:latin typeface="Open Sans"/>
                <a:cs typeface="Open Sans"/>
              </a:rPr>
            </a:br>
            <a:r>
              <a:rPr lang="en-US" sz="1200" i="1" dirty="0">
                <a:solidFill>
                  <a:srgbClr val="1F497D">
                    <a:lumMod val="75000"/>
                  </a:srgbClr>
                </a:solidFill>
                <a:latin typeface="Open Sans"/>
                <a:cs typeface="Open Sans"/>
              </a:rPr>
              <a:t>Consuming</a:t>
            </a:r>
          </a:p>
          <a:p>
            <a:pPr algn="r">
              <a:lnSpc>
                <a:spcPct val="110000"/>
              </a:lnSpc>
            </a:pPr>
            <a:r>
              <a:rPr lang="en-US" sz="1200" i="1" dirty="0">
                <a:solidFill>
                  <a:srgbClr val="1F497D">
                    <a:lumMod val="75000"/>
                  </a:srgbClr>
                </a:solidFill>
                <a:latin typeface="Open Sans"/>
                <a:cs typeface="Open Sans"/>
              </a:rPr>
              <a:t>Memorizing</a:t>
            </a:r>
          </a:p>
          <a:p>
            <a:pPr algn="r">
              <a:lnSpc>
                <a:spcPct val="110000"/>
              </a:lnSpc>
            </a:pPr>
            <a:r>
              <a:rPr lang="en-US" sz="1200" i="1" dirty="0">
                <a:solidFill>
                  <a:srgbClr val="1F497D">
                    <a:lumMod val="75000"/>
                  </a:srgbClr>
                </a:solidFill>
                <a:latin typeface="Open Sans"/>
                <a:cs typeface="Open Sans"/>
              </a:rPr>
              <a:t>Replicating</a:t>
            </a:r>
          </a:p>
          <a:p>
            <a:pPr algn="r">
              <a:lnSpc>
                <a:spcPct val="110000"/>
              </a:lnSpc>
            </a:pPr>
            <a:r>
              <a:rPr lang="en-US" sz="1200" i="1" dirty="0">
                <a:solidFill>
                  <a:srgbClr val="1F497D">
                    <a:lumMod val="75000"/>
                  </a:srgbClr>
                </a:solidFill>
                <a:latin typeface="Open Sans"/>
                <a:cs typeface="Open Sans"/>
              </a:rPr>
              <a:t>Isolation</a:t>
            </a:r>
          </a:p>
          <a:p>
            <a:pPr algn="r">
              <a:lnSpc>
                <a:spcPct val="110000"/>
              </a:lnSpc>
            </a:pPr>
            <a:r>
              <a:rPr lang="en-US" sz="1200" i="1" dirty="0">
                <a:solidFill>
                  <a:srgbClr val="1F497D">
                    <a:lumMod val="75000"/>
                  </a:srgbClr>
                </a:solidFill>
                <a:latin typeface="Open Sans"/>
                <a:cs typeface="Open Sans"/>
              </a:rPr>
              <a:t>Marching</a:t>
            </a:r>
          </a:p>
          <a:p>
            <a:pPr algn="r">
              <a:lnSpc>
                <a:spcPct val="110000"/>
              </a:lnSpc>
            </a:pPr>
            <a:r>
              <a:rPr lang="en-US" sz="1200" i="1" dirty="0">
                <a:solidFill>
                  <a:srgbClr val="1F497D">
                    <a:lumMod val="75000"/>
                  </a:srgbClr>
                </a:solidFill>
                <a:latin typeface="Open Sans"/>
                <a:cs typeface="Open Sans"/>
              </a:rPr>
              <a:t>Rigid</a:t>
            </a:r>
          </a:p>
          <a:p>
            <a:pPr algn="r">
              <a:lnSpc>
                <a:spcPct val="110000"/>
              </a:lnSpc>
            </a:pPr>
            <a:r>
              <a:rPr lang="en-US" sz="1200" i="1" dirty="0">
                <a:solidFill>
                  <a:srgbClr val="1F497D">
                    <a:lumMod val="75000"/>
                  </a:srgbClr>
                </a:solidFill>
                <a:latin typeface="Open Sans"/>
                <a:cs typeface="Open Sans"/>
              </a:rPr>
              <a:t>Dependent</a:t>
            </a:r>
          </a:p>
          <a:p>
            <a:pPr algn="r">
              <a:lnSpc>
                <a:spcPct val="110000"/>
              </a:lnSpc>
            </a:pPr>
            <a:r>
              <a:rPr lang="en-US" sz="1200" i="1" dirty="0">
                <a:solidFill>
                  <a:srgbClr val="1F497D">
                    <a:lumMod val="75000"/>
                  </a:srgbClr>
                </a:solidFill>
                <a:latin typeface="Open Sans"/>
                <a:cs typeface="Open Sans"/>
              </a:rPr>
              <a:t>Answering</a:t>
            </a:r>
          </a:p>
          <a:p>
            <a:pPr algn="r">
              <a:lnSpc>
                <a:spcPct val="110000"/>
              </a:lnSpc>
            </a:pPr>
            <a:endParaRPr lang="en-US" sz="1200" i="1" dirty="0">
              <a:solidFill>
                <a:srgbClr val="1F497D">
                  <a:lumMod val="75000"/>
                </a:srgbClr>
              </a:solidFill>
              <a:latin typeface="Open Sans"/>
              <a:cs typeface="Open Sans"/>
            </a:endParaRPr>
          </a:p>
          <a:p>
            <a:pPr algn="r">
              <a:lnSpc>
                <a:spcPct val="110000"/>
              </a:lnSpc>
            </a:pPr>
            <a:endParaRPr lang="en-US" sz="1200" i="1" dirty="0">
              <a:solidFill>
                <a:srgbClr val="1F497D">
                  <a:lumMod val="75000"/>
                </a:srgbClr>
              </a:solidFill>
              <a:latin typeface="Open Sans"/>
              <a:cs typeface="Open Sans"/>
            </a:endParaRPr>
          </a:p>
          <a:p>
            <a:pPr algn="r">
              <a:lnSpc>
                <a:spcPct val="110000"/>
              </a:lnSpc>
              <a:spcBef>
                <a:spcPts val="300"/>
              </a:spcBef>
            </a:pPr>
            <a:r>
              <a:rPr lang="en-US" sz="1200" i="1" dirty="0">
                <a:solidFill>
                  <a:srgbClr val="1F497D">
                    <a:lumMod val="75000"/>
                  </a:srgbClr>
                </a:solidFill>
                <a:latin typeface="Open Sans"/>
                <a:cs typeface="Open Sans"/>
              </a:rPr>
              <a:t>Teacher Centered</a:t>
            </a:r>
          </a:p>
          <a:p>
            <a:pPr algn="r">
              <a:lnSpc>
                <a:spcPct val="110000"/>
              </a:lnSpc>
            </a:pPr>
            <a:r>
              <a:rPr lang="en-US" sz="1200" i="1" dirty="0">
                <a:solidFill>
                  <a:srgbClr val="1F497D">
                    <a:lumMod val="75000"/>
                  </a:srgbClr>
                </a:solidFill>
                <a:latin typeface="Open Sans"/>
                <a:cs typeface="Open Sans"/>
              </a:rPr>
              <a:t>Telling</a:t>
            </a:r>
          </a:p>
          <a:p>
            <a:pPr algn="r">
              <a:lnSpc>
                <a:spcPct val="110000"/>
              </a:lnSpc>
            </a:pPr>
            <a:r>
              <a:rPr lang="en-US" sz="1200" i="1" dirty="0">
                <a:solidFill>
                  <a:srgbClr val="1F497D">
                    <a:lumMod val="75000"/>
                  </a:srgbClr>
                </a:solidFill>
                <a:latin typeface="Open Sans"/>
                <a:cs typeface="Open Sans"/>
              </a:rPr>
              <a:t>Mass Production</a:t>
            </a:r>
          </a:p>
          <a:p>
            <a:pPr algn="r">
              <a:lnSpc>
                <a:spcPct val="110000"/>
              </a:lnSpc>
            </a:pPr>
            <a:r>
              <a:rPr lang="en-US" sz="1200" i="1" dirty="0">
                <a:solidFill>
                  <a:srgbClr val="1F497D">
                    <a:lumMod val="75000"/>
                  </a:srgbClr>
                </a:solidFill>
                <a:latin typeface="Open Sans"/>
                <a:cs typeface="Open Sans"/>
              </a:rPr>
              <a:t>Linear</a:t>
            </a:r>
          </a:p>
          <a:p>
            <a:pPr algn="r">
              <a:lnSpc>
                <a:spcPct val="110000"/>
              </a:lnSpc>
            </a:pPr>
            <a:r>
              <a:rPr lang="en-US" sz="1200" i="1" dirty="0">
                <a:solidFill>
                  <a:srgbClr val="1F497D">
                    <a:lumMod val="75000"/>
                  </a:srgbClr>
                </a:solidFill>
                <a:latin typeface="Open Sans"/>
                <a:cs typeface="Open Sans"/>
              </a:rPr>
              <a:t>Presenter</a:t>
            </a:r>
          </a:p>
          <a:p>
            <a:pPr algn="r">
              <a:lnSpc>
                <a:spcPct val="110000"/>
              </a:lnSpc>
            </a:pPr>
            <a:r>
              <a:rPr lang="en-US" sz="1200" i="1" dirty="0">
                <a:solidFill>
                  <a:srgbClr val="1F497D">
                    <a:lumMod val="75000"/>
                  </a:srgbClr>
                </a:solidFill>
                <a:latin typeface="Open Sans"/>
                <a:cs typeface="Open Sans"/>
              </a:rPr>
              <a:t>Compliance</a:t>
            </a:r>
          </a:p>
          <a:p>
            <a:pPr algn="r">
              <a:lnSpc>
                <a:spcPct val="110000"/>
              </a:lnSpc>
            </a:pPr>
            <a:r>
              <a:rPr lang="en-US" sz="1200" i="1" dirty="0">
                <a:solidFill>
                  <a:srgbClr val="1F497D">
                    <a:lumMod val="75000"/>
                  </a:srgbClr>
                </a:solidFill>
                <a:latin typeface="Open Sans"/>
                <a:cs typeface="Open Sans"/>
              </a:rPr>
              <a:t>Scarcity</a:t>
            </a:r>
          </a:p>
          <a:p>
            <a:pPr algn="r">
              <a:lnSpc>
                <a:spcPct val="110000"/>
              </a:lnSpc>
            </a:pPr>
            <a:r>
              <a:rPr lang="en-US" sz="1200" i="1" dirty="0">
                <a:solidFill>
                  <a:srgbClr val="1F497D">
                    <a:lumMod val="75000"/>
                  </a:srgbClr>
                </a:solidFill>
                <a:latin typeface="Open Sans"/>
                <a:cs typeface="Open Sans"/>
              </a:rPr>
              <a:t>Content Experts</a:t>
            </a:r>
          </a:p>
        </p:txBody>
      </p:sp>
      <p:sp>
        <p:nvSpPr>
          <p:cNvPr id="22" name="Right Arrow 21"/>
          <p:cNvSpPr/>
          <p:nvPr/>
        </p:nvSpPr>
        <p:spPr>
          <a:xfrm flipV="1">
            <a:off x="1626539" y="2045007"/>
            <a:ext cx="7633275" cy="751426"/>
          </a:xfrm>
          <a:prstGeom prst="rightArrow">
            <a:avLst/>
          </a:prstGeom>
          <a:solidFill>
            <a:schemeClr val="accent5">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dirty="0">
              <a:solidFill>
                <a:prstClr val="white"/>
              </a:solidFill>
              <a:latin typeface="Calibri"/>
            </a:endParaRPr>
          </a:p>
        </p:txBody>
      </p:sp>
      <p:sp>
        <p:nvSpPr>
          <p:cNvPr id="23" name="Title 1"/>
          <p:cNvSpPr txBox="1">
            <a:spLocks/>
          </p:cNvSpPr>
          <p:nvPr/>
        </p:nvSpPr>
        <p:spPr>
          <a:xfrm>
            <a:off x="1639367" y="2234842"/>
            <a:ext cx="8927833" cy="433313"/>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i="1" dirty="0">
                <a:solidFill>
                  <a:srgbClr val="4BACC6"/>
                </a:solidFill>
                <a:latin typeface="Open Sans"/>
                <a:cs typeface="Open Sans"/>
              </a:rPr>
              <a:t>Student Shifts</a:t>
            </a:r>
            <a:endParaRPr lang="en-US" sz="1800" b="1" dirty="0">
              <a:solidFill>
                <a:srgbClr val="4BACC6"/>
              </a:solidFill>
              <a:latin typeface="Open Sans"/>
              <a:cs typeface="Open Sans"/>
            </a:endParaRPr>
          </a:p>
        </p:txBody>
      </p:sp>
      <p:sp>
        <p:nvSpPr>
          <p:cNvPr id="24" name="Oval 23"/>
          <p:cNvSpPr/>
          <p:nvPr/>
        </p:nvSpPr>
        <p:spPr>
          <a:xfrm>
            <a:off x="9621393" y="1129874"/>
            <a:ext cx="1388240" cy="138823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a:solidFill>
                <a:prstClr val="white"/>
              </a:solidFill>
              <a:latin typeface="Calibri"/>
            </a:endParaRPr>
          </a:p>
        </p:txBody>
      </p:sp>
      <p:pic>
        <p:nvPicPr>
          <p:cNvPr id="25" name="Picture 24" descr="Brain.jpg"/>
          <p:cNvPicPr>
            <a:picLocks noChangeAspect="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968180" y="1381524"/>
            <a:ext cx="637081" cy="948497"/>
          </a:xfrm>
          <a:prstGeom prst="rect">
            <a:avLst/>
          </a:prstGeom>
        </p:spPr>
      </p:pic>
      <p:sp>
        <p:nvSpPr>
          <p:cNvPr id="26" name="Title 1"/>
          <p:cNvSpPr txBox="1">
            <a:spLocks/>
          </p:cNvSpPr>
          <p:nvPr/>
        </p:nvSpPr>
        <p:spPr>
          <a:xfrm>
            <a:off x="6032431" y="828843"/>
            <a:ext cx="2724824" cy="72008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2000" dirty="0">
                <a:solidFill>
                  <a:srgbClr val="152C6D"/>
                </a:solidFill>
                <a:latin typeface="Open Sans"/>
                <a:cs typeface="Open Sans"/>
              </a:rPr>
              <a:t>Transformed School</a:t>
            </a:r>
            <a:r>
              <a:rPr lang="en-US" sz="2000" dirty="0">
                <a:solidFill>
                  <a:srgbClr val="1F497D"/>
                </a:solidFill>
                <a:latin typeface="Open Sans"/>
                <a:cs typeface="Open Sans"/>
              </a:rPr>
              <a:t> </a:t>
            </a:r>
            <a:r>
              <a:rPr lang="en-US" sz="1600" b="1" dirty="0">
                <a:solidFill>
                  <a:srgbClr val="1F497D"/>
                </a:solidFill>
                <a:latin typeface="Open Sans"/>
                <a:cs typeface="Open Sans"/>
              </a:rPr>
              <a:t>INNOVATION</a:t>
            </a:r>
            <a:br>
              <a:rPr lang="en-US" sz="2000" b="1" dirty="0">
                <a:solidFill>
                  <a:srgbClr val="1F497D"/>
                </a:solidFill>
                <a:latin typeface="Open Sans"/>
                <a:cs typeface="Open Sans"/>
              </a:rPr>
            </a:br>
            <a:r>
              <a:rPr lang="en-US" sz="2000" dirty="0">
                <a:solidFill>
                  <a:srgbClr val="4BACC6"/>
                </a:solidFill>
                <a:latin typeface="Open Sans"/>
                <a:cs typeface="Open Sans"/>
              </a:rPr>
              <a:t>[ </a:t>
            </a:r>
            <a:r>
              <a:rPr lang="en-US" sz="2000" i="1" dirty="0">
                <a:solidFill>
                  <a:srgbClr val="4BACC6"/>
                </a:solidFill>
                <a:latin typeface="Open Sans"/>
                <a:cs typeface="Open Sans"/>
              </a:rPr>
              <a:t>Connecting dots </a:t>
            </a:r>
            <a:r>
              <a:rPr lang="en-US" sz="2000" dirty="0">
                <a:solidFill>
                  <a:srgbClr val="4BACC6"/>
                </a:solidFill>
                <a:latin typeface="Open Sans"/>
                <a:cs typeface="Open Sans"/>
              </a:rPr>
              <a:t>]</a:t>
            </a:r>
          </a:p>
          <a:p>
            <a:pPr>
              <a:lnSpc>
                <a:spcPct val="150000"/>
              </a:lnSpc>
            </a:pPr>
            <a:r>
              <a:rPr lang="en-US" sz="1800" i="1" dirty="0">
                <a:solidFill>
                  <a:srgbClr val="4BACC6"/>
                </a:solidFill>
                <a:latin typeface="Open Sans"/>
                <a:cs typeface="Open Sans"/>
              </a:rPr>
              <a:t> </a:t>
            </a:r>
            <a:endParaRPr lang="en-US" sz="1800" dirty="0">
              <a:solidFill>
                <a:srgbClr val="4BACC6"/>
              </a:solidFill>
              <a:latin typeface="Open Sans"/>
              <a:cs typeface="Open Sans"/>
            </a:endParaRPr>
          </a:p>
          <a:p>
            <a:pPr>
              <a:lnSpc>
                <a:spcPct val="150000"/>
              </a:lnSpc>
            </a:pPr>
            <a:endParaRPr lang="en-US" sz="1800" i="1" dirty="0">
              <a:solidFill>
                <a:srgbClr val="4BACC6"/>
              </a:solidFill>
              <a:latin typeface="Open Sans"/>
              <a:cs typeface="Open Sans"/>
            </a:endParaRPr>
          </a:p>
        </p:txBody>
      </p:sp>
      <p:sp>
        <p:nvSpPr>
          <p:cNvPr id="27" name="Freeform 1"/>
          <p:cNvSpPr>
            <a:spLocks noChangeArrowheads="1"/>
          </p:cNvSpPr>
          <p:nvPr/>
        </p:nvSpPr>
        <p:spPr bwMode="auto">
          <a:xfrm rot="10800000">
            <a:off x="5747279" y="1771891"/>
            <a:ext cx="219822" cy="373699"/>
          </a:xfrm>
          <a:custGeom>
            <a:avLst/>
            <a:gdLst>
              <a:gd name="T0" fmla="*/ 5999 w 6375"/>
              <a:gd name="T1" fmla="*/ 8218 h 9969"/>
              <a:gd name="T2" fmla="*/ 5999 w 6375"/>
              <a:gd name="T3" fmla="*/ 8218 h 9969"/>
              <a:gd name="T4" fmla="*/ 2750 w 6375"/>
              <a:gd name="T5" fmla="*/ 4969 h 9969"/>
              <a:gd name="T6" fmla="*/ 5999 w 6375"/>
              <a:gd name="T7" fmla="*/ 1750 h 9969"/>
              <a:gd name="T8" fmla="*/ 5999 w 6375"/>
              <a:gd name="T9" fmla="*/ 375 h 9969"/>
              <a:gd name="T10" fmla="*/ 4624 w 6375"/>
              <a:gd name="T11" fmla="*/ 375 h 9969"/>
              <a:gd name="T12" fmla="*/ 0 w 6375"/>
              <a:gd name="T13" fmla="*/ 4969 h 9969"/>
              <a:gd name="T14" fmla="*/ 4624 w 6375"/>
              <a:gd name="T15" fmla="*/ 9593 h 9969"/>
              <a:gd name="T16" fmla="*/ 5999 w 6375"/>
              <a:gd name="T17" fmla="*/ 9593 h 9969"/>
              <a:gd name="T18" fmla="*/ 6280 w 6375"/>
              <a:gd name="T19" fmla="*/ 8905 h 9969"/>
              <a:gd name="T20" fmla="*/ 5999 w 6375"/>
              <a:gd name="T21" fmla="*/ 8218 h 9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75" h="9969">
                <a:moveTo>
                  <a:pt x="5999" y="8218"/>
                </a:moveTo>
                <a:lnTo>
                  <a:pt x="5999" y="8218"/>
                </a:lnTo>
                <a:cubicBezTo>
                  <a:pt x="2750" y="4969"/>
                  <a:pt x="2750" y="4969"/>
                  <a:pt x="2750" y="4969"/>
                </a:cubicBezTo>
                <a:cubicBezTo>
                  <a:pt x="5999" y="1750"/>
                  <a:pt x="5999" y="1750"/>
                  <a:pt x="5999" y="1750"/>
                </a:cubicBezTo>
                <a:cubicBezTo>
                  <a:pt x="6374" y="1375"/>
                  <a:pt x="6374" y="750"/>
                  <a:pt x="5999" y="375"/>
                </a:cubicBezTo>
                <a:cubicBezTo>
                  <a:pt x="5624" y="0"/>
                  <a:pt x="4999" y="0"/>
                  <a:pt x="4624" y="375"/>
                </a:cubicBezTo>
                <a:cubicBezTo>
                  <a:pt x="0" y="4969"/>
                  <a:pt x="0" y="4969"/>
                  <a:pt x="0" y="4969"/>
                </a:cubicBezTo>
                <a:cubicBezTo>
                  <a:pt x="4624" y="9593"/>
                  <a:pt x="4624" y="9593"/>
                  <a:pt x="4624" y="9593"/>
                </a:cubicBezTo>
                <a:cubicBezTo>
                  <a:pt x="4999" y="9968"/>
                  <a:pt x="5624" y="9968"/>
                  <a:pt x="5999" y="9593"/>
                </a:cubicBezTo>
                <a:cubicBezTo>
                  <a:pt x="6186" y="9405"/>
                  <a:pt x="6280" y="9155"/>
                  <a:pt x="6280" y="8905"/>
                </a:cubicBezTo>
                <a:cubicBezTo>
                  <a:pt x="6280" y="8655"/>
                  <a:pt x="6186" y="8405"/>
                  <a:pt x="5999" y="8218"/>
                </a:cubicBezTo>
              </a:path>
            </a:pathLst>
          </a:custGeom>
          <a:solidFill>
            <a:srgbClr val="4BACC6"/>
          </a:solidFill>
          <a:ln>
            <a:noFill/>
          </a:ln>
          <a:effectLst/>
          <a:extLst/>
        </p:spPr>
        <p:txBody>
          <a:bodyPr wrap="none" lIns="102393" tIns="51197" rIns="102393" bIns="51197" anchor="ctr"/>
          <a:lstStyle/>
          <a:p>
            <a:pPr defTabSz="914400"/>
            <a:endParaRPr lang="en-US" sz="2000" dirty="0">
              <a:solidFill>
                <a:prstClr val="black"/>
              </a:solidFill>
              <a:latin typeface="Open Sans Light"/>
            </a:endParaRPr>
          </a:p>
        </p:txBody>
      </p:sp>
      <p:cxnSp>
        <p:nvCxnSpPr>
          <p:cNvPr id="28" name="Straight Connector 27"/>
          <p:cNvCxnSpPr/>
          <p:nvPr/>
        </p:nvCxnSpPr>
        <p:spPr>
          <a:xfrm>
            <a:off x="5539534" y="2732293"/>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539534" y="2937536"/>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39534" y="3129951"/>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39534" y="3335194"/>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539534" y="3540437"/>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539534" y="3758507"/>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539534" y="3925267"/>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539534" y="4117682"/>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539534" y="4322925"/>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39534" y="4547080"/>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539534" y="5208035"/>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539534" y="5413278"/>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539534" y="5605693"/>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539534" y="5810936"/>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539534" y="6016179"/>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539534" y="6234249"/>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539534" y="6401009"/>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539534" y="6593424"/>
            <a:ext cx="1064822" cy="0"/>
          </a:xfrm>
          <a:prstGeom prst="line">
            <a:avLst/>
          </a:prstGeom>
          <a:ln w="12700" cmpd="sng">
            <a:solidFill>
              <a:schemeClr val="bg1">
                <a:lumMod val="50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1015344" y="1169869"/>
            <a:ext cx="1388240" cy="1388238"/>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2000">
              <a:solidFill>
                <a:prstClr val="white"/>
              </a:solidFill>
              <a:latin typeface="Calibri"/>
            </a:endParaRPr>
          </a:p>
        </p:txBody>
      </p:sp>
      <p:pic>
        <p:nvPicPr>
          <p:cNvPr id="47" name="Picture 46" descr="Marbles.jpg"/>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220105" y="1311410"/>
            <a:ext cx="925870" cy="875236"/>
          </a:xfrm>
          <a:prstGeom prst="rect">
            <a:avLst/>
          </a:prstGeom>
        </p:spPr>
      </p:pic>
    </p:spTree>
    <p:extLst>
      <p:ext uri="{BB962C8B-B14F-4D97-AF65-F5344CB8AC3E}">
        <p14:creationId xmlns:p14="http://schemas.microsoft.com/office/powerpoint/2010/main" val="110696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6589"/>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0"/>
            <a:ext cx="12192000" cy="1533178"/>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txBox="1">
            <a:spLocks/>
          </p:cNvSpPr>
          <p:nvPr/>
        </p:nvSpPr>
        <p:spPr>
          <a:xfrm>
            <a:off x="1524000" y="2952899"/>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1200"/>
              </a:spcAft>
              <a:buClr>
                <a:srgbClr val="4F81BD"/>
              </a:buClr>
              <a:buSzTx/>
              <a:buFont typeface="Arial" panose="020B0604020202020204" pitchFamily="34" charset="0"/>
              <a:buNone/>
              <a:tabLst/>
              <a:defRPr/>
            </a:pPr>
            <a:r>
              <a:rPr kumimoji="0" lang="en-CA" sz="20000" b="0" i="0" u="none" strike="noStrike" kern="1200" cap="none" spc="0" normalizeH="0" baseline="0" noProof="0" dirty="0">
                <a:ln>
                  <a:noFill/>
                </a:ln>
                <a:solidFill>
                  <a:srgbClr val="FFFFFF"/>
                </a:solidFill>
                <a:effectLst/>
                <a:uLnTx/>
                <a:uFillTx/>
                <a:latin typeface="Open Sans"/>
                <a:ea typeface="+mn-ea"/>
                <a:cs typeface="Open Sans"/>
              </a:rPr>
              <a:t>Opening Remarks</a:t>
            </a:r>
          </a:p>
          <a:p>
            <a:pPr marL="0" marR="0" lvl="0" indent="0" algn="ctr" defTabSz="914400" rtl="0" eaLnBrk="1" fontAlgn="auto" latinLnBrk="0" hangingPunct="1">
              <a:lnSpc>
                <a:spcPct val="150000"/>
              </a:lnSpc>
              <a:spcBef>
                <a:spcPts val="1800"/>
              </a:spcBef>
              <a:spcAft>
                <a:spcPts val="1200"/>
              </a:spcAft>
              <a:buClr>
                <a:srgbClr val="4F81BD"/>
              </a:buClr>
              <a:buSzTx/>
              <a:buFont typeface="Arial" panose="020B0604020202020204" pitchFamily="34" charset="0"/>
              <a:buNone/>
              <a:tabLst/>
              <a:defRPr/>
            </a:pPr>
            <a:br>
              <a:rPr kumimoji="0" lang="en-CA" sz="7200" b="0" i="1" u="none" strike="noStrike" kern="1200" cap="none" spc="0" normalizeH="0" baseline="0" noProof="0" dirty="0">
                <a:ln>
                  <a:noFill/>
                </a:ln>
                <a:solidFill>
                  <a:prstClr val="white"/>
                </a:solidFill>
                <a:effectLst/>
                <a:uLnTx/>
                <a:uFillTx/>
                <a:latin typeface="Open Sans Light"/>
                <a:ea typeface="+mn-ea"/>
                <a:cs typeface="Open Sans Light"/>
              </a:rPr>
            </a:br>
            <a:endParaRPr kumimoji="0" lang="en-CA" sz="7200" b="0" i="1" u="none" strike="noStrike" kern="1200" cap="none" spc="0" normalizeH="0" baseline="0" noProof="0" dirty="0">
              <a:ln>
                <a:noFill/>
              </a:ln>
              <a:solidFill>
                <a:prstClr val="white"/>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srgbClr val="1F497D"/>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prstClr val="black"/>
              </a:solidFill>
              <a:effectLst/>
              <a:uLnTx/>
              <a:uFillTx/>
              <a:latin typeface="Open Sans Light"/>
              <a:ea typeface="+mn-ea"/>
              <a:cs typeface="Open Sans Light"/>
            </a:endParaRPr>
          </a:p>
          <a:p>
            <a:pPr marL="0" marR="0" lvl="0" indent="0" algn="ctr" defTabSz="914400" rtl="0" eaLnBrk="1" fontAlgn="auto" latinLnBrk="0" hangingPunct="1">
              <a:lnSpc>
                <a:spcPct val="120000"/>
              </a:lnSpc>
              <a:spcBef>
                <a:spcPts val="1079"/>
              </a:spcBef>
              <a:spcAft>
                <a:spcPts val="0"/>
              </a:spcAft>
              <a:buClr>
                <a:srgbClr val="4F81BD"/>
              </a:buClr>
              <a:buSzTx/>
              <a:buFont typeface="Arial" panose="020B0604020202020204" pitchFamily="34" charset="0"/>
              <a:buNone/>
              <a:tabLst/>
              <a:defRPr/>
            </a:pPr>
            <a:br>
              <a:rPr kumimoji="0" lang="en-CA" sz="8000" b="0" i="0" u="none" strike="noStrike" kern="1200" cap="none" spc="0" normalizeH="0" baseline="0" noProof="0" dirty="0">
                <a:ln>
                  <a:noFill/>
                </a:ln>
                <a:solidFill>
                  <a:prstClr val="black"/>
                </a:solidFill>
                <a:effectLst/>
                <a:uLnTx/>
                <a:uFillTx/>
                <a:latin typeface="Open Sans Light"/>
                <a:ea typeface="+mn-ea"/>
                <a:cs typeface="Open Sans Light"/>
              </a:rPr>
            </a:br>
            <a:endParaRPr kumimoji="0" lang="en-CA" sz="8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1079"/>
              </a:spcBef>
              <a:spcAft>
                <a:spcPts val="0"/>
              </a:spcAft>
              <a:buClrTx/>
              <a:buSzTx/>
              <a:buFont typeface="Arial" panose="020B0604020202020204" pitchFamily="34" charset="0"/>
              <a:buChar char="•"/>
              <a:tabLst/>
              <a:defRPr/>
            </a:pPr>
            <a:endParaRPr kumimoji="0" lang="en-CA" sz="8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txBox="1">
            <a:spLocks/>
          </p:cNvSpPr>
          <p:nvPr/>
        </p:nvSpPr>
        <p:spPr>
          <a:xfrm>
            <a:off x="2090654" y="2959496"/>
            <a:ext cx="763284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ctr" defTabSz="456618"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1F497D"/>
                </a:solidFill>
                <a:effectLst/>
                <a:uLnTx/>
                <a:uFillTx/>
                <a:latin typeface="Open Sans"/>
                <a:ea typeface="+mj-ea"/>
              </a:rPr>
              <a:t>Grade 10-12 Curriculum Overview and Update </a:t>
            </a:r>
          </a:p>
        </p:txBody>
      </p:sp>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92503" y="228461"/>
            <a:ext cx="12967854" cy="3177496"/>
          </a:xfrm>
          <a:prstGeom prst="rect">
            <a:avLst/>
          </a:prstGeom>
        </p:spPr>
      </p:pic>
      <p:pic>
        <p:nvPicPr>
          <p:cNvPr id="14" name="Picture 13" descr="students.png"/>
          <p:cNvPicPr>
            <a:picLocks noChangeAspect="1"/>
          </p:cNvPicPr>
          <p:nvPr/>
        </p:nvPicPr>
        <p:blipFill rotWithShape="1">
          <a:blip r:embed="rId4" cstate="print">
            <a:extLst>
              <a:ext uri="{28A0092B-C50C-407E-A947-70E740481C1C}">
                <a14:useLocalDpi xmlns:a14="http://schemas.microsoft.com/office/drawing/2010/main" val="0"/>
              </a:ext>
            </a:extLst>
          </a:blip>
          <a:srcRect b="52013"/>
          <a:stretch/>
        </p:blipFill>
        <p:spPr>
          <a:xfrm>
            <a:off x="701233" y="4141328"/>
            <a:ext cx="10411691" cy="2716672"/>
          </a:xfrm>
          <a:prstGeom prst="rect">
            <a:avLst/>
          </a:prstGeom>
          <a:noFill/>
          <a:ln>
            <a:noFill/>
          </a:ln>
        </p:spPr>
      </p:pic>
    </p:spTree>
    <p:extLst>
      <p:ext uri="{BB962C8B-B14F-4D97-AF65-F5344CB8AC3E}">
        <p14:creationId xmlns:p14="http://schemas.microsoft.com/office/powerpoint/2010/main" val="3959710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jectUpdate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489" y="0"/>
            <a:ext cx="8287928" cy="6723384"/>
          </a:xfrm>
          <a:prstGeom prst="rect">
            <a:avLst/>
          </a:prstGeom>
        </p:spPr>
      </p:pic>
      <p:sp>
        <p:nvSpPr>
          <p:cNvPr id="5" name="Title 1">
            <a:extLst>
              <a:ext uri="{FF2B5EF4-FFF2-40B4-BE49-F238E27FC236}">
                <a16:creationId xmlns:a16="http://schemas.microsoft.com/office/drawing/2014/main" id="{F52AE92B-7E0B-6D4E-BFF9-1F70F62668C6}"/>
              </a:ext>
            </a:extLst>
          </p:cNvPr>
          <p:cNvSpPr txBox="1">
            <a:spLocks/>
          </p:cNvSpPr>
          <p:nvPr/>
        </p:nvSpPr>
        <p:spPr>
          <a:xfrm>
            <a:off x="521039" y="134616"/>
            <a:ext cx="3067217" cy="900386"/>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ctr" defTabSz="456618" rtl="0" eaLnBrk="1" fontAlgn="auto" latinLnBrk="0" hangingPunct="1">
              <a:lnSpc>
                <a:spcPct val="12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Open Sans"/>
                <a:ea typeface="+mj-ea"/>
              </a:rPr>
              <a:t>Scope </a:t>
            </a:r>
          </a:p>
        </p:txBody>
      </p:sp>
    </p:spTree>
    <p:extLst>
      <p:ext uri="{BB962C8B-B14F-4D97-AF65-F5344CB8AC3E}">
        <p14:creationId xmlns:p14="http://schemas.microsoft.com/office/powerpoint/2010/main" val="1246816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92668" y="4128606"/>
            <a:ext cx="10938932" cy="1366420"/>
          </a:xfrm>
          <a:prstGeom prst="rightArrow">
            <a:avLst/>
          </a:prstGeom>
          <a:solidFill>
            <a:srgbClr val="D2DFEE"/>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background.png"/>
          <p:cNvPicPr>
            <a:picLocks noChangeAspect="1"/>
          </p:cNvPicPr>
          <p:nvPr/>
        </p:nvPicPr>
        <p:blipFill>
          <a:blip r:embed="rId2" cstate="print">
            <a:alphaModFix amt="13000"/>
            <a:extLst>
              <a:ext uri="{28A0092B-C50C-407E-A947-70E740481C1C}">
                <a14:useLocalDpi xmlns:a14="http://schemas.microsoft.com/office/drawing/2010/main" val="0"/>
              </a:ext>
            </a:extLst>
          </a:blip>
          <a:stretch>
            <a:fillRect/>
          </a:stretch>
        </p:blipFill>
        <p:spPr>
          <a:xfrm>
            <a:off x="125177" y="172596"/>
            <a:ext cx="12192000" cy="3177496"/>
          </a:xfrm>
          <a:prstGeom prst="rect">
            <a:avLst/>
          </a:prstGeom>
        </p:spPr>
      </p:pic>
      <p:sp>
        <p:nvSpPr>
          <p:cNvPr id="8" name="Subtitle 2"/>
          <p:cNvSpPr txBox="1">
            <a:spLocks/>
          </p:cNvSpPr>
          <p:nvPr/>
        </p:nvSpPr>
        <p:spPr>
          <a:xfrm>
            <a:off x="1524000" y="2124224"/>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800"/>
              </a:spcBef>
              <a:spcAft>
                <a:spcPts val="1200"/>
              </a:spcAft>
              <a:buClr>
                <a:srgbClr val="4F81BD"/>
              </a:buClr>
              <a:buSzTx/>
              <a:buFont typeface="Arial" panose="020B0604020202020204" pitchFamily="34" charset="0"/>
              <a:buNone/>
              <a:tabLst/>
              <a:defRPr/>
            </a:pPr>
            <a:br>
              <a:rPr kumimoji="0" lang="en-CA" sz="7200" b="0" i="1" u="none" strike="noStrike" kern="1200" cap="none" spc="0" normalizeH="0" baseline="0" noProof="0" dirty="0">
                <a:ln>
                  <a:noFill/>
                </a:ln>
                <a:solidFill>
                  <a:prstClr val="white"/>
                </a:solidFill>
                <a:effectLst/>
                <a:uLnTx/>
                <a:uFillTx/>
                <a:latin typeface="Open Sans Light"/>
                <a:ea typeface="+mn-ea"/>
                <a:cs typeface="Open Sans Light"/>
              </a:rPr>
            </a:br>
            <a:endParaRPr kumimoji="0" lang="en-CA" sz="7200" b="0" i="1" u="none" strike="noStrike" kern="1200" cap="none" spc="0" normalizeH="0" baseline="0" noProof="0" dirty="0">
              <a:ln>
                <a:noFill/>
              </a:ln>
              <a:solidFill>
                <a:prstClr val="white"/>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srgbClr val="1F497D"/>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prstClr val="black"/>
              </a:solidFill>
              <a:effectLst/>
              <a:uLnTx/>
              <a:uFillTx/>
              <a:latin typeface="Open Sans Light"/>
              <a:ea typeface="+mn-ea"/>
              <a:cs typeface="Open Sans Light"/>
            </a:endParaRPr>
          </a:p>
          <a:p>
            <a:pPr marL="0" marR="0" lvl="0" indent="0" algn="ctr" defTabSz="914400" rtl="0" eaLnBrk="1" fontAlgn="auto" latinLnBrk="0" hangingPunct="1">
              <a:lnSpc>
                <a:spcPct val="120000"/>
              </a:lnSpc>
              <a:spcBef>
                <a:spcPts val="1079"/>
              </a:spcBef>
              <a:spcAft>
                <a:spcPts val="0"/>
              </a:spcAft>
              <a:buClr>
                <a:srgbClr val="4F81BD"/>
              </a:buClr>
              <a:buSzTx/>
              <a:buFont typeface="Arial" panose="020B0604020202020204" pitchFamily="34" charset="0"/>
              <a:buNone/>
              <a:tabLst/>
              <a:defRPr/>
            </a:pPr>
            <a:br>
              <a:rPr kumimoji="0" lang="en-CA" sz="8000" b="0" i="0" u="none" strike="noStrike" kern="1200" cap="none" spc="0" normalizeH="0" baseline="0" noProof="0" dirty="0">
                <a:ln>
                  <a:noFill/>
                </a:ln>
                <a:solidFill>
                  <a:prstClr val="black"/>
                </a:solidFill>
                <a:effectLst/>
                <a:uLnTx/>
                <a:uFillTx/>
                <a:latin typeface="Open Sans Light"/>
                <a:ea typeface="+mn-ea"/>
                <a:cs typeface="Open Sans Light"/>
              </a:rPr>
            </a:br>
            <a:endParaRPr kumimoji="0" lang="en-CA" sz="8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1079"/>
              </a:spcBef>
              <a:spcAft>
                <a:spcPts val="0"/>
              </a:spcAft>
              <a:buClrTx/>
              <a:buSzTx/>
              <a:buFont typeface="Arial" panose="020B0604020202020204" pitchFamily="34" charset="0"/>
              <a:buChar char="•"/>
              <a:tabLst/>
              <a:defRPr/>
            </a:pPr>
            <a:endParaRPr kumimoji="0" lang="en-CA" sz="8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txBox="1">
            <a:spLocks/>
          </p:cNvSpPr>
          <p:nvPr/>
        </p:nvSpPr>
        <p:spPr>
          <a:xfrm>
            <a:off x="2245710" y="2097069"/>
            <a:ext cx="763284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ctr" defTabSz="456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Open Sans"/>
                <a:ea typeface="+mj-ea"/>
              </a:rPr>
              <a:t>Implementation Schedule </a:t>
            </a:r>
          </a:p>
        </p:txBody>
      </p:sp>
      <p:pic>
        <p:nvPicPr>
          <p:cNvPr id="16" name="Picture 15" descr="Educated citiz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115732"/>
            <a:ext cx="4707467" cy="3397957"/>
          </a:xfrm>
          <a:prstGeom prst="rect">
            <a:avLst/>
          </a:prstGeom>
        </p:spPr>
      </p:pic>
    </p:spTree>
    <p:extLst>
      <p:ext uri="{BB962C8B-B14F-4D97-AF65-F5344CB8AC3E}">
        <p14:creationId xmlns:p14="http://schemas.microsoft.com/office/powerpoint/2010/main" val="4132118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Grade 11/12 Timeline Extended</a:t>
            </a:r>
          </a:p>
        </p:txBody>
      </p:sp>
      <p:sp>
        <p:nvSpPr>
          <p:cNvPr id="8" name="Subtitle 2"/>
          <p:cNvSpPr txBox="1">
            <a:spLocks/>
          </p:cNvSpPr>
          <p:nvPr/>
        </p:nvSpPr>
        <p:spPr>
          <a:xfrm>
            <a:off x="1524000" y="2124224"/>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800"/>
              </a:spcBef>
              <a:spcAft>
                <a:spcPts val="1200"/>
              </a:spcAft>
              <a:buClr>
                <a:srgbClr val="4F81BD"/>
              </a:buClr>
              <a:buSzTx/>
              <a:buFont typeface="Arial" panose="020B0604020202020204" pitchFamily="34" charset="0"/>
              <a:buNone/>
              <a:tabLst/>
              <a:defRPr/>
            </a:pPr>
            <a:br>
              <a:rPr kumimoji="0" lang="en-CA" sz="7200" b="0" i="1" u="none" strike="noStrike" kern="1200" cap="none" spc="0" normalizeH="0" baseline="0" noProof="0" dirty="0">
                <a:ln>
                  <a:noFill/>
                </a:ln>
                <a:solidFill>
                  <a:prstClr val="white"/>
                </a:solidFill>
                <a:effectLst/>
                <a:uLnTx/>
                <a:uFillTx/>
                <a:latin typeface="Open Sans Light"/>
                <a:ea typeface="+mn-ea"/>
                <a:cs typeface="Open Sans Light"/>
              </a:rPr>
            </a:br>
            <a:endParaRPr kumimoji="0" lang="en-CA" sz="7200" b="0" i="1" u="none" strike="noStrike" kern="1200" cap="none" spc="0" normalizeH="0" baseline="0" noProof="0" dirty="0">
              <a:ln>
                <a:noFill/>
              </a:ln>
              <a:solidFill>
                <a:prstClr val="white"/>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srgbClr val="1F497D"/>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prstClr val="black"/>
              </a:solidFill>
              <a:effectLst/>
              <a:uLnTx/>
              <a:uFillTx/>
              <a:latin typeface="Open Sans Light"/>
              <a:ea typeface="+mn-ea"/>
              <a:cs typeface="Open Sans Light"/>
            </a:endParaRPr>
          </a:p>
          <a:p>
            <a:pPr marL="0" marR="0" lvl="0" indent="0" algn="ctr" defTabSz="914400" rtl="0" eaLnBrk="1" fontAlgn="auto" latinLnBrk="0" hangingPunct="1">
              <a:lnSpc>
                <a:spcPct val="120000"/>
              </a:lnSpc>
              <a:spcBef>
                <a:spcPts val="1079"/>
              </a:spcBef>
              <a:spcAft>
                <a:spcPts val="0"/>
              </a:spcAft>
              <a:buClr>
                <a:srgbClr val="4F81BD"/>
              </a:buClr>
              <a:buSzTx/>
              <a:buFont typeface="Arial" panose="020B0604020202020204" pitchFamily="34" charset="0"/>
              <a:buNone/>
              <a:tabLst/>
              <a:defRPr/>
            </a:pPr>
            <a:br>
              <a:rPr kumimoji="0" lang="en-CA" sz="8000" b="0" i="0" u="none" strike="noStrike" kern="1200" cap="none" spc="0" normalizeH="0" baseline="0" noProof="0" dirty="0">
                <a:ln>
                  <a:noFill/>
                </a:ln>
                <a:solidFill>
                  <a:prstClr val="black"/>
                </a:solidFill>
                <a:effectLst/>
                <a:uLnTx/>
                <a:uFillTx/>
                <a:latin typeface="Open Sans Light"/>
                <a:ea typeface="+mn-ea"/>
                <a:cs typeface="Open Sans Light"/>
              </a:rPr>
            </a:br>
            <a:endParaRPr kumimoji="0" lang="en-CA" sz="8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1079"/>
              </a:spcBef>
              <a:spcAft>
                <a:spcPts val="0"/>
              </a:spcAft>
              <a:buClrTx/>
              <a:buSzTx/>
              <a:buFont typeface="Arial" panose="020B0604020202020204" pitchFamily="34" charset="0"/>
              <a:buChar char="•"/>
              <a:tabLst/>
              <a:defRPr/>
            </a:pPr>
            <a:endParaRPr kumimoji="0" lang="en-CA" sz="8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Content Placeholder 3" descr="Screen Shot 2017-10-29 at 1.38.12 PM.png"/>
          <p:cNvPicPr>
            <a:picLocks noChangeAspect="1"/>
          </p:cNvPicPr>
          <p:nvPr/>
        </p:nvPicPr>
        <p:blipFill>
          <a:blip r:embed="rId2">
            <a:extLst>
              <a:ext uri="{28A0092B-C50C-407E-A947-70E740481C1C}">
                <a14:useLocalDpi xmlns:a14="http://schemas.microsoft.com/office/drawing/2010/main" val="0"/>
              </a:ext>
            </a:extLst>
          </a:blip>
          <a:srcRect t="5228" b="5228"/>
          <a:stretch>
            <a:fillRect/>
          </a:stretch>
        </p:blipFill>
        <p:spPr>
          <a:xfrm>
            <a:off x="0" y="1674590"/>
            <a:ext cx="12192000" cy="5183410"/>
          </a:xfrm>
          <a:prstGeom prst="rect">
            <a:avLst/>
          </a:prstGeom>
        </p:spPr>
      </p:pic>
    </p:spTree>
    <p:extLst>
      <p:ext uri="{BB962C8B-B14F-4D97-AF65-F5344CB8AC3E}">
        <p14:creationId xmlns:p14="http://schemas.microsoft.com/office/powerpoint/2010/main" val="1660152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763835" y="2271490"/>
            <a:ext cx="10664328" cy="3416320"/>
          </a:xfrm>
          <a:prstGeom prst="rect">
            <a:avLst/>
          </a:prstGeom>
        </p:spPr>
        <p:txBody>
          <a:bodyPr wrap="square">
            <a:spAutoFit/>
          </a:bodyPr>
          <a:lstStyle/>
          <a:p>
            <a:pPr marL="571500" marR="0" lvl="0" indent="-5715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4000" b="0" i="0" u="none" strike="noStrike" kern="1200" cap="none" spc="0" normalizeH="0" baseline="0" noProof="0" dirty="0">
                <a:ln>
                  <a:noFill/>
                </a:ln>
                <a:solidFill>
                  <a:srgbClr val="152C6D"/>
                </a:solidFill>
                <a:effectLst/>
                <a:uLnTx/>
                <a:uFillTx/>
                <a:latin typeface="Calibri"/>
                <a:ea typeface="+mn-ea"/>
                <a:cs typeface="+mn-cs"/>
              </a:rPr>
              <a:t>The redesigned curriculum for Grades K-9 was mandated in the 2016/17 school year. </a:t>
            </a:r>
          </a:p>
          <a:p>
            <a:pPr marL="571500" marR="0" lvl="0" indent="-5715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4000" b="0" i="0" u="none" strike="noStrike" kern="1200" cap="none" spc="0" normalizeH="0" baseline="0" noProof="0" dirty="0">
              <a:ln>
                <a:noFill/>
              </a:ln>
              <a:solidFill>
                <a:srgbClr val="152C6D"/>
              </a:solidFill>
              <a:effectLst/>
              <a:uLnTx/>
              <a:uFillTx/>
              <a:latin typeface="Calibri"/>
              <a:ea typeface="+mn-ea"/>
              <a:cs typeface="+mn-cs"/>
            </a:endParaRPr>
          </a:p>
          <a:p>
            <a:pPr marL="571500" marR="0" lvl="0" indent="-5715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4000" b="0" i="0" u="none" strike="noStrike" kern="1200" cap="none" spc="0" normalizeH="0" baseline="0" noProof="0" dirty="0">
                <a:ln>
                  <a:noFill/>
                </a:ln>
                <a:solidFill>
                  <a:srgbClr val="152C6D"/>
                </a:solidFill>
                <a:effectLst/>
                <a:uLnTx/>
                <a:uFillTx/>
                <a:latin typeface="Calibri"/>
                <a:ea typeface="+mn-ea"/>
                <a:cs typeface="+mn-cs"/>
              </a:rPr>
              <a:t>The new graduation program will begin full implementation July 2019.  </a:t>
            </a:r>
            <a:endParaRPr kumimoji="0" lang="en-CA" sz="3600" b="0" i="0" u="none" strike="noStrike" kern="1200" cap="none" spc="0" normalizeH="0" baseline="0" noProof="0" dirty="0">
              <a:ln>
                <a:noFill/>
              </a:ln>
              <a:solidFill>
                <a:srgbClr val="152C6D"/>
              </a:solidFill>
              <a:effectLst/>
              <a:uLnTx/>
              <a:uFillTx/>
              <a:latin typeface="Calibri"/>
              <a:ea typeface="+mn-ea"/>
              <a:cs typeface="+mn-cs"/>
            </a:endParaRPr>
          </a:p>
        </p:txBody>
      </p:sp>
    </p:spTree>
    <p:extLst>
      <p:ext uri="{BB962C8B-B14F-4D97-AF65-F5344CB8AC3E}">
        <p14:creationId xmlns:p14="http://schemas.microsoft.com/office/powerpoint/2010/main" val="3917695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56117" y="1556298"/>
            <a:ext cx="10003315" cy="43704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2060"/>
              </a:buClr>
              <a:buSzTx/>
              <a:tabLst/>
              <a:defRPr/>
            </a:pPr>
            <a:endParaRPr kumimoji="0" lang="en-CA" sz="2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endParaRPr kumimoji="0" lang="en-CA" sz="2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002060"/>
              </a:buClr>
              <a:buSzTx/>
              <a:tabLst/>
              <a:defRPr/>
            </a:pPr>
            <a:r>
              <a:rPr kumimoji="0" lang="en-CA" sz="4000" b="0" i="0" u="none" strike="noStrike" kern="1200" cap="none" spc="0" normalizeH="0" baseline="0" noProof="0" dirty="0">
                <a:ln>
                  <a:noFill/>
                </a:ln>
                <a:solidFill>
                  <a:srgbClr val="002060"/>
                </a:solidFill>
                <a:effectLst/>
                <a:uLnTx/>
                <a:uFillTx/>
                <a:latin typeface="Calibri"/>
                <a:ea typeface="+mn-ea"/>
                <a:cs typeface="+mn-cs"/>
              </a:rPr>
              <a:t>This year’s Grade 12 students are the last students on the 2004 	Graduation Program. </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4F81BD"/>
              </a:buClr>
              <a:buSzTx/>
              <a:buFont typeface="Wingdings" panose="05000000000000000000" pitchFamily="2" charset="2"/>
              <a:buChar char="§"/>
              <a:tabLst/>
              <a:defRPr/>
            </a:pPr>
            <a:endParaRPr kumimoji="0" lang="en-CA" sz="3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4F81BD"/>
              </a:buClr>
              <a:buSzTx/>
              <a:buFontTx/>
              <a:buNone/>
              <a:tabLst/>
              <a:defRPr/>
            </a:pPr>
            <a:endParaRPr kumimoji="0" lang="en-CA" sz="2800" b="0" i="0" u="none" strike="noStrike" kern="1200" cap="none" spc="0" normalizeH="0" baseline="0" noProof="0" dirty="0">
              <a:ln>
                <a:noFill/>
              </a:ln>
              <a:solidFill>
                <a:srgbClr val="002060"/>
              </a:solidFill>
              <a:effectLst/>
              <a:uLnTx/>
              <a:uFillTx/>
              <a:latin typeface="Calibri"/>
              <a:ea typeface="+mn-ea"/>
              <a:cs typeface="+mn-cs"/>
            </a:endParaRPr>
          </a:p>
          <a:p>
            <a:pPr marL="914400" marR="0" lvl="2" indent="0" algn="l" defTabSz="4572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Their graduation requirements have not changed</a:t>
            </a:r>
          </a:p>
          <a:p>
            <a:pPr marL="914400" marR="0" lvl="2" indent="0" algn="l" defTabSz="457200" rtl="0" eaLnBrk="1" fontAlgn="auto" latinLnBrk="0" hangingPunct="1">
              <a:lnSpc>
                <a:spcPct val="100000"/>
              </a:lnSpc>
              <a:spcBef>
                <a:spcPts val="0"/>
              </a:spcBef>
              <a:spcAft>
                <a:spcPts val="0"/>
              </a:spcAft>
              <a:buClr>
                <a:srgbClr val="002060"/>
              </a:buClr>
              <a:buSzTx/>
              <a:buFont typeface="Wingdings" panose="05000000000000000000" pitchFamily="2" charset="2"/>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They will complete the LA12 Provincial Exam</a:t>
            </a:r>
          </a:p>
          <a:p>
            <a:pPr marL="457200" marR="0" lvl="1" indent="0" algn="l" defTabSz="457200" rtl="0" eaLnBrk="1" fontAlgn="auto" latinLnBrk="0" hangingPunct="1">
              <a:lnSpc>
                <a:spcPct val="100000"/>
              </a:lnSpc>
              <a:spcBef>
                <a:spcPts val="0"/>
              </a:spcBef>
              <a:spcAft>
                <a:spcPts val="0"/>
              </a:spcAft>
              <a:buClr>
                <a:srgbClr val="4F81BD"/>
              </a:buClr>
              <a:buSzTx/>
              <a:buFontTx/>
              <a:buNone/>
              <a:tabLst/>
              <a:defRPr/>
            </a:pPr>
            <a:endParaRPr kumimoji="0" lang="en-CA"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EB2B4A31-16B2-9743-B2FC-5AFC6786319F}"/>
              </a:ext>
            </a:extLst>
          </p:cNvPr>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9288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Rectangle 3"/>
          <p:cNvSpPr/>
          <p:nvPr/>
        </p:nvSpPr>
        <p:spPr>
          <a:xfrm>
            <a:off x="422563" y="2617338"/>
            <a:ext cx="11346873"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002060"/>
                </a:solidFill>
                <a:effectLst/>
                <a:uLnTx/>
                <a:uFillTx/>
                <a:latin typeface="Calibri"/>
                <a:ea typeface="+mn-ea"/>
                <a:cs typeface="+mn-cs"/>
              </a:rPr>
              <a:t>Students in Grades 10 and 11 in the 2017/18 school year – and beyond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srgbClr val="002060"/>
                </a:solidFill>
                <a:effectLst/>
                <a:uLnTx/>
                <a:uFillTx/>
                <a:latin typeface="Calibri"/>
                <a:ea typeface="+mn-ea"/>
                <a:cs typeface="+mn-cs"/>
              </a:rPr>
              <a:t>are on the new Graduation Program</a:t>
            </a:r>
            <a:r>
              <a:rPr kumimoji="0" lang="en-CA" sz="3600" b="0" i="0" u="none" strike="noStrike" kern="1200" cap="none" spc="0" normalizeH="0" baseline="0" noProof="0" dirty="0">
                <a:ln>
                  <a:noFill/>
                </a:ln>
                <a:solidFill>
                  <a:srgbClr val="002060"/>
                </a:solidFill>
                <a:effectLst/>
                <a:uLnTx/>
                <a:uFillTx/>
                <a:latin typeface="Calibri"/>
                <a:ea typeface="+mn-ea"/>
                <a:cs typeface="+mn-cs"/>
              </a:rPr>
              <a:t>.</a:t>
            </a:r>
            <a:endParaRPr kumimoji="0" lang="en-US" sz="3600" b="0" i="0" u="none" strike="noStrike" kern="1200" cap="none" spc="0" normalizeH="0" baseline="0" noProof="0" dirty="0">
              <a:ln>
                <a:noFill/>
              </a:ln>
              <a:solidFill>
                <a:srgbClr val="002060"/>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
                <a:srgbClr val="4F81BD"/>
              </a:buClr>
              <a:buSzTx/>
              <a:buFontTx/>
              <a:buNone/>
              <a:tabLst/>
              <a:defRPr/>
            </a:pPr>
            <a:endParaRPr kumimoji="0" lang="en-CA" sz="2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CF19778-AD19-D140-A541-69BE8AC50905}"/>
              </a:ext>
            </a:extLst>
          </p:cNvPr>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8666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curriculum.gov.bc.ca/sites/curriculum.gov.bc.ca/themes/curriculum/images/stories/reading_writing_m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863" y="3283067"/>
            <a:ext cx="3333750" cy="2826865"/>
          </a:xfrm>
          <a:prstGeom prst="rect">
            <a:avLst/>
          </a:prstGeom>
          <a:noFill/>
          <a:extLst>
            <a:ext uri="{909E8E84-426E-40DD-AFC4-6F175D3DCCD1}">
              <a14:hiddenFill xmlns:a14="http://schemas.microsoft.com/office/drawing/2010/main">
                <a:solidFill>
                  <a:srgbClr val="FFFFFF"/>
                </a:solidFill>
              </a14:hiddenFill>
            </a:ext>
          </a:extLst>
        </p:spPr>
      </p:pic>
      <p:sp>
        <p:nvSpPr>
          <p:cNvPr id="181" name="Rectangle 180"/>
          <p:cNvSpPr/>
          <p:nvPr/>
        </p:nvSpPr>
        <p:spPr>
          <a:xfrm>
            <a:off x="372562" y="1363678"/>
            <a:ext cx="9598752" cy="2103274"/>
          </a:xfrm>
          <a:prstGeom prst="rect">
            <a:avLst/>
          </a:prstGeom>
        </p:spPr>
        <p:txBody>
          <a:bodyPr wrap="square" lIns="91384" tIns="45691" rIns="91384" bIns="45691">
            <a:spAutoFit/>
          </a:bodyPr>
          <a:lstStyle/>
          <a:p>
            <a:pPr marL="285750" indent="-285750" defTabSz="914400">
              <a:lnSpc>
                <a:spcPct val="110000"/>
              </a:lnSpc>
              <a:buFont typeface="Arial" panose="020B0604020202020204" pitchFamily="34" charset="0"/>
              <a:buChar char="•"/>
            </a:pPr>
            <a:r>
              <a:rPr lang="en-CA" sz="2400" dirty="0">
                <a:solidFill>
                  <a:srgbClr val="152C6D"/>
                </a:solidFill>
              </a:rPr>
              <a:t>Finalize Grade 10 curriculum and post to website </a:t>
            </a:r>
            <a:r>
              <a:rPr lang="en-CA" sz="2400" b="1" dirty="0">
                <a:solidFill>
                  <a:srgbClr val="152C6D"/>
                </a:solidFill>
              </a:rPr>
              <a:t>-April 2018</a:t>
            </a:r>
          </a:p>
          <a:p>
            <a:pPr marL="285750" indent="-285750" defTabSz="914400">
              <a:lnSpc>
                <a:spcPct val="110000"/>
              </a:lnSpc>
              <a:buFont typeface="Arial" panose="020B0604020202020204" pitchFamily="34" charset="0"/>
              <a:buChar char="•"/>
            </a:pPr>
            <a:r>
              <a:rPr lang="en-CA" sz="2400" dirty="0">
                <a:solidFill>
                  <a:srgbClr val="152C6D"/>
                </a:solidFill>
              </a:rPr>
              <a:t>Finalize Grade 11-12 curriculum and post to website  - </a:t>
            </a:r>
            <a:r>
              <a:rPr lang="en-CA" sz="2400" b="1" dirty="0">
                <a:solidFill>
                  <a:srgbClr val="152C6D"/>
                </a:solidFill>
              </a:rPr>
              <a:t>June 2018</a:t>
            </a:r>
            <a:endParaRPr lang="en-CA" sz="2400" dirty="0">
              <a:solidFill>
                <a:srgbClr val="152C6D"/>
              </a:solidFill>
            </a:endParaRPr>
          </a:p>
          <a:p>
            <a:pPr marL="285750" indent="-285750" defTabSz="914400">
              <a:lnSpc>
                <a:spcPct val="110000"/>
              </a:lnSpc>
              <a:buFont typeface="Arial" panose="020B0604020202020204" pitchFamily="34" charset="0"/>
              <a:buChar char="•"/>
            </a:pPr>
            <a:r>
              <a:rPr lang="en-CA" sz="2400" dirty="0">
                <a:solidFill>
                  <a:srgbClr val="152C6D"/>
                </a:solidFill>
              </a:rPr>
              <a:t>Grade 10 curriculum mandated - </a:t>
            </a:r>
            <a:r>
              <a:rPr lang="en-CA" sz="2400" b="1" dirty="0">
                <a:solidFill>
                  <a:srgbClr val="152C6D"/>
                </a:solidFill>
              </a:rPr>
              <a:t>July 2018</a:t>
            </a:r>
          </a:p>
          <a:p>
            <a:pPr marL="285750" indent="-285750" defTabSz="914400">
              <a:lnSpc>
                <a:spcPct val="110000"/>
              </a:lnSpc>
              <a:buFont typeface="Arial" panose="020B0604020202020204" pitchFamily="34" charset="0"/>
              <a:buChar char="•"/>
            </a:pPr>
            <a:r>
              <a:rPr lang="en-CA" sz="2400" dirty="0">
                <a:solidFill>
                  <a:srgbClr val="152C6D"/>
                </a:solidFill>
              </a:rPr>
              <a:t>Grade 11-12 curriculum mandated - </a:t>
            </a:r>
            <a:r>
              <a:rPr lang="en-CA" sz="2400" b="1" dirty="0">
                <a:solidFill>
                  <a:srgbClr val="152C6D"/>
                </a:solidFill>
              </a:rPr>
              <a:t>July 2019</a:t>
            </a:r>
          </a:p>
          <a:p>
            <a:pPr marL="285750" indent="-285750" defTabSz="914400">
              <a:lnSpc>
                <a:spcPct val="110000"/>
              </a:lnSpc>
              <a:buClr>
                <a:srgbClr val="2A3855"/>
              </a:buClr>
              <a:buFont typeface="Arial" panose="020B0604020202020204" pitchFamily="34" charset="0"/>
              <a:buChar char="•"/>
            </a:pPr>
            <a:endParaRPr lang="en-CA" sz="2400" dirty="0">
              <a:solidFill>
                <a:prstClr val="black"/>
              </a:solidFill>
            </a:endParaRPr>
          </a:p>
        </p:txBody>
      </p:sp>
      <p:sp>
        <p:nvSpPr>
          <p:cNvPr id="182" name="Title 1"/>
          <p:cNvSpPr txBox="1">
            <a:spLocks/>
          </p:cNvSpPr>
          <p:nvPr/>
        </p:nvSpPr>
        <p:spPr>
          <a:xfrm>
            <a:off x="853476" y="349947"/>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a:solidFill>
                  <a:srgbClr val="152C6D"/>
                </a:solidFill>
                <a:latin typeface="Open Sans"/>
                <a:cs typeface="Open Sans"/>
              </a:rPr>
              <a:t>Curriculum - where we are at:</a:t>
            </a:r>
          </a:p>
        </p:txBody>
      </p:sp>
      <p:sp>
        <p:nvSpPr>
          <p:cNvPr id="183" name="Rectangle 182"/>
          <p:cNvSpPr/>
          <p:nvPr/>
        </p:nvSpPr>
        <p:spPr>
          <a:xfrm>
            <a:off x="1039363" y="916152"/>
            <a:ext cx="582541" cy="45719"/>
          </a:xfrm>
          <a:prstGeom prst="rect">
            <a:avLst/>
          </a:prstGeom>
          <a:solidFill>
            <a:srgbClr val="EABB2E"/>
          </a:solidFill>
          <a:ln w="9525" cap="flat" cmpd="sng" algn="ctr">
            <a:noFill/>
            <a:prstDash val="solid"/>
          </a:ln>
          <a:effectLst/>
        </p:spPr>
        <p:txBody>
          <a:bodyPr lIns="38329" tIns="19166" rIns="38329" bIns="19166" rtlCol="0" anchor="ctr"/>
          <a:lstStyle/>
          <a:p>
            <a:pPr algn="ctr" defTabSz="914400">
              <a:defRPr/>
            </a:pPr>
            <a:endParaRPr lang="en-US" kern="0" dirty="0">
              <a:solidFill>
                <a:srgbClr val="1971BB"/>
              </a:solidFill>
              <a:latin typeface="Open Sans Light"/>
            </a:endParaRPr>
          </a:p>
        </p:txBody>
      </p:sp>
      <p:pic>
        <p:nvPicPr>
          <p:cNvPr id="184" name="Picture 183" descr="arr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75610" y="398185"/>
            <a:ext cx="396240" cy="402336"/>
          </a:xfrm>
          <a:prstGeom prst="rect">
            <a:avLst/>
          </a:prstGeom>
        </p:spPr>
      </p:pic>
      <p:pic>
        <p:nvPicPr>
          <p:cNvPr id="9"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395" t="17860" r="35605" b="6604"/>
          <a:stretch/>
        </p:blipFill>
        <p:spPr bwMode="auto">
          <a:xfrm rot="1369651">
            <a:off x="8968362" y="499733"/>
            <a:ext cx="2619889" cy="364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 name="Picture 1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30" y="3447737"/>
            <a:ext cx="4751665" cy="2997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70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717629" y="2908479"/>
            <a:ext cx="10914927" cy="1938992"/>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4000" b="0" i="0" u="none" strike="noStrike" kern="1200" cap="none" spc="0" normalizeH="0" baseline="0" noProof="0" dirty="0">
                <a:ln>
                  <a:noFill/>
                </a:ln>
                <a:solidFill>
                  <a:srgbClr val="1E497D"/>
                </a:solidFill>
                <a:effectLst/>
                <a:uLnTx/>
                <a:uFillTx/>
                <a:latin typeface="Calibri"/>
                <a:ea typeface="+mn-ea"/>
                <a:cs typeface="+mn-cs"/>
              </a:rPr>
              <a:t>The redesigned Grade 10 curriculum will be delivered to all BC students in 2018/19, and the redesigned Grade 11 and 12 curriculum in 2019/20. </a:t>
            </a:r>
          </a:p>
        </p:txBody>
      </p:sp>
    </p:spTree>
    <p:extLst>
      <p:ext uri="{BB962C8B-B14F-4D97-AF65-F5344CB8AC3E}">
        <p14:creationId xmlns:p14="http://schemas.microsoft.com/office/powerpoint/2010/main" val="399793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18628" y="918390"/>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200" b="1" dirty="0">
                <a:solidFill>
                  <a:srgbClr val="1F497D"/>
                </a:solidFill>
              </a:rPr>
              <a:t>Presentation Overview</a:t>
            </a:r>
          </a:p>
        </p:txBody>
      </p:sp>
      <p:sp>
        <p:nvSpPr>
          <p:cNvPr id="9" name="Rectangle 8"/>
          <p:cNvSpPr/>
          <p:nvPr/>
        </p:nvSpPr>
        <p:spPr>
          <a:xfrm>
            <a:off x="418628" y="1539956"/>
            <a:ext cx="582541" cy="48005"/>
          </a:xfrm>
          <a:prstGeom prst="rect">
            <a:avLst/>
          </a:prstGeom>
          <a:solidFill>
            <a:srgbClr val="8BCEFF"/>
          </a:solidFill>
          <a:ln w="9525" cap="flat" cmpd="sng" algn="ctr">
            <a:noFill/>
            <a:prstDash val="solid"/>
          </a:ln>
          <a:effectLst/>
        </p:spPr>
        <p:txBody>
          <a:bodyPr lIns="38353" tIns="19178" rIns="38353" bIns="19178" rtlCol="0" anchor="ctr"/>
          <a:lstStyle/>
          <a:p>
            <a:pPr algn="ctr" defTabSz="914400">
              <a:defRPr/>
            </a:pPr>
            <a:endParaRPr lang="en-US" kern="0" dirty="0">
              <a:solidFill>
                <a:srgbClr val="1971BB"/>
              </a:solidFill>
              <a:latin typeface="Open Sans Light"/>
            </a:endParaRPr>
          </a:p>
        </p:txBody>
      </p:sp>
      <p:sp>
        <p:nvSpPr>
          <p:cNvPr id="7" name="Slide Number Placeholder 2"/>
          <p:cNvSpPr txBox="1">
            <a:spLocks/>
          </p:cNvSpPr>
          <p:nvPr/>
        </p:nvSpPr>
        <p:spPr>
          <a:xfrm>
            <a:off x="8328248" y="39958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latin typeface="Calibri"/>
              </a:rPr>
              <a:t>2</a:t>
            </a:r>
          </a:p>
        </p:txBody>
      </p:sp>
      <p:grpSp>
        <p:nvGrpSpPr>
          <p:cNvPr id="4" name="Group 3"/>
          <p:cNvGrpSpPr/>
          <p:nvPr/>
        </p:nvGrpSpPr>
        <p:grpSpPr>
          <a:xfrm>
            <a:off x="804389" y="2622007"/>
            <a:ext cx="3528392" cy="3455833"/>
            <a:chOff x="736661" y="1556070"/>
            <a:chExt cx="4123711" cy="4122071"/>
          </a:xfrm>
        </p:grpSpPr>
        <p:pic>
          <p:nvPicPr>
            <p:cNvPr id="10" name="Picture Placeholder 14" descr="Success.png">
              <a:extLst>
                <a:ext uri="{FF2B5EF4-FFF2-40B4-BE49-F238E27FC236}">
                  <a16:creationId xmlns:a16="http://schemas.microsoft.com/office/drawing/2014/main" id="{B478F458-E83A-4969-B882-E89511DF25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963290">
              <a:off x="736661" y="1556070"/>
              <a:ext cx="2120883" cy="2391530"/>
            </a:xfrm>
            <a:prstGeom prst="rect">
              <a:avLst/>
            </a:prstGeom>
          </p:spPr>
        </p:pic>
        <p:pic>
          <p:nvPicPr>
            <p:cNvPr id="12" name="Picture Placeholder 12" descr="6.jpg">
              <a:extLst>
                <a:ext uri="{FF2B5EF4-FFF2-40B4-BE49-F238E27FC236}">
                  <a16:creationId xmlns:a16="http://schemas.microsoft.com/office/drawing/2014/main" id="{FACB70B4-5A36-4F0C-A6B4-8E0E863D06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50158">
              <a:off x="2569496" y="1834500"/>
              <a:ext cx="2290876" cy="2617829"/>
            </a:xfrm>
            <a:prstGeom prst="rect">
              <a:avLst/>
            </a:prstGeom>
          </p:spPr>
        </p:pic>
        <p:pic>
          <p:nvPicPr>
            <p:cNvPr id="14" name="Picture Placeholder 11" descr="2.jpg">
              <a:extLst>
                <a:ext uri="{FF2B5EF4-FFF2-40B4-BE49-F238E27FC236}">
                  <a16:creationId xmlns:a16="http://schemas.microsoft.com/office/drawing/2014/main" id="{AED0AE16-FD1D-467D-8565-EFE30FB8151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301324">
              <a:off x="1751191" y="3656263"/>
              <a:ext cx="1722561" cy="2021878"/>
            </a:xfrm>
            <a:prstGeom prst="rect">
              <a:avLst/>
            </a:prstGeom>
          </p:spPr>
        </p:pic>
      </p:grpSp>
      <p:sp>
        <p:nvSpPr>
          <p:cNvPr id="11" name="Rectangle 10">
            <a:extLst>
              <a:ext uri="{FF2B5EF4-FFF2-40B4-BE49-F238E27FC236}">
                <a16:creationId xmlns:a16="http://schemas.microsoft.com/office/drawing/2014/main" id="{BACFB358-E244-4792-B219-DF2BE603959B}"/>
              </a:ext>
            </a:extLst>
          </p:cNvPr>
          <p:cNvSpPr/>
          <p:nvPr/>
        </p:nvSpPr>
        <p:spPr>
          <a:xfrm>
            <a:off x="1839188" y="2211905"/>
            <a:ext cx="5276081" cy="519886"/>
          </a:xfrm>
          <a:prstGeom prst="rect">
            <a:avLst/>
          </a:prstGeom>
        </p:spPr>
        <p:txBody>
          <a:bodyPr wrap="square">
            <a:spAutoFit/>
          </a:bodyPr>
          <a:lstStyle/>
          <a:p>
            <a:pPr marL="295313" indent="-214313" defTabSz="685800">
              <a:lnSpc>
                <a:spcPct val="130000"/>
              </a:lnSpc>
              <a:spcBef>
                <a:spcPts val="450"/>
              </a:spcBef>
              <a:spcAft>
                <a:spcPts val="450"/>
              </a:spcAft>
              <a:buClr>
                <a:srgbClr val="002060"/>
              </a:buClr>
              <a:buFont typeface="Wingdings" panose="05000000000000000000" pitchFamily="2" charset="2"/>
              <a:buChar char="§"/>
            </a:pPr>
            <a:endParaRPr lang="en-CA" sz="2325" b="1" dirty="0">
              <a:solidFill>
                <a:srgbClr val="002060"/>
              </a:solidFill>
              <a:latin typeface="Calibri" panose="020F0502020204030204"/>
            </a:endParaRPr>
          </a:p>
        </p:txBody>
      </p:sp>
      <p:sp>
        <p:nvSpPr>
          <p:cNvPr id="2" name="Rectangle 1">
            <a:extLst>
              <a:ext uri="{FF2B5EF4-FFF2-40B4-BE49-F238E27FC236}">
                <a16:creationId xmlns:a16="http://schemas.microsoft.com/office/drawing/2014/main" id="{9EB9A80A-3BC7-E348-A13F-AA1463F6D92B}"/>
              </a:ext>
            </a:extLst>
          </p:cNvPr>
          <p:cNvSpPr/>
          <p:nvPr/>
        </p:nvSpPr>
        <p:spPr>
          <a:xfrm>
            <a:off x="5585584" y="1149878"/>
            <a:ext cx="6096000" cy="5605830"/>
          </a:xfrm>
          <a:prstGeom prst="rect">
            <a:avLst/>
          </a:prstGeom>
        </p:spPr>
        <p:txBody>
          <a:bodyPr>
            <a:spAutoFit/>
          </a:bodyPr>
          <a:lstStyle/>
          <a:p>
            <a:pPr marL="393750" indent="-285750">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Policy for Student Success</a:t>
            </a:r>
          </a:p>
          <a:p>
            <a:pPr marL="393750" indent="-285750">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Why Now?</a:t>
            </a:r>
          </a:p>
          <a:p>
            <a:pPr marL="393750" indent="-285750">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Grade 10-12 Curriculum Overview </a:t>
            </a:r>
          </a:p>
          <a:p>
            <a:pPr marL="393750" indent="-285750">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Implementation Schedule</a:t>
            </a:r>
          </a:p>
          <a:p>
            <a:pPr marL="393750" indent="-285750" fontAlgn="auto">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Provincial Assessments</a:t>
            </a:r>
          </a:p>
          <a:p>
            <a:pPr marL="393750" indent="-285750" fontAlgn="auto">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Reporting Graduation Assessment Results</a:t>
            </a:r>
          </a:p>
          <a:p>
            <a:pPr marL="393750" indent="-285750" fontAlgn="auto">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Career Curriculum</a:t>
            </a:r>
          </a:p>
          <a:p>
            <a:pPr marL="393750" indent="-285750">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Post Secondary Update</a:t>
            </a:r>
          </a:p>
          <a:p>
            <a:pPr marL="393750" indent="-285750" fontAlgn="auto">
              <a:lnSpc>
                <a:spcPct val="130000"/>
              </a:lnSpc>
              <a:spcBef>
                <a:spcPts val="600"/>
              </a:spcBef>
              <a:spcAft>
                <a:spcPts val="600"/>
              </a:spcAft>
              <a:buClr>
                <a:srgbClr val="002060"/>
              </a:buClr>
              <a:buFont typeface="Wingdings" panose="05000000000000000000" pitchFamily="2" charset="2"/>
              <a:buChar char="§"/>
            </a:pPr>
            <a:r>
              <a:rPr lang="en-CA" sz="2400" b="1" dirty="0">
                <a:solidFill>
                  <a:srgbClr val="002060"/>
                </a:solidFill>
                <a:cs typeface="Open Sans Light"/>
              </a:rPr>
              <a:t>Resources &amp; Support </a:t>
            </a:r>
          </a:p>
        </p:txBody>
      </p:sp>
    </p:spTree>
    <p:extLst>
      <p:ext uri="{BB962C8B-B14F-4D97-AF65-F5344CB8AC3E}">
        <p14:creationId xmlns:p14="http://schemas.microsoft.com/office/powerpoint/2010/main" val="91688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1254086" y="2776277"/>
            <a:ext cx="9683826" cy="2308324"/>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1E497D"/>
                </a:solidFill>
                <a:effectLst/>
                <a:uLnTx/>
                <a:uFillTx/>
                <a:latin typeface="Calibri"/>
                <a:ea typeface="+mn-ea"/>
                <a:cs typeface="+mn-cs"/>
              </a:rPr>
              <a:t>The draft Grades 10-12 curriculum has been available for review and feedback by stakeholders since 2016; feedback is being integrated into the final curriculum prior to full implementation. </a:t>
            </a:r>
          </a:p>
        </p:txBody>
      </p:sp>
    </p:spTree>
    <p:extLst>
      <p:ext uri="{BB962C8B-B14F-4D97-AF65-F5344CB8AC3E}">
        <p14:creationId xmlns:p14="http://schemas.microsoft.com/office/powerpoint/2010/main" val="188321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323317" y="447949"/>
            <a:ext cx="5545364"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Implementation Timing</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1496457" y="2787294"/>
            <a:ext cx="9199084" cy="2308324"/>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1E497D"/>
                </a:solidFill>
                <a:effectLst/>
                <a:uLnTx/>
                <a:uFillTx/>
                <a:latin typeface="Calibri"/>
                <a:ea typeface="+mn-ea"/>
                <a:cs typeface="+mn-cs"/>
              </a:rPr>
              <a:t>The managed implementation of the Graduation Numeracy Assessment launched in January 2018 and the Graduation Literacy Assessment is planned for 2020. </a:t>
            </a:r>
            <a:endParaRPr kumimoji="0" lang="en-CA" sz="3600" b="0" i="0" u="none" strike="noStrike" kern="1200" cap="none" spc="0" normalizeH="0" baseline="0" noProof="0" dirty="0">
              <a:ln>
                <a:noFill/>
              </a:ln>
              <a:solidFill>
                <a:srgbClr val="1E497D"/>
              </a:solidFill>
              <a:effectLst/>
              <a:uLnTx/>
              <a:uFillTx/>
              <a:latin typeface="Calibri"/>
              <a:ea typeface="+mn-ea"/>
              <a:cs typeface="+mn-cs"/>
            </a:endParaRPr>
          </a:p>
        </p:txBody>
      </p:sp>
    </p:spTree>
    <p:extLst>
      <p:ext uri="{BB962C8B-B14F-4D97-AF65-F5344CB8AC3E}">
        <p14:creationId xmlns:p14="http://schemas.microsoft.com/office/powerpoint/2010/main" val="2983610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92668" y="4128606"/>
            <a:ext cx="10938932" cy="1366420"/>
          </a:xfrm>
          <a:prstGeom prst="rightArrow">
            <a:avLst/>
          </a:prstGeom>
          <a:solidFill>
            <a:srgbClr val="D2DFEE"/>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background.png"/>
          <p:cNvPicPr>
            <a:picLocks noChangeAspect="1"/>
          </p:cNvPicPr>
          <p:nvPr/>
        </p:nvPicPr>
        <p:blipFill>
          <a:blip r:embed="rId2" cstate="print">
            <a:alphaModFix amt="13000"/>
            <a:extLst>
              <a:ext uri="{28A0092B-C50C-407E-A947-70E740481C1C}">
                <a14:useLocalDpi xmlns:a14="http://schemas.microsoft.com/office/drawing/2010/main" val="0"/>
              </a:ext>
            </a:extLst>
          </a:blip>
          <a:stretch>
            <a:fillRect/>
          </a:stretch>
        </p:blipFill>
        <p:spPr>
          <a:xfrm>
            <a:off x="125177" y="172596"/>
            <a:ext cx="12192000" cy="3177496"/>
          </a:xfrm>
          <a:prstGeom prst="rect">
            <a:avLst/>
          </a:prstGeom>
        </p:spPr>
      </p:pic>
      <p:sp>
        <p:nvSpPr>
          <p:cNvPr id="8" name="Subtitle 2"/>
          <p:cNvSpPr txBox="1">
            <a:spLocks/>
          </p:cNvSpPr>
          <p:nvPr/>
        </p:nvSpPr>
        <p:spPr>
          <a:xfrm>
            <a:off x="1524000" y="2124224"/>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800"/>
              </a:spcBef>
              <a:spcAft>
                <a:spcPts val="1200"/>
              </a:spcAft>
              <a:buClr>
                <a:srgbClr val="4F81BD"/>
              </a:buClr>
              <a:buSzTx/>
              <a:buFont typeface="Arial" panose="020B0604020202020204" pitchFamily="34" charset="0"/>
              <a:buNone/>
              <a:tabLst/>
              <a:defRPr/>
            </a:pPr>
            <a:br>
              <a:rPr kumimoji="0" lang="en-CA" sz="7200" b="0" i="1" u="none" strike="noStrike" kern="1200" cap="none" spc="0" normalizeH="0" baseline="0" noProof="0" dirty="0">
                <a:ln>
                  <a:noFill/>
                </a:ln>
                <a:solidFill>
                  <a:prstClr val="white"/>
                </a:solidFill>
                <a:effectLst/>
                <a:uLnTx/>
                <a:uFillTx/>
                <a:latin typeface="Open Sans Light"/>
                <a:ea typeface="+mn-ea"/>
                <a:cs typeface="Open Sans Light"/>
              </a:rPr>
            </a:br>
            <a:endParaRPr kumimoji="0" lang="en-CA" sz="7200" b="0" i="1" u="none" strike="noStrike" kern="1200" cap="none" spc="0" normalizeH="0" baseline="0" noProof="0" dirty="0">
              <a:ln>
                <a:noFill/>
              </a:ln>
              <a:solidFill>
                <a:prstClr val="white"/>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srgbClr val="1F497D"/>
              </a:solidFill>
              <a:effectLst/>
              <a:uLnTx/>
              <a:uFillTx/>
              <a:latin typeface="Open Sans Light"/>
              <a:ea typeface="+mn-ea"/>
              <a:cs typeface="Open Sans Light"/>
            </a:endParaRPr>
          </a:p>
          <a:p>
            <a:pPr marL="0" marR="0" lvl="0" indent="0" algn="ctr" defTabSz="914400" rtl="0" eaLnBrk="1" fontAlgn="auto" latinLnBrk="0" hangingPunct="1">
              <a:lnSpc>
                <a:spcPct val="100000"/>
              </a:lnSpc>
              <a:spcBef>
                <a:spcPts val="0"/>
              </a:spcBef>
              <a:spcAft>
                <a:spcPts val="1200"/>
              </a:spcAft>
              <a:buClr>
                <a:srgbClr val="4F81BD"/>
              </a:buClr>
              <a:buSzTx/>
              <a:buFont typeface="Arial" panose="020B0604020202020204" pitchFamily="34" charset="0"/>
              <a:buNone/>
              <a:tabLst/>
              <a:defRPr/>
            </a:pPr>
            <a:endParaRPr kumimoji="0" lang="en-CA" sz="8000" b="0" i="1" u="none" strike="noStrike" kern="1200" cap="none" spc="0" normalizeH="0" baseline="0" noProof="0" dirty="0">
              <a:ln>
                <a:noFill/>
              </a:ln>
              <a:solidFill>
                <a:prstClr val="black"/>
              </a:solidFill>
              <a:effectLst/>
              <a:uLnTx/>
              <a:uFillTx/>
              <a:latin typeface="Open Sans Light"/>
              <a:ea typeface="+mn-ea"/>
              <a:cs typeface="Open Sans Light"/>
            </a:endParaRPr>
          </a:p>
          <a:p>
            <a:pPr marL="0" marR="0" lvl="0" indent="0" algn="ctr" defTabSz="914400" rtl="0" eaLnBrk="1" fontAlgn="auto" latinLnBrk="0" hangingPunct="1">
              <a:lnSpc>
                <a:spcPct val="120000"/>
              </a:lnSpc>
              <a:spcBef>
                <a:spcPts val="1079"/>
              </a:spcBef>
              <a:spcAft>
                <a:spcPts val="0"/>
              </a:spcAft>
              <a:buClr>
                <a:srgbClr val="4F81BD"/>
              </a:buClr>
              <a:buSzTx/>
              <a:buFont typeface="Arial" panose="020B0604020202020204" pitchFamily="34" charset="0"/>
              <a:buNone/>
              <a:tabLst/>
              <a:defRPr/>
            </a:pPr>
            <a:br>
              <a:rPr kumimoji="0" lang="en-CA" sz="8000" b="0" i="0" u="none" strike="noStrike" kern="1200" cap="none" spc="0" normalizeH="0" baseline="0" noProof="0" dirty="0">
                <a:ln>
                  <a:noFill/>
                </a:ln>
                <a:solidFill>
                  <a:prstClr val="black"/>
                </a:solidFill>
                <a:effectLst/>
                <a:uLnTx/>
                <a:uFillTx/>
                <a:latin typeface="Open Sans Light"/>
                <a:ea typeface="+mn-ea"/>
                <a:cs typeface="Open Sans Light"/>
              </a:rPr>
            </a:br>
            <a:endParaRPr kumimoji="0" lang="en-CA" sz="8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1079"/>
              </a:spcBef>
              <a:spcAft>
                <a:spcPts val="0"/>
              </a:spcAft>
              <a:buClrTx/>
              <a:buSzTx/>
              <a:buFont typeface="Arial" panose="020B0604020202020204" pitchFamily="34" charset="0"/>
              <a:buChar char="•"/>
              <a:tabLst/>
              <a:defRPr/>
            </a:pPr>
            <a:endParaRPr kumimoji="0" lang="en-CA" sz="8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p:cNvSpPr txBox="1">
            <a:spLocks/>
          </p:cNvSpPr>
          <p:nvPr/>
        </p:nvSpPr>
        <p:spPr>
          <a:xfrm>
            <a:off x="2245710" y="2097069"/>
            <a:ext cx="763284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ctr" defTabSz="456618"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Open Sans"/>
                <a:ea typeface="+mj-ea"/>
              </a:rPr>
              <a:t>What Has Changed</a:t>
            </a:r>
          </a:p>
        </p:txBody>
      </p:sp>
      <p:pic>
        <p:nvPicPr>
          <p:cNvPr id="16" name="Picture 15" descr="Educated citiz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115732"/>
            <a:ext cx="4707467" cy="3397957"/>
          </a:xfrm>
          <a:prstGeom prst="rect">
            <a:avLst/>
          </a:prstGeom>
        </p:spPr>
      </p:pic>
    </p:spTree>
    <p:extLst>
      <p:ext uri="{BB962C8B-B14F-4D97-AF65-F5344CB8AC3E}">
        <p14:creationId xmlns:p14="http://schemas.microsoft.com/office/powerpoint/2010/main" val="4174584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657736" y="438798"/>
            <a:ext cx="4876528"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What Has Changed?</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659568" y="1900560"/>
            <a:ext cx="10908144" cy="4832092"/>
          </a:xfrm>
          <a:prstGeom prst="rect">
            <a:avLst/>
          </a:prstGeom>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Curriculum has been redesigned to be more learner-focused, inquiry-based and flexible, with a focus on core competencies, Big Ideas and learning standards; Indigenous culture and perspectives have been integrated into all curriculum.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73E87"/>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New Course Structures: </a:t>
            </a:r>
            <a:endParaRPr kumimoji="0" lang="en-CA" sz="2800" b="0" i="0" u="none" strike="noStrike" kern="1200" cap="none" spc="0" normalizeH="0" baseline="0" noProof="0" dirty="0">
              <a:ln>
                <a:noFill/>
              </a:ln>
              <a:solidFill>
                <a:srgbClr val="073E87"/>
              </a:solidFill>
              <a:effectLst/>
              <a:uLnTx/>
              <a:uFillTx/>
              <a:latin typeface="Calibri"/>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8-credit Career Life Program with flexible delivery options and a Capstone Project </a:t>
            </a:r>
            <a:endParaRPr kumimoji="0" lang="en-CA" sz="2800" b="0" i="0" u="none" strike="noStrike" kern="1200" cap="none" spc="0" normalizeH="0" baseline="0" noProof="0" dirty="0">
              <a:ln>
                <a:noFill/>
              </a:ln>
              <a:solidFill>
                <a:srgbClr val="073E87"/>
              </a:solidFill>
              <a:effectLst/>
              <a:uLnTx/>
              <a:uFillTx/>
              <a:latin typeface="Calibri"/>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Health Education has been combined with Physical Education</a:t>
            </a:r>
            <a:endParaRPr kumimoji="0" lang="en-CA" sz="2800" b="0" i="0" u="none" strike="noStrike" kern="1200" cap="none" spc="0" normalizeH="0" baseline="0" noProof="0" dirty="0">
              <a:ln>
                <a:noFill/>
              </a:ln>
              <a:solidFill>
                <a:srgbClr val="073E87"/>
              </a:solidFill>
              <a:effectLst/>
              <a:uLnTx/>
              <a:uFillTx/>
              <a:latin typeface="Calibri"/>
              <a:ea typeface="+mn-ea"/>
              <a:cs typeface="+mn-cs"/>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Courses designed to be accessible to all students; Communications 11 &amp; 12 discontinued</a:t>
            </a:r>
            <a:endParaRPr kumimoji="0" lang="en-CA" sz="2800" b="0" i="0" u="none" strike="noStrike" kern="1200" cap="none" spc="0" normalizeH="0" baseline="0" noProof="0" dirty="0">
              <a:ln>
                <a:noFill/>
              </a:ln>
              <a:solidFill>
                <a:srgbClr val="073E87"/>
              </a:solidFill>
              <a:effectLst/>
              <a:uLnTx/>
              <a:uFillTx/>
              <a:latin typeface="Calibri"/>
              <a:ea typeface="+mn-ea"/>
              <a:cs typeface="+mn-cs"/>
            </a:endParaRPr>
          </a:p>
        </p:txBody>
      </p:sp>
    </p:spTree>
    <p:extLst>
      <p:ext uri="{BB962C8B-B14F-4D97-AF65-F5344CB8AC3E}">
        <p14:creationId xmlns:p14="http://schemas.microsoft.com/office/powerpoint/2010/main" val="1411294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694701" y="447949"/>
            <a:ext cx="4802597" cy="76944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What Has Changed?</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FD7EBCB-246B-0A41-967B-4DC1B8E34FB2}"/>
              </a:ext>
            </a:extLst>
          </p:cNvPr>
          <p:cNvSpPr/>
          <p:nvPr/>
        </p:nvSpPr>
        <p:spPr>
          <a:xfrm>
            <a:off x="671879" y="1977552"/>
            <a:ext cx="10448145" cy="39703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73E87"/>
                </a:solidFill>
                <a:effectLst/>
                <a:uLnTx/>
                <a:uFillTx/>
                <a:latin typeface="Calibri"/>
                <a:ea typeface="+mn-ea"/>
                <a:cs typeface="+mn-cs"/>
              </a:rPr>
              <a:t>2.	Two new Provincial Graduation Assessments:</a:t>
            </a:r>
          </a:p>
          <a:p>
            <a:pPr marL="1485900" marR="0" lvl="2" indent="-57150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3600" b="0" i="0" u="none" strike="noStrike" kern="1200" cap="none" spc="0" normalizeH="0" baseline="0" noProof="0" dirty="0">
                <a:ln>
                  <a:noFill/>
                </a:ln>
                <a:solidFill>
                  <a:srgbClr val="073E87"/>
                </a:solidFill>
                <a:effectLst/>
                <a:uLnTx/>
                <a:uFillTx/>
                <a:latin typeface="Calibri"/>
                <a:ea typeface="+mn-ea"/>
                <a:cs typeface="+mn-cs"/>
              </a:rPr>
              <a:t>Numeracy Assessment and Literacy Assessment – 	aligned with the redesigned curriculum.</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CA" sz="3600" b="0" i="0" u="none" strike="noStrike" kern="1200" cap="none" spc="0" normalizeH="0" baseline="0" noProof="0" dirty="0">
              <a:ln>
                <a:noFill/>
              </a:ln>
              <a:solidFill>
                <a:srgbClr val="073E87"/>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73E87"/>
                </a:solidFill>
                <a:effectLst/>
                <a:uLnTx/>
                <a:uFillTx/>
                <a:latin typeface="Calibri"/>
                <a:ea typeface="+mn-ea"/>
                <a:cs typeface="+mn-cs"/>
              </a:rPr>
              <a:t>3.	BAA Guidelines updated to align with the redesigned 	curriculum.</a:t>
            </a:r>
            <a:endParaRPr kumimoji="0" lang="en-CA" sz="3600" b="0" i="0" u="none" strike="noStrike" kern="1200" cap="none" spc="0" normalizeH="0" baseline="0" noProof="0" dirty="0">
              <a:ln>
                <a:noFill/>
              </a:ln>
              <a:solidFill>
                <a:srgbClr val="073E87"/>
              </a:solidFill>
              <a:effectLst/>
              <a:uLnTx/>
              <a:uFillTx/>
              <a:latin typeface="Calibri"/>
              <a:ea typeface="+mn-ea"/>
              <a:cs typeface="+mn-cs"/>
            </a:endParaRPr>
          </a:p>
        </p:txBody>
      </p:sp>
    </p:spTree>
    <p:extLst>
      <p:ext uri="{BB962C8B-B14F-4D97-AF65-F5344CB8AC3E}">
        <p14:creationId xmlns:p14="http://schemas.microsoft.com/office/powerpoint/2010/main" val="376113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2626331" y="346464"/>
            <a:ext cx="6939336"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What is Staying the Same?</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1A6D37C-F3E5-F142-B6B7-8BF68DC99503}"/>
              </a:ext>
            </a:extLst>
          </p:cNvPr>
          <p:cNvSpPr/>
          <p:nvPr/>
        </p:nvSpPr>
        <p:spPr>
          <a:xfrm>
            <a:off x="327947" y="1764124"/>
            <a:ext cx="11536105" cy="501675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E497D"/>
                </a:solidFill>
                <a:effectLst/>
                <a:uLnTx/>
                <a:uFillTx/>
                <a:latin typeface="Calibri"/>
                <a:ea typeface="+mn-ea"/>
                <a:cs typeface="+mn-cs"/>
              </a:rPr>
              <a:t>High standards still placed on core skills (numeracy &amp; literacy)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3200" b="0" i="0" u="none" strike="noStrike" kern="1200" cap="none" spc="0" normalizeH="0" baseline="0" noProof="0" dirty="0">
              <a:ln>
                <a:noFill/>
              </a:ln>
              <a:solidFill>
                <a:srgbClr val="1E497D"/>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E497D"/>
                </a:solidFill>
                <a:effectLst/>
                <a:uLnTx/>
                <a:uFillTx/>
                <a:latin typeface="Calibri"/>
                <a:ea typeface="+mn-ea"/>
                <a:cs typeface="+mn-cs"/>
              </a:rPr>
              <a:t>Still require 80 credits to graduate (52 core credits and 28 elective credits) representing a breadth of subject areas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3200" b="0" i="0" u="none" strike="noStrike" kern="1200" cap="none" spc="0" normalizeH="0" baseline="0" noProof="0" dirty="0">
              <a:ln>
                <a:noFill/>
              </a:ln>
              <a:solidFill>
                <a:srgbClr val="1E497D"/>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E497D"/>
                </a:solidFill>
                <a:effectLst/>
                <a:uLnTx/>
                <a:uFillTx/>
                <a:latin typeface="Calibri"/>
                <a:ea typeface="+mn-ea"/>
                <a:cs typeface="+mn-cs"/>
              </a:rPr>
              <a:t>No changes to report cards, transcripts or scholarships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3200" b="0" i="0" u="none" strike="noStrike" kern="1200" cap="none" spc="0" normalizeH="0" baseline="0" noProof="0" dirty="0">
              <a:ln>
                <a:noFill/>
              </a:ln>
              <a:solidFill>
                <a:srgbClr val="1E497D"/>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E497D"/>
                </a:solidFill>
                <a:effectLst/>
                <a:uLnTx/>
                <a:uFillTx/>
                <a:latin typeface="Calibri"/>
                <a:ea typeface="+mn-ea"/>
                <a:cs typeface="+mn-cs"/>
              </a:rPr>
              <a:t>No changes to Independent Directed studies, External Credentials, Course Challenges, Dual Credit courses or Equivalency credits</a:t>
            </a:r>
            <a:endParaRPr kumimoji="0" lang="en-CA" sz="3200" b="0" i="0" u="none" strike="noStrike" kern="1200" cap="none" spc="0" normalizeH="0" baseline="0" noProof="0" dirty="0">
              <a:ln>
                <a:noFill/>
              </a:ln>
              <a:solidFill>
                <a:srgbClr val="1E497D"/>
              </a:solidFill>
              <a:effectLst/>
              <a:uLnTx/>
              <a:uFillTx/>
              <a:latin typeface="Calibri"/>
              <a:ea typeface="+mn-ea"/>
              <a:cs typeface="+mn-cs"/>
            </a:endParaRPr>
          </a:p>
        </p:txBody>
      </p:sp>
    </p:spTree>
    <p:extLst>
      <p:ext uri="{BB962C8B-B14F-4D97-AF65-F5344CB8AC3E}">
        <p14:creationId xmlns:p14="http://schemas.microsoft.com/office/powerpoint/2010/main" val="3826961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815542" y="370957"/>
            <a:ext cx="8626913" cy="76944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WHAT IS NEW: Curriculum Structure</a:t>
            </a:r>
            <a:endParaRPr kumimoji="0" lang="en-US" alt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82">
            <a:extLst>
              <a:ext uri="{FF2B5EF4-FFF2-40B4-BE49-F238E27FC236}">
                <a16:creationId xmlns:a16="http://schemas.microsoft.com/office/drawing/2014/main" id="{E56F626D-65B3-3843-8BB3-4C7553115D29}"/>
              </a:ext>
            </a:extLst>
          </p:cNvPr>
          <p:cNvSpPr>
            <a:spLocks noChangeArrowheads="1"/>
          </p:cNvSpPr>
          <p:nvPr/>
        </p:nvSpPr>
        <p:spPr bwMode="auto">
          <a:xfrm>
            <a:off x="405458" y="2063823"/>
            <a:ext cx="1120959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742950" marR="0" lvl="0" indent="-7429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altLang="en-US" sz="3600" b="1" i="0" u="none" strike="noStrike" kern="1200" cap="none" spc="0" normalizeH="0" baseline="0" noProof="0" dirty="0">
                <a:ln>
                  <a:noFill/>
                </a:ln>
                <a:solidFill>
                  <a:srgbClr val="073E87"/>
                </a:solidFill>
                <a:effectLst/>
                <a:uLnTx/>
                <a:uFillTx/>
                <a:latin typeface="Calibri"/>
                <a:ea typeface="Calibri" panose="020F0502020204030204" pitchFamily="34" charset="0"/>
                <a:cs typeface="+mn-cs"/>
              </a:rPr>
              <a:t>Focus on learner-centered and flexible learning</a:t>
            </a:r>
            <a:r>
              <a:rPr kumimoji="0" lang="en-US" altLang="en-US" sz="3600" b="0" i="0" u="none" strike="noStrike" kern="1200" cap="none" spc="0" normalizeH="0" baseline="0" noProof="0" dirty="0">
                <a:ln>
                  <a:noFill/>
                </a:ln>
                <a:solidFill>
                  <a:srgbClr val="073E87"/>
                </a:solidFill>
                <a:effectLst/>
                <a:uLnTx/>
                <a:uFillTx/>
                <a:latin typeface="Calibri"/>
                <a:ea typeface="Calibri" panose="020F0502020204030204" pitchFamily="34" charset="0"/>
                <a:cs typeface="+mn-cs"/>
              </a:rPr>
              <a:t>.  </a:t>
            </a:r>
            <a:endParaRPr kumimoji="0" lang="en-US" altLang="en-US" sz="3200" b="0" i="0" u="none" strike="noStrike" kern="1200" cap="none" spc="0" normalizeH="0" baseline="0" noProof="0" dirty="0">
              <a:ln>
                <a:noFill/>
              </a:ln>
              <a:solidFill>
                <a:srgbClr val="073E87"/>
              </a:solidFill>
              <a:effectLst/>
              <a:uLnTx/>
              <a:uFillTx/>
              <a:latin typeface="Calibri"/>
              <a:ea typeface="+mn-ea"/>
              <a:cs typeface="+mn-cs"/>
            </a:endParaRPr>
          </a:p>
          <a:p>
            <a:pPr marL="1371600" marR="0" lvl="2"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73E87"/>
                </a:solidFill>
                <a:effectLst/>
                <a:uLnTx/>
                <a:uFillTx/>
                <a:latin typeface="Calibri"/>
                <a:ea typeface="Calibri" panose="020F0502020204030204" pitchFamily="34" charset="0"/>
                <a:cs typeface="+mn-cs"/>
              </a:rPr>
              <a:t>Focus on learner-centered and flexible learning. Personalized options enable students to participate in choosing course content. An inquiry-based, hands-on approach encourages students to take more personal responsibility for learning.</a:t>
            </a:r>
          </a:p>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73E87"/>
                </a:solidFill>
                <a:effectLst/>
                <a:uLnTx/>
                <a:uFillTx/>
                <a:latin typeface="Calibri"/>
                <a:ea typeface="Calibri" panose="020F0502020204030204" pitchFamily="34" charset="0"/>
                <a:cs typeface="+mn-cs"/>
              </a:rPr>
              <a:t> </a:t>
            </a:r>
            <a:endParaRPr kumimoji="0" lang="en-US" altLang="en-US" sz="2800" b="0" i="0" u="none" strike="noStrike" kern="1200" cap="none" spc="0" normalizeH="0" baseline="0" noProof="0" dirty="0">
              <a:ln>
                <a:noFill/>
              </a:ln>
              <a:solidFill>
                <a:srgbClr val="073E87"/>
              </a:solidFill>
              <a:effectLst/>
              <a:uLnTx/>
              <a:uFillTx/>
              <a:latin typeface="Calibri"/>
              <a:ea typeface="+mn-ea"/>
              <a:cs typeface="+mn-cs"/>
            </a:endParaRPr>
          </a:p>
          <a:p>
            <a:pPr marL="1371600" marR="0" lvl="2"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73E87"/>
                </a:solidFill>
                <a:effectLst/>
                <a:uLnTx/>
                <a:uFillTx/>
                <a:latin typeface="Calibri"/>
                <a:ea typeface="Calibri" panose="020F0502020204030204" pitchFamily="34" charset="0"/>
                <a:cs typeface="+mn-cs"/>
              </a:rPr>
              <a:t>Teachers have greater flexibility in creating learning environments that are relevant, engaging and novel, promoting local contexts and place-based learning.</a:t>
            </a:r>
            <a:endParaRPr kumimoji="0" lang="en-US" altLang="en-US" sz="6000" b="0" i="0" u="none" strike="noStrike" kern="1200" cap="none" spc="0" normalizeH="0" baseline="0" noProof="0" dirty="0">
              <a:ln>
                <a:noFill/>
              </a:ln>
              <a:solidFill>
                <a:srgbClr val="073E87"/>
              </a:solidFill>
              <a:effectLst/>
              <a:uLnTx/>
              <a:uFillTx/>
              <a:latin typeface="Calibri"/>
              <a:ea typeface="+mn-ea"/>
              <a:cs typeface="+mn-cs"/>
            </a:endParaRPr>
          </a:p>
        </p:txBody>
      </p:sp>
    </p:spTree>
    <p:extLst>
      <p:ext uri="{BB962C8B-B14F-4D97-AF65-F5344CB8AC3E}">
        <p14:creationId xmlns:p14="http://schemas.microsoft.com/office/powerpoint/2010/main" val="1817356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3" name="Rectangle 2"/>
          <p:cNvSpPr/>
          <p:nvPr/>
        </p:nvSpPr>
        <p:spPr>
          <a:xfrm>
            <a:off x="1858429" y="448075"/>
            <a:ext cx="8475141" cy="769441"/>
          </a:xfrm>
          <a:prstGeom prst="rect">
            <a:avLst/>
          </a:prstGeom>
        </p:spPr>
        <p:txBody>
          <a:bodyPr wrap="none">
            <a:spAutoFit/>
          </a:bodyPr>
          <a:lstStyle/>
          <a:p>
            <a:pPr lvl="0" defTabSz="914400" eaLnBrk="0" fontAlgn="base" hangingPunct="0">
              <a:spcBef>
                <a:spcPct val="0"/>
              </a:spcBef>
              <a:spcAft>
                <a:spcPct val="0"/>
              </a:spcAft>
            </a:pPr>
            <a:r>
              <a:rPr lang="en-US" altLang="en-US" sz="4400" dirty="0">
                <a:solidFill>
                  <a:schemeClr val="bg1"/>
                </a:solidFill>
                <a:ea typeface="Calibri" panose="020F0502020204030204" pitchFamily="34" charset="0"/>
              </a:rPr>
              <a:t>WHAT IS NEW: Curriculum Structure</a:t>
            </a:r>
            <a:endParaRPr lang="en-US" altLang="en-US" sz="2400" dirty="0">
              <a:solidFill>
                <a:schemeClr val="bg1"/>
              </a:solidFill>
            </a:endParaRPr>
          </a:p>
        </p:txBody>
      </p:sp>
      <p:sp>
        <p:nvSpPr>
          <p:cNvPr id="4" name="Rectangle 3">
            <a:extLst>
              <a:ext uri="{FF2B5EF4-FFF2-40B4-BE49-F238E27FC236}">
                <a16:creationId xmlns:a16="http://schemas.microsoft.com/office/drawing/2014/main" id="{BC669AE1-9DF5-284A-8A40-C66F61975D64}"/>
              </a:ext>
            </a:extLst>
          </p:cNvPr>
          <p:cNvSpPr/>
          <p:nvPr/>
        </p:nvSpPr>
        <p:spPr>
          <a:xfrm>
            <a:off x="0" y="1861660"/>
            <a:ext cx="11930743" cy="1384995"/>
          </a:xfrm>
          <a:prstGeom prst="rect">
            <a:avLst/>
          </a:prstGeom>
        </p:spPr>
        <p:txBody>
          <a:bodyPr wrap="square">
            <a:spAutoFit/>
          </a:bodyPr>
          <a:lstStyle/>
          <a:p>
            <a:pPr marL="1543050" marR="730885" lvl="0" indent="-742950">
              <a:buClr>
                <a:srgbClr val="073E87"/>
              </a:buClr>
              <a:buFont typeface="+mj-lt"/>
              <a:buAutoNum type="arabicPeriod" startAt="2"/>
            </a:pPr>
            <a:r>
              <a:rPr lang="en-US" sz="2800" b="1" dirty="0">
                <a:solidFill>
                  <a:srgbClr val="1E497D"/>
                </a:solidFill>
                <a:ea typeface="Calibri" panose="020F0502020204030204" pitchFamily="34" charset="0"/>
              </a:rPr>
              <a:t>Curriculum structure has 3</a:t>
            </a:r>
            <a:r>
              <a:rPr lang="en-US" sz="2800" b="1" spc="-240" dirty="0">
                <a:solidFill>
                  <a:srgbClr val="1E497D"/>
                </a:solidFill>
                <a:ea typeface="Calibri" panose="020F0502020204030204" pitchFamily="34" charset="0"/>
              </a:rPr>
              <a:t> </a:t>
            </a:r>
            <a:r>
              <a:rPr lang="en-US" sz="2800" b="1" dirty="0">
                <a:solidFill>
                  <a:srgbClr val="1E497D"/>
                </a:solidFill>
                <a:ea typeface="Calibri" panose="020F0502020204030204" pitchFamily="34" charset="0"/>
              </a:rPr>
              <a:t>main</a:t>
            </a:r>
            <a:r>
              <a:rPr lang="en-US" sz="2800" b="1" spc="-240" dirty="0">
                <a:solidFill>
                  <a:srgbClr val="1E497D"/>
                </a:solidFill>
                <a:ea typeface="Calibri" panose="020F0502020204030204" pitchFamily="34" charset="0"/>
              </a:rPr>
              <a:t>  </a:t>
            </a:r>
            <a:r>
              <a:rPr lang="en-US" sz="2800" b="1" dirty="0">
                <a:solidFill>
                  <a:srgbClr val="1E497D"/>
                </a:solidFill>
                <a:ea typeface="Calibri" panose="020F0502020204030204" pitchFamily="34" charset="0"/>
              </a:rPr>
              <a:t>components that work together to support deep learning, regardless of subject: Big Ideas, Content, Curricular Competencies</a:t>
            </a:r>
            <a:r>
              <a:rPr lang="en-US" sz="2800" dirty="0">
                <a:solidFill>
                  <a:srgbClr val="1E497D"/>
                </a:solidFill>
                <a:ea typeface="Calibri" panose="020F0502020204030204" pitchFamily="34" charset="0"/>
              </a:rPr>
              <a:t>.</a:t>
            </a:r>
            <a:r>
              <a:rPr lang="en-US" sz="2800" spc="-175" dirty="0">
                <a:solidFill>
                  <a:srgbClr val="1E497D"/>
                </a:solidFill>
                <a:ea typeface="Calibri" panose="020F0502020204030204" pitchFamily="34" charset="0"/>
              </a:rPr>
              <a:t> </a:t>
            </a:r>
            <a:endParaRPr lang="en-CA" sz="2800" dirty="0">
              <a:solidFill>
                <a:srgbClr val="1E497D"/>
              </a:solidFill>
              <a:ea typeface="Calibri" panose="020F0502020204030204" pitchFamily="34" charset="0"/>
            </a:endParaRPr>
          </a:p>
        </p:txBody>
      </p:sp>
      <p:pic>
        <p:nvPicPr>
          <p:cNvPr id="6" name="Picture 5">
            <a:extLst>
              <a:ext uri="{FF2B5EF4-FFF2-40B4-BE49-F238E27FC236}">
                <a16:creationId xmlns:a16="http://schemas.microsoft.com/office/drawing/2014/main" id="{CB4BED61-5433-A841-9153-1E59ACCC9F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84" b="97568" l="8809" r="92308">
                        <a14:foregroundMark x1="36352" y1="37386" x2="39206" y2="13374"/>
                        <a14:foregroundMark x1="42680" y1="12158" x2="63772" y2="12310"/>
                        <a14:foregroundMark x1="65509" y1="15046" x2="64268" y2="48328"/>
                        <a14:foregroundMark x1="57444" y1="26444" x2="44541" y2="30547"/>
                        <a14:foregroundMark x1="44293" y1="26140" x2="56576" y2="36170"/>
                        <a14:foregroundMark x1="44665" y1="26140" x2="39702" y2="12614"/>
                        <a14:foregroundMark x1="45037" y1="31307" x2="35980" y2="36322"/>
                        <a14:foregroundMark x1="57444" y1="26140" x2="63524" y2="11854"/>
                        <a14:foregroundMark x1="37593" y1="38602" x2="22705" y2="48328"/>
                        <a14:foregroundMark x1="22705" y1="48024" x2="17122" y2="78571"/>
                        <a14:foregroundMark x1="17122" y1="78571" x2="38586" y2="89514"/>
                        <a14:foregroundMark x1="38710" y1="90122" x2="53970" y2="71125"/>
                        <a14:foregroundMark x1="53846" y1="72644" x2="67246" y2="90578"/>
                        <a14:foregroundMark x1="67494" y1="90578" x2="84119" y2="61398"/>
                        <a14:foregroundMark x1="63896" y1="48480" x2="75682" y2="75532"/>
                        <a14:foregroundMark x1="60794" y1="81763" x2="50000" y2="29179"/>
                        <a14:foregroundMark x1="50496" y1="32523" x2="27792" y2="84195"/>
                        <a14:foregroundMark x1="50620" y1="29331" x2="17122" y2="78419"/>
                      </a14:backgroundRemoval>
                    </a14:imgEffect>
                  </a14:imgLayer>
                </a14:imgProps>
              </a:ext>
              <a:ext uri="{28A0092B-C50C-407E-A947-70E740481C1C}">
                <a14:useLocalDpi xmlns:a14="http://schemas.microsoft.com/office/drawing/2010/main" val="0"/>
              </a:ext>
            </a:extLst>
          </a:blip>
          <a:srcRect l="8375" t="1610" r="6691"/>
          <a:stretch/>
        </p:blipFill>
        <p:spPr>
          <a:xfrm>
            <a:off x="157499" y="3331030"/>
            <a:ext cx="3706930" cy="33528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ABCA810-534A-1647-802D-F450670E41F4}"/>
              </a:ext>
            </a:extLst>
          </p:cNvPr>
          <p:cNvSpPr/>
          <p:nvPr/>
        </p:nvSpPr>
        <p:spPr>
          <a:xfrm>
            <a:off x="2688771" y="3924511"/>
            <a:ext cx="8371114" cy="2015936"/>
          </a:xfrm>
          <a:prstGeom prst="rect">
            <a:avLst/>
          </a:prstGeom>
        </p:spPr>
        <p:txBody>
          <a:bodyPr wrap="square">
            <a:spAutoFit/>
          </a:bodyPr>
          <a:lstStyle/>
          <a:p>
            <a:pPr marL="2171700" lvl="4" indent="-342900">
              <a:spcBef>
                <a:spcPts val="305"/>
              </a:spcBef>
              <a:buClr>
                <a:srgbClr val="414042"/>
              </a:buClr>
              <a:buSzPts val="1050"/>
              <a:buFont typeface="Calibri" panose="020F0502020204030204" pitchFamily="34" charset="0"/>
              <a:buChar char="•"/>
              <a:tabLst>
                <a:tab pos="953135" algn="l"/>
              </a:tabLst>
            </a:pPr>
            <a:r>
              <a:rPr lang="en-US" sz="2000" b="1" dirty="0">
                <a:solidFill>
                  <a:srgbClr val="1E497D"/>
                </a:solidFill>
                <a:ea typeface="Calibri" panose="020F0502020204030204" pitchFamily="34" charset="0"/>
                <a:cs typeface="Arial" panose="020B0604020202020204" pitchFamily="34" charset="0"/>
              </a:rPr>
              <a:t>Big Idea</a:t>
            </a:r>
            <a:r>
              <a:rPr lang="en-US" sz="2000" dirty="0">
                <a:solidFill>
                  <a:srgbClr val="1E497D"/>
                </a:solidFill>
                <a:ea typeface="Calibri" panose="020F0502020204030204" pitchFamily="34" charset="0"/>
                <a:cs typeface="Arial" panose="020B0604020202020204" pitchFamily="34" charset="0"/>
              </a:rPr>
              <a:t>s (what students will understand) – generalizations, principles, key concepts</a:t>
            </a:r>
            <a:endParaRPr lang="en-CA" sz="2000" dirty="0">
              <a:solidFill>
                <a:srgbClr val="1E497D"/>
              </a:solidFill>
              <a:ea typeface="Calibri" panose="020F0502020204030204" pitchFamily="34" charset="0"/>
              <a:cs typeface="Arial" panose="020B0604020202020204" pitchFamily="34" charset="0"/>
            </a:endParaRPr>
          </a:p>
          <a:p>
            <a:pPr marL="2171700" lvl="4" indent="-342900">
              <a:spcBef>
                <a:spcPts val="275"/>
              </a:spcBef>
              <a:buClr>
                <a:srgbClr val="414042"/>
              </a:buClr>
              <a:buSzPts val="1050"/>
              <a:buFont typeface="Calibri" panose="020F0502020204030204" pitchFamily="34" charset="0"/>
              <a:buChar char="•"/>
              <a:tabLst>
                <a:tab pos="953135" algn="l"/>
              </a:tabLst>
            </a:pPr>
            <a:r>
              <a:rPr lang="en-US" sz="2000" b="1" dirty="0">
                <a:solidFill>
                  <a:srgbClr val="1E497D"/>
                </a:solidFill>
                <a:ea typeface="Calibri" panose="020F0502020204030204" pitchFamily="34" charset="0"/>
                <a:cs typeface="Arial" panose="020B0604020202020204" pitchFamily="34" charset="0"/>
              </a:rPr>
              <a:t>Content</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(what</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students</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will</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know)</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essential</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topics</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and</a:t>
            </a:r>
            <a:r>
              <a:rPr lang="en-US" sz="2000" spc="-9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knowledge</a:t>
            </a:r>
            <a:endParaRPr lang="en-CA" sz="2000" dirty="0">
              <a:solidFill>
                <a:srgbClr val="1E497D"/>
              </a:solidFill>
              <a:ea typeface="Calibri" panose="020F0502020204030204" pitchFamily="34" charset="0"/>
              <a:cs typeface="Arial" panose="020B0604020202020204" pitchFamily="34" charset="0"/>
            </a:endParaRPr>
          </a:p>
          <a:p>
            <a:pPr marL="2171700" lvl="4" indent="-342900">
              <a:spcBef>
                <a:spcPts val="275"/>
              </a:spcBef>
              <a:buClr>
                <a:srgbClr val="414042"/>
              </a:buClr>
              <a:buSzPts val="1050"/>
              <a:buFont typeface="Calibri" panose="020F0502020204030204" pitchFamily="34" charset="0"/>
              <a:buChar char="•"/>
              <a:tabLst>
                <a:tab pos="953135" algn="l"/>
              </a:tabLst>
            </a:pPr>
            <a:r>
              <a:rPr lang="en-US" sz="2000" b="1" dirty="0">
                <a:solidFill>
                  <a:srgbClr val="1E497D"/>
                </a:solidFill>
                <a:ea typeface="Calibri" panose="020F0502020204030204" pitchFamily="34" charset="0"/>
                <a:cs typeface="Arial" panose="020B0604020202020204" pitchFamily="34" charset="0"/>
              </a:rPr>
              <a:t>Curricular Competencies</a:t>
            </a:r>
            <a:r>
              <a:rPr lang="en-US" sz="2000" dirty="0">
                <a:solidFill>
                  <a:srgbClr val="1E497D"/>
                </a:solidFill>
                <a:ea typeface="Calibri" panose="020F0502020204030204" pitchFamily="34" charset="0"/>
                <a:cs typeface="Arial" panose="020B0604020202020204" pitchFamily="34" charset="0"/>
              </a:rPr>
              <a:t> (what students will be able to do) – skills, strategies,</a:t>
            </a:r>
            <a:r>
              <a:rPr lang="en-US" sz="2000" spc="230" dirty="0">
                <a:solidFill>
                  <a:srgbClr val="1E497D"/>
                </a:solidFill>
                <a:ea typeface="Calibri" panose="020F0502020204030204" pitchFamily="34" charset="0"/>
                <a:cs typeface="Arial" panose="020B0604020202020204" pitchFamily="34" charset="0"/>
              </a:rPr>
              <a:t> </a:t>
            </a:r>
            <a:r>
              <a:rPr lang="en-US" sz="2000" dirty="0">
                <a:solidFill>
                  <a:srgbClr val="1E497D"/>
                </a:solidFill>
                <a:ea typeface="Calibri" panose="020F0502020204030204" pitchFamily="34" charset="0"/>
                <a:cs typeface="Arial" panose="020B0604020202020204" pitchFamily="34" charset="0"/>
              </a:rPr>
              <a:t>processes</a:t>
            </a:r>
            <a:endParaRPr lang="en-CA" sz="2000" dirty="0">
              <a:solidFill>
                <a:srgbClr val="1E497D"/>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1349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3" name="Rectangle 2"/>
          <p:cNvSpPr/>
          <p:nvPr/>
        </p:nvSpPr>
        <p:spPr>
          <a:xfrm>
            <a:off x="2031673" y="391714"/>
            <a:ext cx="8626913" cy="769441"/>
          </a:xfrm>
          <a:prstGeom prst="rect">
            <a:avLst/>
          </a:prstGeom>
        </p:spPr>
        <p:txBody>
          <a:bodyPr wrap="none">
            <a:spAutoFit/>
          </a:bodyPr>
          <a:lstStyle/>
          <a:p>
            <a:pPr lvl="0" defTabSz="914400" eaLnBrk="0" fontAlgn="base" hangingPunct="0">
              <a:spcBef>
                <a:spcPct val="0"/>
              </a:spcBef>
              <a:spcAft>
                <a:spcPct val="0"/>
              </a:spcAft>
            </a:pPr>
            <a:r>
              <a:rPr lang="en-US" altLang="en-US" sz="4400" dirty="0">
                <a:solidFill>
                  <a:schemeClr val="bg1"/>
                </a:solidFill>
                <a:ea typeface="Calibri" panose="020F0502020204030204" pitchFamily="34" charset="0"/>
              </a:rPr>
              <a:t>WHAT IS NEW: Curriculum Structure</a:t>
            </a:r>
            <a:endParaRPr lang="en-US" altLang="en-US" sz="2400" dirty="0">
              <a:solidFill>
                <a:schemeClr val="bg1"/>
              </a:solidFill>
            </a:endParaRP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endParaRPr lang="en-US" dirty="0"/>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179882" y="2132075"/>
            <a:ext cx="9288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376220" y="1754431"/>
            <a:ext cx="11146971" cy="166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pPr>
            <a:endParaRPr kumimoji="0" lang="en-US" altLang="en-US" sz="1050" b="1" i="0" u="none" strike="noStrike" cap="none" normalizeH="0" baseline="0" dirty="0">
              <a:ln>
                <a:noFill/>
              </a:ln>
              <a:solidFill>
                <a:srgbClr val="1E497D"/>
              </a:solidFill>
              <a:effectLst/>
              <a:latin typeface="+mn-lt"/>
              <a:ea typeface="Calibri" panose="020F0502020204030204" pitchFamily="34" charset="0"/>
            </a:endParaRPr>
          </a:p>
          <a:p>
            <a:pPr marL="514350" marR="0" lvl="0" indent="-514350" algn="l" defTabSz="914400" rtl="0" eaLnBrk="0" fontAlgn="base" latinLnBrk="0" hangingPunct="0">
              <a:lnSpc>
                <a:spcPct val="100000"/>
              </a:lnSpc>
              <a:spcBef>
                <a:spcPct val="0"/>
              </a:spcBef>
              <a:spcAft>
                <a:spcPct val="0"/>
              </a:spcAft>
              <a:buClr>
                <a:srgbClr val="073E87"/>
              </a:buClr>
              <a:buSzTx/>
              <a:buFont typeface="+mj-lt"/>
              <a:buAutoNum type="arabicPeriod" startAt="3"/>
              <a:tabLst>
                <a:tab pos="952500" algn="l"/>
              </a:tabLst>
            </a:pPr>
            <a:r>
              <a:rPr kumimoji="0" lang="en-US" altLang="en-US" sz="3200" b="1" i="0" u="none" strike="noStrike" cap="none" normalizeH="0" baseline="0" dirty="0">
                <a:ln>
                  <a:noFill/>
                </a:ln>
                <a:solidFill>
                  <a:srgbClr val="1E497D"/>
                </a:solidFill>
                <a:effectLst/>
                <a:latin typeface="+mn-lt"/>
                <a:ea typeface="Calibri" panose="020F0502020204030204" pitchFamily="34" charset="0"/>
              </a:rPr>
              <a:t>Three core competencies embedded in all learning standards: Communication, Thinking, Personal and Social Competency</a:t>
            </a:r>
          </a:p>
          <a:p>
            <a:pPr marL="0" marR="0" lvl="0" indent="0" algn="l" defTabSz="914400" rtl="0" eaLnBrk="0" fontAlgn="base" latinLnBrk="0" hangingPunct="0">
              <a:lnSpc>
                <a:spcPct val="100000"/>
              </a:lnSpc>
              <a:spcBef>
                <a:spcPct val="0"/>
              </a:spcBef>
              <a:spcAft>
                <a:spcPct val="0"/>
              </a:spcAft>
              <a:buClrTx/>
              <a:buSzTx/>
              <a:buFontTx/>
              <a:buNone/>
              <a:tabLst>
                <a:tab pos="952500" algn="l"/>
              </a:tabLst>
            </a:pPr>
            <a:endParaRPr kumimoji="0" lang="en-US" altLang="en-US" sz="2800" b="0" i="0" u="none" strike="noStrike" cap="none" normalizeH="0" baseline="0" dirty="0">
              <a:ln>
                <a:noFill/>
              </a:ln>
              <a:solidFill>
                <a:srgbClr val="1E497D"/>
              </a:solidFill>
              <a:effectLst/>
              <a:latin typeface="+mn-lt"/>
            </a:endParaRPr>
          </a:p>
        </p:txBody>
      </p:sp>
      <p:grpSp>
        <p:nvGrpSpPr>
          <p:cNvPr id="9" name="Group 8">
            <a:extLst>
              <a:ext uri="{FF2B5EF4-FFF2-40B4-BE49-F238E27FC236}">
                <a16:creationId xmlns:a16="http://schemas.microsoft.com/office/drawing/2014/main" id="{BB004274-E78C-9149-AF27-00E723B0A7AC}"/>
              </a:ext>
            </a:extLst>
          </p:cNvPr>
          <p:cNvGrpSpPr/>
          <p:nvPr/>
        </p:nvGrpSpPr>
        <p:grpSpPr>
          <a:xfrm>
            <a:off x="272281" y="3517282"/>
            <a:ext cx="3192212" cy="3340718"/>
            <a:chOff x="354728" y="2775510"/>
            <a:chExt cx="3246689" cy="2562345"/>
          </a:xfrm>
        </p:grpSpPr>
        <p:pic>
          <p:nvPicPr>
            <p:cNvPr id="10" name="Picture 9">
              <a:extLst>
                <a:ext uri="{FF2B5EF4-FFF2-40B4-BE49-F238E27FC236}">
                  <a16:creationId xmlns:a16="http://schemas.microsoft.com/office/drawing/2014/main" id="{26D828FB-517C-2143-B227-C1D373AEF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0531">
              <a:off x="356494" y="2775510"/>
              <a:ext cx="3032702" cy="1709968"/>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96D6681-0778-C44E-B37A-C6C5774F0F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2296">
              <a:off x="354728" y="3459268"/>
              <a:ext cx="3246689" cy="1878587"/>
            </a:xfrm>
            <a:prstGeom prst="rect">
              <a:avLst/>
            </a:prstGeom>
            <a:ln>
              <a:noFill/>
            </a:ln>
            <a:effectLst>
              <a:outerShdw blurRad="50800" dist="38100" dir="2700000" algn="tl" rotWithShape="0">
                <a:prstClr val="black">
                  <a:alpha val="40000"/>
                </a:prstClr>
              </a:outerShdw>
            </a:effectLst>
          </p:spPr>
        </p:pic>
      </p:grpSp>
      <p:sp>
        <p:nvSpPr>
          <p:cNvPr id="8" name="Rectangle 7">
            <a:extLst>
              <a:ext uri="{FF2B5EF4-FFF2-40B4-BE49-F238E27FC236}">
                <a16:creationId xmlns:a16="http://schemas.microsoft.com/office/drawing/2014/main" id="{231B32E1-4FD5-3F44-8A81-22D901B0A0B3}"/>
              </a:ext>
            </a:extLst>
          </p:cNvPr>
          <p:cNvSpPr/>
          <p:nvPr/>
        </p:nvSpPr>
        <p:spPr>
          <a:xfrm>
            <a:off x="4049485" y="3503631"/>
            <a:ext cx="7249886" cy="2585323"/>
          </a:xfrm>
          <a:prstGeom prst="rect">
            <a:avLst/>
          </a:prstGeom>
        </p:spPr>
        <p:txBody>
          <a:bodyPr wrap="square">
            <a:spAutoFit/>
          </a:bodyPr>
          <a:lstStyle/>
          <a:p>
            <a:pPr marL="457200" lvl="0" indent="-457200" defTabSz="914400" eaLnBrk="0" fontAlgn="base" hangingPunct="0">
              <a:spcBef>
                <a:spcPct val="0"/>
              </a:spcBef>
              <a:spcAft>
                <a:spcPct val="0"/>
              </a:spcAft>
              <a:buFont typeface="Arial" panose="020B0604020202020204" pitchFamily="34" charset="0"/>
              <a:buChar char="•"/>
              <a:tabLst>
                <a:tab pos="952500" algn="l"/>
              </a:tabLst>
            </a:pPr>
            <a:r>
              <a:rPr lang="en-US" altLang="en-US" dirty="0">
                <a:solidFill>
                  <a:srgbClr val="1E497D"/>
                </a:solidFill>
                <a:ea typeface="Calibri" panose="020F0502020204030204" pitchFamily="34" charset="0"/>
              </a:rPr>
              <a:t>The competencies encompass the intellectual, personal and social skills students need to develop for success in life beyond school and to become educated citizens.</a:t>
            </a:r>
          </a:p>
          <a:p>
            <a:pPr marL="457200" lvl="0" indent="-457200" defTabSz="914400" eaLnBrk="0" fontAlgn="base" hangingPunct="0">
              <a:spcBef>
                <a:spcPct val="0"/>
              </a:spcBef>
              <a:spcAft>
                <a:spcPct val="0"/>
              </a:spcAft>
              <a:buFont typeface="Arial" panose="020B0604020202020204" pitchFamily="34" charset="0"/>
              <a:buChar char="•"/>
              <a:tabLst>
                <a:tab pos="952500" algn="l"/>
              </a:tabLst>
            </a:pPr>
            <a:endParaRPr lang="en-US" altLang="en-US" dirty="0">
              <a:solidFill>
                <a:srgbClr val="1E497D"/>
              </a:solidFill>
            </a:endParaRPr>
          </a:p>
          <a:p>
            <a:pPr marL="457200" lvl="0" indent="-457200" defTabSz="914400" eaLnBrk="0" fontAlgn="base" hangingPunct="0">
              <a:spcBef>
                <a:spcPct val="0"/>
              </a:spcBef>
              <a:spcAft>
                <a:spcPct val="0"/>
              </a:spcAft>
              <a:buFont typeface="Arial" panose="020B0604020202020204" pitchFamily="34" charset="0"/>
              <a:buChar char="•"/>
              <a:tabLst>
                <a:tab pos="952500" algn="l"/>
              </a:tabLst>
            </a:pPr>
            <a:r>
              <a:rPr lang="en-US" altLang="en-US" dirty="0">
                <a:solidFill>
                  <a:srgbClr val="1E497D"/>
                </a:solidFill>
                <a:ea typeface="Calibri" panose="020F0502020204030204" pitchFamily="34" charset="0"/>
              </a:rPr>
              <a:t>Competencies are embedded within the learning standards of all curriculum. They come into play when students are engaged in “doing” in any area of learning. Together, the literacy and numeracy foundations and core competencies contribute to the development of educated citizens. </a:t>
            </a:r>
            <a:endParaRPr lang="en-US" altLang="en-US" dirty="0">
              <a:solidFill>
                <a:srgbClr val="1E497D"/>
              </a:solidFill>
            </a:endParaRPr>
          </a:p>
        </p:txBody>
      </p:sp>
    </p:spTree>
    <p:extLst>
      <p:ext uri="{BB962C8B-B14F-4D97-AF65-F5344CB8AC3E}">
        <p14:creationId xmlns:p14="http://schemas.microsoft.com/office/powerpoint/2010/main" val="2310840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3" name="Rectangle 2"/>
          <p:cNvSpPr/>
          <p:nvPr/>
        </p:nvSpPr>
        <p:spPr>
          <a:xfrm>
            <a:off x="1249420" y="370957"/>
            <a:ext cx="8626913" cy="769441"/>
          </a:xfrm>
          <a:prstGeom prst="rect">
            <a:avLst/>
          </a:prstGeom>
        </p:spPr>
        <p:txBody>
          <a:bodyPr wrap="none">
            <a:spAutoFit/>
          </a:bodyPr>
          <a:lstStyle/>
          <a:p>
            <a:pPr lvl="0" defTabSz="914400" eaLnBrk="0" fontAlgn="base" hangingPunct="0">
              <a:spcBef>
                <a:spcPct val="0"/>
              </a:spcBef>
              <a:spcAft>
                <a:spcPct val="0"/>
              </a:spcAft>
            </a:pPr>
            <a:r>
              <a:rPr lang="en-US" altLang="en-US" sz="4400" dirty="0">
                <a:solidFill>
                  <a:schemeClr val="bg1"/>
                </a:solidFill>
                <a:ea typeface="Calibri" panose="020F0502020204030204" pitchFamily="34" charset="0"/>
              </a:rPr>
              <a:t>WHAT IS NEW: Curriculum Structure</a:t>
            </a:r>
            <a:endParaRPr lang="en-US" altLang="en-US" sz="2400" dirty="0">
              <a:solidFill>
                <a:schemeClr val="bg1"/>
              </a:solidFill>
            </a:endParaRP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endParaRPr lang="en-US" dirty="0"/>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179882" y="2132075"/>
            <a:ext cx="9288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518110" y="1674590"/>
            <a:ext cx="105328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pPr>
            <a:endParaRPr kumimoji="0" lang="en-US" altLang="en-US" sz="3600" b="1" i="0" u="none" strike="noStrike" cap="none" normalizeH="0" baseline="0" dirty="0">
              <a:ln>
                <a:noFill/>
              </a:ln>
              <a:solidFill>
                <a:srgbClr val="414042"/>
              </a:solidFill>
              <a:effectLst/>
              <a:latin typeface="+mn-lt"/>
              <a:ea typeface="Calibri" panose="020F0502020204030204" pitchFamily="34" charset="0"/>
            </a:endParaRPr>
          </a:p>
          <a:p>
            <a:pPr marL="742950" indent="-742950">
              <a:buClr>
                <a:srgbClr val="073E87"/>
              </a:buClr>
              <a:buFont typeface="+mj-lt"/>
              <a:buAutoNum type="arabicPeriod" startAt="4"/>
            </a:pPr>
            <a:r>
              <a:rPr lang="en-US" sz="3600" b="1" dirty="0">
                <a:solidFill>
                  <a:srgbClr val="1E497D"/>
                </a:solidFill>
                <a:latin typeface="+mn-lt"/>
              </a:rPr>
              <a:t>Courses are not designed to stream student into easier or more difficult pathways.</a:t>
            </a:r>
          </a:p>
          <a:p>
            <a:endParaRPr lang="en-CA" sz="3600" dirty="0">
              <a:solidFill>
                <a:srgbClr val="1E497D"/>
              </a:solidFill>
              <a:latin typeface="+mn-lt"/>
            </a:endParaRPr>
          </a:p>
          <a:p>
            <a:pPr marL="1028700" lvl="1" indent="-571500">
              <a:buFont typeface="Arial" panose="020B0604020202020204" pitchFamily="34" charset="0"/>
              <a:buChar char="•"/>
            </a:pPr>
            <a:r>
              <a:rPr lang="en-US" sz="3600" dirty="0">
                <a:solidFill>
                  <a:srgbClr val="1E497D"/>
                </a:solidFill>
                <a:latin typeface="+mn-lt"/>
              </a:rPr>
              <a:t>All courses allow for differentiation of teaching methods and all students are able to access any course.</a:t>
            </a:r>
            <a:endParaRPr lang="en-CA" sz="3600" dirty="0">
              <a:solidFill>
                <a:srgbClr val="1E497D"/>
              </a:solidFill>
              <a:latin typeface="+mn-lt"/>
            </a:endParaRPr>
          </a:p>
        </p:txBody>
      </p:sp>
    </p:spTree>
    <p:extLst>
      <p:ext uri="{BB962C8B-B14F-4D97-AF65-F5344CB8AC3E}">
        <p14:creationId xmlns:p14="http://schemas.microsoft.com/office/powerpoint/2010/main" val="2580340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dpla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29238" y="903048"/>
            <a:ext cx="3024336" cy="5345514"/>
          </a:xfrm>
          <a:prstGeom prst="rect">
            <a:avLst/>
          </a:prstGeom>
        </p:spPr>
      </p:pic>
      <p:sp>
        <p:nvSpPr>
          <p:cNvPr id="11" name="Title 1"/>
          <p:cNvSpPr txBox="1">
            <a:spLocks/>
          </p:cNvSpPr>
          <p:nvPr/>
        </p:nvSpPr>
        <p:spPr>
          <a:xfrm>
            <a:off x="514761" y="1183173"/>
            <a:ext cx="8028383" cy="576064"/>
          </a:xfrm>
          <a:prstGeom prst="rect">
            <a:avLst/>
          </a:prstGeom>
          <a:solidFill>
            <a:schemeClr val="accent5"/>
          </a:solidFill>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itle 1"/>
          <p:cNvSpPr txBox="1">
            <a:spLocks/>
          </p:cNvSpPr>
          <p:nvPr/>
        </p:nvSpPr>
        <p:spPr>
          <a:xfrm>
            <a:off x="392436" y="366695"/>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F497D"/>
                </a:solidFill>
                <a:effectLst/>
                <a:uLnTx/>
                <a:uFillTx/>
                <a:latin typeface="Open Sans"/>
                <a:ea typeface="+mj-ea"/>
              </a:rPr>
              <a:t>Policy for Student Success</a:t>
            </a:r>
          </a:p>
        </p:txBody>
      </p:sp>
      <p:cxnSp>
        <p:nvCxnSpPr>
          <p:cNvPr id="6" name="Straight Connector 5"/>
          <p:cNvCxnSpPr/>
          <p:nvPr/>
        </p:nvCxnSpPr>
        <p:spPr>
          <a:xfrm flipH="1">
            <a:off x="514761" y="963986"/>
            <a:ext cx="129007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828006" y="2575715"/>
            <a:ext cx="7401892" cy="3398625"/>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1" indent="0" algn="l" defTabSz="914400" rtl="0" eaLnBrk="1" fontAlgn="auto" latinLnBrk="0" hangingPunct="1">
              <a:lnSpc>
                <a:spcPct val="130000"/>
              </a:lnSpc>
              <a:spcBef>
                <a:spcPct val="20000"/>
              </a:spcBef>
              <a:spcAft>
                <a:spcPts val="0"/>
              </a:spcAft>
              <a:buClr>
                <a:srgbClr val="4BACC6"/>
              </a:buClr>
              <a:buSzTx/>
              <a:buFont typeface="Arial" panose="020B0604020202020204" pitchFamily="34" charset="0"/>
              <a:buNone/>
              <a:tabLst/>
              <a:defRPr/>
            </a:pPr>
            <a:r>
              <a:rPr kumimoji="0" lang="en-US" sz="2400" b="0" i="1" u="none" strike="noStrike" kern="1200" cap="none" spc="0" normalizeH="0" baseline="0" noProof="0" dirty="0">
                <a:ln>
                  <a:noFill/>
                </a:ln>
                <a:solidFill>
                  <a:srgbClr val="1F497D"/>
                </a:solidFill>
                <a:effectLst/>
                <a:uLnTx/>
                <a:uFillTx/>
                <a:latin typeface="Open Sans Light"/>
                <a:ea typeface="+mn-ea"/>
                <a:cs typeface="Open Sans Light"/>
              </a:rPr>
              <a:t>B.C. is dedicated to maintaining its position as a global leader in education by pioneering systemic changes that prepare students for a rapidly changing world . To achieve this, we need an education system that better engages students in their own learning and fosters the skills and competencies they will need to succeed. </a:t>
            </a:r>
          </a:p>
        </p:txBody>
      </p:sp>
      <p:sp>
        <p:nvSpPr>
          <p:cNvPr id="9" name="Content Placeholder 2"/>
          <p:cNvSpPr txBox="1">
            <a:spLocks/>
          </p:cNvSpPr>
          <p:nvPr/>
        </p:nvSpPr>
        <p:spPr>
          <a:xfrm>
            <a:off x="620326" y="1999651"/>
            <a:ext cx="9001280" cy="11521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2800" b="1" i="1" u="none" strike="noStrike" kern="1200" cap="none" spc="0" normalizeH="0" baseline="0" noProof="0" dirty="0">
                <a:ln>
                  <a:noFill/>
                </a:ln>
                <a:solidFill>
                  <a:srgbClr val="1E497D"/>
                </a:solidFill>
                <a:effectLst/>
                <a:uLnTx/>
                <a:uFillTx/>
                <a:latin typeface="Calibri"/>
                <a:ea typeface="+mn-ea"/>
                <a:cs typeface="+mn-cs"/>
              </a:rPr>
              <a:t>Capable young people thriving in a rapidly changing world </a:t>
            </a:r>
            <a:endParaRPr kumimoji="0" lang="en-CA" sz="2800" b="1" i="0" u="none" strike="noStrike" kern="1200" cap="none" spc="0" normalizeH="0" baseline="0" noProof="0" dirty="0">
              <a:ln>
                <a:noFill/>
              </a:ln>
              <a:solidFill>
                <a:srgbClr val="1E497D"/>
              </a:solidFill>
              <a:effectLst/>
              <a:uLnTx/>
              <a:uFillTx/>
              <a:latin typeface="Calibri"/>
              <a:ea typeface="+mn-ea"/>
              <a:cs typeface="+mn-cs"/>
            </a:endParaRPr>
          </a:p>
        </p:txBody>
      </p:sp>
      <p:sp>
        <p:nvSpPr>
          <p:cNvPr id="10" name="Freeform 1"/>
          <p:cNvSpPr>
            <a:spLocks noChangeArrowheads="1"/>
          </p:cNvSpPr>
          <p:nvPr/>
        </p:nvSpPr>
        <p:spPr bwMode="auto">
          <a:xfrm rot="10800000">
            <a:off x="303303" y="2047269"/>
            <a:ext cx="173976" cy="360040"/>
          </a:xfrm>
          <a:custGeom>
            <a:avLst/>
            <a:gdLst>
              <a:gd name="T0" fmla="*/ 5999 w 6375"/>
              <a:gd name="T1" fmla="*/ 8218 h 9969"/>
              <a:gd name="T2" fmla="*/ 5999 w 6375"/>
              <a:gd name="T3" fmla="*/ 8218 h 9969"/>
              <a:gd name="T4" fmla="*/ 2750 w 6375"/>
              <a:gd name="T5" fmla="*/ 4969 h 9969"/>
              <a:gd name="T6" fmla="*/ 5999 w 6375"/>
              <a:gd name="T7" fmla="*/ 1750 h 9969"/>
              <a:gd name="T8" fmla="*/ 5999 w 6375"/>
              <a:gd name="T9" fmla="*/ 375 h 9969"/>
              <a:gd name="T10" fmla="*/ 4624 w 6375"/>
              <a:gd name="T11" fmla="*/ 375 h 9969"/>
              <a:gd name="T12" fmla="*/ 0 w 6375"/>
              <a:gd name="T13" fmla="*/ 4969 h 9969"/>
              <a:gd name="T14" fmla="*/ 4624 w 6375"/>
              <a:gd name="T15" fmla="*/ 9593 h 9969"/>
              <a:gd name="T16" fmla="*/ 5999 w 6375"/>
              <a:gd name="T17" fmla="*/ 9593 h 9969"/>
              <a:gd name="T18" fmla="*/ 6280 w 6375"/>
              <a:gd name="T19" fmla="*/ 8905 h 9969"/>
              <a:gd name="T20" fmla="*/ 5999 w 6375"/>
              <a:gd name="T21" fmla="*/ 8218 h 9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75" h="9969">
                <a:moveTo>
                  <a:pt x="5999" y="8218"/>
                </a:moveTo>
                <a:lnTo>
                  <a:pt x="5999" y="8218"/>
                </a:lnTo>
                <a:cubicBezTo>
                  <a:pt x="2750" y="4969"/>
                  <a:pt x="2750" y="4969"/>
                  <a:pt x="2750" y="4969"/>
                </a:cubicBezTo>
                <a:cubicBezTo>
                  <a:pt x="5999" y="1750"/>
                  <a:pt x="5999" y="1750"/>
                  <a:pt x="5999" y="1750"/>
                </a:cubicBezTo>
                <a:cubicBezTo>
                  <a:pt x="6374" y="1375"/>
                  <a:pt x="6374" y="750"/>
                  <a:pt x="5999" y="375"/>
                </a:cubicBezTo>
                <a:cubicBezTo>
                  <a:pt x="5624" y="0"/>
                  <a:pt x="4999" y="0"/>
                  <a:pt x="4624" y="375"/>
                </a:cubicBezTo>
                <a:cubicBezTo>
                  <a:pt x="0" y="4969"/>
                  <a:pt x="0" y="4969"/>
                  <a:pt x="0" y="4969"/>
                </a:cubicBezTo>
                <a:cubicBezTo>
                  <a:pt x="4624" y="9593"/>
                  <a:pt x="4624" y="9593"/>
                  <a:pt x="4624" y="9593"/>
                </a:cubicBezTo>
                <a:cubicBezTo>
                  <a:pt x="4999" y="9968"/>
                  <a:pt x="5624" y="9968"/>
                  <a:pt x="5999" y="9593"/>
                </a:cubicBezTo>
                <a:cubicBezTo>
                  <a:pt x="6186" y="9405"/>
                  <a:pt x="6280" y="9155"/>
                  <a:pt x="6280" y="8905"/>
                </a:cubicBezTo>
                <a:cubicBezTo>
                  <a:pt x="6280" y="8655"/>
                  <a:pt x="6186" y="8405"/>
                  <a:pt x="5999" y="8218"/>
                </a:cubicBezTo>
              </a:path>
            </a:pathLst>
          </a:custGeom>
          <a:solidFill>
            <a:schemeClr val="accent5"/>
          </a:solidFill>
          <a:ln>
            <a:noFill/>
          </a:ln>
          <a:effectLst/>
          <a:extLst/>
        </p:spPr>
        <p:txBody>
          <a:bodyPr wrap="none" lIns="243852" tIns="121926" rIns="243852" bIns="121926" anchor="ctr"/>
          <a:lstStyle/>
          <a:p>
            <a:pPr marL="0" marR="0" lvl="0" indent="0" algn="l" defTabSz="108744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Light"/>
              <a:ea typeface="+mn-ea"/>
              <a:cs typeface="+mn-cs"/>
            </a:endParaRPr>
          </a:p>
        </p:txBody>
      </p:sp>
      <p:sp>
        <p:nvSpPr>
          <p:cNvPr id="13" name="Content Placeholder 2"/>
          <p:cNvSpPr txBox="1">
            <a:spLocks/>
          </p:cNvSpPr>
          <p:nvPr/>
        </p:nvSpPr>
        <p:spPr>
          <a:xfrm>
            <a:off x="620326" y="895141"/>
            <a:ext cx="8208912" cy="11521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1F497D"/>
              </a:solidFill>
              <a:effectLst/>
              <a:uLnTx/>
              <a:uFillTx/>
              <a:latin typeface="Open Sans Light"/>
              <a:ea typeface="+mn-ea"/>
              <a:cs typeface="Open Sans Ligh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Open Sans Light"/>
                <a:ea typeface="+mn-ea"/>
                <a:cs typeface="Open Sans Light"/>
              </a:rPr>
              <a:t>Our students' success is based on a simple vision: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solidFill>
                  <a:srgbClr val="FFFFFF"/>
                </a:solidFill>
                <a:effectLst/>
                <a:uLnTx/>
                <a:uFillTx/>
                <a:latin typeface="Open Sans Light"/>
                <a:ea typeface="+mn-ea"/>
                <a:cs typeface="Open Sans Light"/>
              </a:rPr>
              <a:t>.</a:t>
            </a:r>
          </a:p>
        </p:txBody>
      </p:sp>
    </p:spTree>
    <p:extLst>
      <p:ext uri="{BB962C8B-B14F-4D97-AF65-F5344CB8AC3E}">
        <p14:creationId xmlns:p14="http://schemas.microsoft.com/office/powerpoint/2010/main" val="3151267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3" name="Rectangle 2"/>
          <p:cNvSpPr/>
          <p:nvPr/>
        </p:nvSpPr>
        <p:spPr>
          <a:xfrm>
            <a:off x="1249420" y="370957"/>
            <a:ext cx="8475141" cy="769441"/>
          </a:xfrm>
          <a:prstGeom prst="rect">
            <a:avLst/>
          </a:prstGeom>
        </p:spPr>
        <p:txBody>
          <a:bodyPr wrap="none">
            <a:spAutoFit/>
          </a:bodyPr>
          <a:lstStyle/>
          <a:p>
            <a:pPr lvl="0" defTabSz="914400" eaLnBrk="0" fontAlgn="base" hangingPunct="0">
              <a:spcBef>
                <a:spcPct val="0"/>
              </a:spcBef>
              <a:spcAft>
                <a:spcPct val="0"/>
              </a:spcAft>
            </a:pPr>
            <a:r>
              <a:rPr lang="en-US" altLang="en-US" sz="4400" dirty="0">
                <a:solidFill>
                  <a:schemeClr val="bg1"/>
                </a:solidFill>
                <a:ea typeface="Calibri" panose="020F0502020204030204" pitchFamily="34" charset="0"/>
              </a:rPr>
              <a:t>WHAT IS NEW: Curriculum Structure</a:t>
            </a:r>
            <a:endParaRPr lang="en-US" altLang="en-US" sz="2400" dirty="0">
              <a:solidFill>
                <a:schemeClr val="bg1"/>
              </a:solidFill>
            </a:endParaRP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endParaRPr lang="en-US" dirty="0"/>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179882" y="2132075"/>
            <a:ext cx="9288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556600" y="1477145"/>
            <a:ext cx="108170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pPr>
            <a:endParaRPr kumimoji="0" lang="en-US" altLang="en-US" sz="3200" b="1" i="0" u="none" strike="noStrike" cap="none" normalizeH="0" baseline="0" dirty="0">
              <a:ln>
                <a:noFill/>
              </a:ln>
              <a:solidFill>
                <a:srgbClr val="414042"/>
              </a:solidFill>
              <a:effectLst/>
              <a:latin typeface="+mn-lt"/>
              <a:ea typeface="Calibri" panose="020F0502020204030204" pitchFamily="34" charset="0"/>
            </a:endParaRPr>
          </a:p>
          <a:p>
            <a:pPr marL="742950" indent="-742950">
              <a:buFont typeface="+mj-lt"/>
              <a:buAutoNum type="arabicPeriod" startAt="5"/>
            </a:pPr>
            <a:r>
              <a:rPr lang="en-US" sz="3600" b="1" dirty="0">
                <a:solidFill>
                  <a:srgbClr val="073E87"/>
                </a:solidFill>
                <a:latin typeface="+mn-lt"/>
              </a:rPr>
              <a:t>Indigenous world views, perspectives and content built into all new and redesigned curricula (K-12).</a:t>
            </a:r>
          </a:p>
          <a:p>
            <a:r>
              <a:rPr lang="en-US" sz="3600" b="1" dirty="0">
                <a:solidFill>
                  <a:srgbClr val="073E87"/>
                </a:solidFill>
                <a:latin typeface="+mn-lt"/>
              </a:rPr>
              <a:t> </a:t>
            </a:r>
            <a:endParaRPr lang="en-CA" sz="3600" b="1" dirty="0">
              <a:solidFill>
                <a:srgbClr val="073E87"/>
              </a:solidFill>
              <a:latin typeface="+mn-lt"/>
            </a:endParaRPr>
          </a:p>
        </p:txBody>
      </p:sp>
      <p:pic>
        <p:nvPicPr>
          <p:cNvPr id="9" name="Picture 8">
            <a:extLst>
              <a:ext uri="{FF2B5EF4-FFF2-40B4-BE49-F238E27FC236}">
                <a16:creationId xmlns:a16="http://schemas.microsoft.com/office/drawing/2014/main" id="{63666FDF-B627-D94B-9EA3-323AA34FB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81443">
            <a:off x="437940" y="3432706"/>
            <a:ext cx="2374603" cy="309815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624F78B-055D-E847-ADF6-543F475E7864}"/>
              </a:ext>
            </a:extLst>
          </p:cNvPr>
          <p:cNvSpPr/>
          <p:nvPr/>
        </p:nvSpPr>
        <p:spPr>
          <a:xfrm>
            <a:off x="3070601" y="3658919"/>
            <a:ext cx="8258621" cy="2062103"/>
          </a:xfrm>
          <a:prstGeom prst="rect">
            <a:avLst/>
          </a:prstGeom>
        </p:spPr>
        <p:txBody>
          <a:bodyPr wrap="square">
            <a:spAutoFit/>
          </a:bodyPr>
          <a:lstStyle/>
          <a:p>
            <a:pPr marL="1371600" lvl="2" indent="-457200">
              <a:buFont typeface="Arial" panose="020B0604020202020204" pitchFamily="34" charset="0"/>
              <a:buChar char="•"/>
            </a:pPr>
            <a:r>
              <a:rPr lang="en-US" sz="3200" dirty="0">
                <a:solidFill>
                  <a:srgbClr val="073E87"/>
                </a:solidFill>
              </a:rPr>
              <a:t>For example, place-based learning and emphasis on Indigenous ways of knowing reflect the First Peoples Principles of Learning in the curriculum.</a:t>
            </a:r>
            <a:endParaRPr lang="en-CA" sz="3200" b="1" dirty="0">
              <a:solidFill>
                <a:srgbClr val="073E87"/>
              </a:solidFill>
            </a:endParaRPr>
          </a:p>
        </p:txBody>
      </p:sp>
    </p:spTree>
    <p:extLst>
      <p:ext uri="{BB962C8B-B14F-4D97-AF65-F5344CB8AC3E}">
        <p14:creationId xmlns:p14="http://schemas.microsoft.com/office/powerpoint/2010/main" val="460784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1249420" y="370957"/>
            <a:ext cx="8626913" cy="76944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WHAT IS NEW: Curriculum Structure</a:t>
            </a:r>
            <a:endParaRPr kumimoji="0" lang="en-US" alt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179882" y="2132075"/>
            <a:ext cx="9288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409239" y="1585721"/>
            <a:ext cx="1030727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defRPr/>
            </a:pPr>
            <a:endParaRPr kumimoji="0" lang="en-US" altLang="en-US" sz="3200" b="1" i="0" u="none" strike="noStrike" kern="1200" cap="none" spc="0" normalizeH="0" baseline="0" noProof="0" dirty="0">
              <a:ln>
                <a:noFill/>
              </a:ln>
              <a:solidFill>
                <a:srgbClr val="414042"/>
              </a:solidFill>
              <a:effectLst/>
              <a:uLnTx/>
              <a:uFillTx/>
              <a:latin typeface="Calibri"/>
              <a:ea typeface="Calibri" panose="020F0502020204030204" pitchFamily="34" charset="0"/>
              <a:cs typeface="+mn-cs"/>
            </a:endParaRPr>
          </a:p>
          <a:p>
            <a:pPr marL="742950" marR="0" lvl="0" indent="-742950" algn="l" defTabSz="457200" rtl="0" eaLnBrk="0" fontAlgn="base" latinLnBrk="0" hangingPunct="0">
              <a:lnSpc>
                <a:spcPct val="100000"/>
              </a:lnSpc>
              <a:spcBef>
                <a:spcPct val="0"/>
              </a:spcBef>
              <a:spcAft>
                <a:spcPct val="0"/>
              </a:spcAft>
              <a:buClr>
                <a:srgbClr val="073E87"/>
              </a:buClr>
              <a:buSzTx/>
              <a:buFont typeface="+mj-lt"/>
              <a:buAutoNum type="arabicPeriod" startAt="6"/>
              <a:tabLst>
                <a:tab pos="952500" algn="l"/>
              </a:tabLst>
              <a:defRPr/>
            </a:pPr>
            <a:r>
              <a:rPr kumimoji="0" lang="en-US" sz="4000" b="1" i="0" u="none" strike="noStrike" kern="1200" cap="none" spc="0" normalizeH="0" baseline="0" noProof="0" dirty="0">
                <a:ln>
                  <a:noFill/>
                </a:ln>
                <a:solidFill>
                  <a:srgbClr val="073E87"/>
                </a:solidFill>
                <a:effectLst/>
                <a:uLnTx/>
                <a:uFillTx/>
                <a:latin typeface="Calibri"/>
                <a:ea typeface="+mn-ea"/>
                <a:cs typeface="+mn-cs"/>
              </a:rPr>
              <a:t>Literacy and numeracy skills developed through applications in all curricular areas.</a:t>
            </a:r>
            <a:r>
              <a:rPr kumimoji="0" lang="en-US" sz="4000" b="0" i="0" u="none" strike="noStrike" kern="1200" cap="none" spc="0" normalizeH="0" baseline="0" noProof="0" dirty="0">
                <a:ln>
                  <a:noFill/>
                </a:ln>
                <a:solidFill>
                  <a:srgbClr val="073E87"/>
                </a:solidFill>
                <a:effectLst/>
                <a:uLnTx/>
                <a:uFillTx/>
                <a:latin typeface="Calibri"/>
                <a:ea typeface="+mn-ea"/>
                <a:cs typeface="+mn-cs"/>
              </a:rPr>
              <a:t> </a:t>
            </a:r>
          </a:p>
          <a:p>
            <a:pPr marL="742950" marR="0" lvl="0" indent="-742950" algn="l" defTabSz="457200" rtl="0" eaLnBrk="0" fontAlgn="base" latinLnBrk="0" hangingPunct="0">
              <a:lnSpc>
                <a:spcPct val="100000"/>
              </a:lnSpc>
              <a:spcBef>
                <a:spcPct val="0"/>
              </a:spcBef>
              <a:spcAft>
                <a:spcPct val="0"/>
              </a:spcAft>
              <a:buClr>
                <a:srgbClr val="073E87"/>
              </a:buClr>
              <a:buSzTx/>
              <a:buFont typeface="+mj-lt"/>
              <a:buAutoNum type="arabicPeriod" startAt="6"/>
              <a:tabLst>
                <a:tab pos="952500" algn="l"/>
              </a:tabLst>
              <a:defRPr/>
            </a:pPr>
            <a:endParaRPr kumimoji="0" lang="en-CA" sz="3600" b="0" i="0" u="none" strike="noStrike" kern="1200" cap="none" spc="0" normalizeH="0" baseline="0" noProof="0" dirty="0">
              <a:ln>
                <a:noFill/>
              </a:ln>
              <a:solidFill>
                <a:srgbClr val="073E87"/>
              </a:solidFill>
              <a:effectLst/>
              <a:uLnTx/>
              <a:uFillTx/>
              <a:latin typeface="Calibri"/>
              <a:ea typeface="+mn-ea"/>
              <a:cs typeface="+mn-cs"/>
            </a:endParaRPr>
          </a:p>
          <a:p>
            <a:pPr marL="1485900" marR="0" lvl="2" indent="-571500" algn="l" defTabSz="457200" rtl="0" eaLnBrk="0" fontAlgn="base" latinLnBrk="0" hangingPunct="0">
              <a:lnSpc>
                <a:spcPct val="100000"/>
              </a:lnSpc>
              <a:spcBef>
                <a:spcPct val="0"/>
              </a:spcBef>
              <a:spcAft>
                <a:spcPct val="0"/>
              </a:spcAft>
              <a:buClrTx/>
              <a:buSzTx/>
              <a:buFont typeface="Arial" panose="020B0604020202020204" pitchFamily="34" charset="0"/>
              <a:buChar char="•"/>
              <a:tabLst>
                <a:tab pos="952500" algn="l"/>
              </a:tabLst>
              <a:defRPr/>
            </a:pPr>
            <a:r>
              <a:rPr kumimoji="0" lang="en-US" sz="3600" b="0" i="0" u="none" strike="noStrike" kern="1200" cap="none" spc="0" normalizeH="0" baseline="0" noProof="0" dirty="0">
                <a:ln>
                  <a:noFill/>
                </a:ln>
                <a:solidFill>
                  <a:srgbClr val="073E87"/>
                </a:solidFill>
                <a:effectLst/>
                <a:uLnTx/>
                <a:uFillTx/>
                <a:latin typeface="Calibri"/>
                <a:ea typeface="+mn-ea"/>
                <a:cs typeface="+mn-cs"/>
              </a:rPr>
              <a:t>Renewed focus on reading, writing and math as core skills and their applications in the graduation years.</a:t>
            </a:r>
            <a:endParaRPr kumimoji="0" lang="en-CA" sz="3600" b="0" i="0" u="none" strike="noStrike" kern="1200" cap="none" spc="0" normalizeH="0" baseline="0" noProof="0" dirty="0">
              <a:ln>
                <a:noFill/>
              </a:ln>
              <a:solidFill>
                <a:srgbClr val="073E87"/>
              </a:solidFill>
              <a:effectLst/>
              <a:uLnTx/>
              <a:uFillTx/>
              <a:latin typeface="Calibri"/>
              <a:ea typeface="+mn-ea"/>
              <a:cs typeface="+mn-cs"/>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tab pos="952500" algn="l"/>
              </a:tabLst>
              <a:defRPr/>
            </a:pPr>
            <a:endParaRPr kumimoji="0" lang="en-CA"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2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660489" y="400711"/>
            <a:ext cx="4320029" cy="76944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Course Structures</a:t>
            </a:r>
            <a:endParaRPr kumimoji="0" lang="en-US" alt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179882" y="2132075"/>
            <a:ext cx="9288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781880" y="1798175"/>
            <a:ext cx="1007724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defRPr/>
            </a:pPr>
            <a:endParaRPr kumimoji="0" lang="en-US" altLang="en-US" sz="2800" b="1" i="0" u="none" strike="noStrike" kern="1200" cap="none" spc="0" normalizeH="0" baseline="0" noProof="0" dirty="0">
              <a:ln>
                <a:noFill/>
              </a:ln>
              <a:solidFill>
                <a:srgbClr val="414042"/>
              </a:solidFill>
              <a:effectLst/>
              <a:uLnTx/>
              <a:uFillTx/>
              <a:latin typeface="Calibri"/>
              <a:ea typeface="Calibri" panose="020F0502020204030204" pitchFamily="34" charset="0"/>
              <a:cs typeface="+mn-cs"/>
            </a:endParaRPr>
          </a:p>
          <a:p>
            <a:pPr marL="742950" marR="0" lvl="0" indent="-742950" algn="l" defTabSz="457200" rtl="0" eaLnBrk="0" fontAlgn="base" latinLnBrk="0" hangingPunct="0">
              <a:lnSpc>
                <a:spcPct val="100000"/>
              </a:lnSpc>
              <a:spcBef>
                <a:spcPct val="0"/>
              </a:spcBef>
              <a:spcAft>
                <a:spcPct val="0"/>
              </a:spcAft>
              <a:buClr>
                <a:srgbClr val="073E87"/>
              </a:buClr>
              <a:buSzTx/>
              <a:buFont typeface="+mj-lt"/>
              <a:buAutoNum type="arabicPeriod" startAt="7"/>
              <a:tabLst>
                <a:tab pos="952500" algn="l"/>
              </a:tabLst>
              <a:defRPr/>
            </a:pPr>
            <a:r>
              <a:rPr kumimoji="0" lang="en-US" sz="4000" b="1" i="0" u="none" strike="noStrike" kern="1200" cap="none" spc="0" normalizeH="0" baseline="0" noProof="0" dirty="0">
                <a:ln>
                  <a:noFill/>
                </a:ln>
                <a:solidFill>
                  <a:srgbClr val="073E87"/>
                </a:solidFill>
                <a:effectLst/>
                <a:uLnTx/>
                <a:uFillTx/>
                <a:latin typeface="Calibri"/>
                <a:ea typeface="+mn-ea"/>
                <a:cs typeface="+mn-cs"/>
              </a:rPr>
              <a:t>More course options in each subject area</a:t>
            </a:r>
            <a:r>
              <a:rPr kumimoji="0" lang="en-US" sz="4000" b="0" i="0" u="none" strike="noStrike" kern="1200" cap="none" spc="0" normalizeH="0" baseline="0" noProof="0" dirty="0">
                <a:ln>
                  <a:noFill/>
                </a:ln>
                <a:solidFill>
                  <a:srgbClr val="073E87"/>
                </a:solidFill>
                <a:effectLst/>
                <a:uLnTx/>
                <a:uFillTx/>
                <a:latin typeface="Calibri"/>
                <a:ea typeface="+mn-ea"/>
                <a:cs typeface="+mn-cs"/>
              </a:rPr>
              <a:t>.</a:t>
            </a:r>
          </a:p>
          <a:p>
            <a:pPr marL="0" marR="0" lvl="0" indent="0" algn="l" defTabSz="457200" rtl="0" eaLnBrk="0" fontAlgn="base" latinLnBrk="0" hangingPunct="0">
              <a:lnSpc>
                <a:spcPct val="100000"/>
              </a:lnSpc>
              <a:spcBef>
                <a:spcPct val="0"/>
              </a:spcBef>
              <a:spcAft>
                <a:spcPct val="0"/>
              </a:spcAft>
              <a:buClr>
                <a:srgbClr val="073E87"/>
              </a:buClr>
              <a:buSzTx/>
              <a:buFontTx/>
              <a:buNone/>
              <a:tabLst>
                <a:tab pos="952500" algn="l"/>
              </a:tabLst>
              <a:defRPr/>
            </a:pPr>
            <a:r>
              <a:rPr kumimoji="0" lang="en-US" sz="2800" b="0" i="0" u="none" strike="noStrike" kern="1200" cap="none" spc="0" normalizeH="0" baseline="0" noProof="0" dirty="0">
                <a:ln>
                  <a:noFill/>
                </a:ln>
                <a:solidFill>
                  <a:srgbClr val="073E87"/>
                </a:solidFill>
                <a:effectLst/>
                <a:uLnTx/>
                <a:uFillTx/>
                <a:latin typeface="Calibri"/>
                <a:ea typeface="+mn-ea"/>
                <a:cs typeface="+mn-cs"/>
              </a:rPr>
              <a:t> </a:t>
            </a:r>
            <a:endParaRPr kumimoji="0" lang="en-CA" sz="2800" b="0" i="0" u="none" strike="noStrike" kern="1200" cap="none" spc="0" normalizeH="0" baseline="0" noProof="0" dirty="0">
              <a:ln>
                <a:noFill/>
              </a:ln>
              <a:solidFill>
                <a:srgbClr val="073E87"/>
              </a:solidFill>
              <a:effectLst/>
              <a:uLnTx/>
              <a:uFillTx/>
              <a:latin typeface="Calibri"/>
              <a:ea typeface="+mn-ea"/>
              <a:cs typeface="+mn-cs"/>
            </a:endParaRPr>
          </a:p>
          <a:p>
            <a:pPr marL="1485900" lvl="2" indent="-571500">
              <a:buFont typeface="Arial" panose="020B0604020202020204" pitchFamily="34" charset="0"/>
              <a:buChar char="•"/>
              <a:defRPr/>
            </a:pPr>
            <a:r>
              <a:rPr kumimoji="0" lang="en-US" sz="3600" b="0" i="0" u="none" strike="noStrike" kern="1200" cap="none" spc="0" normalizeH="0" baseline="0" noProof="0" dirty="0">
                <a:ln>
                  <a:noFill/>
                </a:ln>
                <a:solidFill>
                  <a:srgbClr val="073E87"/>
                </a:solidFill>
                <a:effectLst/>
                <a:uLnTx/>
                <a:uFillTx/>
                <a:latin typeface="Calibri"/>
                <a:ea typeface="+mn-ea"/>
                <a:cs typeface="+mn-cs"/>
              </a:rPr>
              <a:t>These course options reflect a broad diversity and respond to emerging trends and student preference.</a:t>
            </a:r>
            <a:endParaRPr kumimoji="0" lang="en-CA" sz="3600" b="0" i="0" u="none" strike="noStrike" kern="1200" cap="none" spc="0" normalizeH="0" baseline="0" noProof="0" dirty="0">
              <a:ln>
                <a:noFill/>
              </a:ln>
              <a:solidFill>
                <a:srgbClr val="073E87"/>
              </a:solidFill>
              <a:effectLst/>
              <a:uLnTx/>
              <a:uFillTx/>
              <a:latin typeface="Calibri"/>
              <a:ea typeface="+mn-ea"/>
              <a:cs typeface="+mn-cs"/>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tab pos="952500" algn="l"/>
              </a:tabLst>
              <a:defRPr/>
            </a:pPr>
            <a:endParaRPr kumimoji="0" lang="en-CA"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239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 y="735752"/>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0"/>
            <a:ext cx="12192000" cy="1533178"/>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1517072" y="2576257"/>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40000"/>
              </a:lnSpc>
              <a:spcBef>
                <a:spcPts val="0"/>
              </a:spcBef>
              <a:spcAft>
                <a:spcPts val="1200"/>
              </a:spcAft>
              <a:buClr>
                <a:srgbClr val="4F81BD"/>
              </a:buClr>
              <a:buFont typeface="Arial" panose="020B0604020202020204" pitchFamily="34" charset="0"/>
              <a:buNone/>
            </a:pPr>
            <a:r>
              <a:rPr lang="en-CA" sz="20000" dirty="0">
                <a:solidFill>
                  <a:srgbClr val="FFFFFF"/>
                </a:solidFill>
                <a:latin typeface="Open Sans"/>
                <a:cs typeface="Open Sans"/>
              </a:rPr>
              <a:t>Opening Remarks</a:t>
            </a:r>
          </a:p>
          <a:p>
            <a:pPr marL="0" indent="0" algn="ctr">
              <a:lnSpc>
                <a:spcPct val="150000"/>
              </a:lnSpc>
              <a:spcBef>
                <a:spcPts val="1800"/>
              </a:spcBef>
              <a:spcAft>
                <a:spcPts val="1200"/>
              </a:spcAft>
              <a:buClr>
                <a:srgbClr val="4F81BD"/>
              </a:buClr>
              <a:buFont typeface="Arial" panose="020B0604020202020204" pitchFamily="34" charset="0"/>
              <a:buNone/>
            </a:pPr>
            <a:br>
              <a:rPr lang="en-CA" sz="7200" i="1" dirty="0">
                <a:solidFill>
                  <a:prstClr val="white"/>
                </a:solidFill>
                <a:latin typeface="Open Sans Light"/>
                <a:cs typeface="Open Sans Light"/>
              </a:rPr>
            </a:br>
            <a:endParaRPr lang="en-CA" sz="7200" i="1" dirty="0">
              <a:solidFill>
                <a:prstClr val="white"/>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srgbClr val="1F497D"/>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prstClr val="black"/>
              </a:solidFill>
              <a:latin typeface="Open Sans Light"/>
              <a:cs typeface="Open Sans Light"/>
            </a:endParaRPr>
          </a:p>
          <a:p>
            <a:pPr marL="0" indent="0" algn="ctr">
              <a:lnSpc>
                <a:spcPct val="120000"/>
              </a:lnSpc>
              <a:spcBef>
                <a:spcPts val="1079"/>
              </a:spcBef>
              <a:buClr>
                <a:srgbClr val="4F81BD"/>
              </a:buClr>
              <a:buFont typeface="Arial" panose="020B0604020202020204" pitchFamily="34" charset="0"/>
              <a:buNone/>
            </a:pPr>
            <a:br>
              <a:rPr lang="en-CA" sz="8000" dirty="0">
                <a:solidFill>
                  <a:prstClr val="black"/>
                </a:solidFill>
                <a:latin typeface="Open Sans Light"/>
                <a:cs typeface="Open Sans Light"/>
              </a:rPr>
            </a:br>
            <a:endParaRPr lang="en-CA" sz="8000" dirty="0">
              <a:solidFill>
                <a:prstClr val="black"/>
              </a:solidFill>
            </a:endParaRPr>
          </a:p>
          <a:p>
            <a:pPr algn="ctr">
              <a:spcBef>
                <a:spcPts val="1079"/>
              </a:spcBef>
            </a:pPr>
            <a:endParaRPr lang="en-CA" sz="8000" b="1" dirty="0">
              <a:solidFill>
                <a:prstClr val="black"/>
              </a:solidFill>
            </a:endParaRPr>
          </a:p>
        </p:txBody>
      </p:sp>
      <p:sp>
        <p:nvSpPr>
          <p:cNvPr id="9" name="Title 1"/>
          <p:cNvSpPr txBox="1">
            <a:spLocks/>
          </p:cNvSpPr>
          <p:nvPr/>
        </p:nvSpPr>
        <p:spPr>
          <a:xfrm>
            <a:off x="1459086" y="3086017"/>
            <a:ext cx="918238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4800" dirty="0">
                <a:solidFill>
                  <a:srgbClr val="1F497D"/>
                </a:solidFill>
              </a:rPr>
              <a:t>Graduation Program Requirements</a:t>
            </a:r>
          </a:p>
        </p:txBody>
      </p:sp>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97970" y="231999"/>
            <a:ext cx="12048309" cy="3177496"/>
          </a:xfrm>
          <a:prstGeom prst="rect">
            <a:avLst/>
          </a:prstGeom>
        </p:spPr>
      </p:pic>
      <p:pic>
        <p:nvPicPr>
          <p:cNvPr id="14" name="Picture 13" descr="students.png"/>
          <p:cNvPicPr>
            <a:picLocks noChangeAspect="1"/>
          </p:cNvPicPr>
          <p:nvPr/>
        </p:nvPicPr>
        <p:blipFill rotWithShape="1">
          <a:blip r:embed="rId4" cstate="print">
            <a:extLst>
              <a:ext uri="{28A0092B-C50C-407E-A947-70E740481C1C}">
                <a14:useLocalDpi xmlns:a14="http://schemas.microsoft.com/office/drawing/2010/main" val="0"/>
              </a:ext>
            </a:extLst>
          </a:blip>
          <a:srcRect b="52013"/>
          <a:stretch/>
        </p:blipFill>
        <p:spPr>
          <a:xfrm>
            <a:off x="883226" y="4186851"/>
            <a:ext cx="10411691" cy="2716672"/>
          </a:xfrm>
          <a:prstGeom prst="rect">
            <a:avLst/>
          </a:prstGeom>
          <a:noFill/>
          <a:ln>
            <a:noFill/>
          </a:ln>
        </p:spPr>
      </p:pic>
    </p:spTree>
    <p:extLst>
      <p:ext uri="{BB962C8B-B14F-4D97-AF65-F5344CB8AC3E}">
        <p14:creationId xmlns:p14="http://schemas.microsoft.com/office/powerpoint/2010/main" val="2805026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441613" y="1926795"/>
            <a:ext cx="11017828" cy="4712996"/>
          </a:xfrm>
          <a:prstGeom prst="rect">
            <a:avLst/>
          </a:prstGeom>
        </p:spPr>
        <p:txBody>
          <a:bodyPr vert="horz" lIns="91384" tIns="45691" rIns="91384" bIns="45691"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CA" sz="3100" dirty="0">
                <a:solidFill>
                  <a:srgbClr val="002060"/>
                </a:solidFill>
              </a:rPr>
              <a:t>Graduation requirements are maintained at 80 credits total, with a minimum of 16 at the Grade 12 level and 28 elective course credits. The 52 credits of required courses are:</a:t>
            </a:r>
            <a:endParaRPr lang="en-US" sz="3100" dirty="0">
              <a:solidFill>
                <a:srgbClr val="002060"/>
              </a:solidFill>
            </a:endParaRPr>
          </a:p>
          <a:p>
            <a:pPr lvl="1"/>
            <a:r>
              <a:rPr lang="en-CA" sz="3100" dirty="0">
                <a:solidFill>
                  <a:srgbClr val="002060"/>
                </a:solidFill>
              </a:rPr>
              <a:t>8 credits of Career Education </a:t>
            </a:r>
          </a:p>
          <a:p>
            <a:pPr lvl="1"/>
            <a:r>
              <a:rPr lang="en-CA" sz="3100" dirty="0">
                <a:solidFill>
                  <a:srgbClr val="002060"/>
                </a:solidFill>
              </a:rPr>
              <a:t>Physical and Health Education (four credits)</a:t>
            </a:r>
            <a:endParaRPr lang="en-US" sz="3100" dirty="0">
              <a:solidFill>
                <a:srgbClr val="002060"/>
              </a:solidFill>
            </a:endParaRPr>
          </a:p>
          <a:p>
            <a:pPr lvl="1"/>
            <a:r>
              <a:rPr lang="en-CA" sz="3100" dirty="0">
                <a:solidFill>
                  <a:srgbClr val="002060"/>
                </a:solidFill>
              </a:rPr>
              <a:t>Science 10 (four credits), and a Science 11 or 12 (four credits)</a:t>
            </a:r>
            <a:endParaRPr lang="en-US" sz="3100" dirty="0">
              <a:solidFill>
                <a:srgbClr val="002060"/>
              </a:solidFill>
            </a:endParaRPr>
          </a:p>
          <a:p>
            <a:pPr lvl="1"/>
            <a:r>
              <a:rPr lang="en-CA" sz="3100" dirty="0">
                <a:solidFill>
                  <a:srgbClr val="002060"/>
                </a:solidFill>
              </a:rPr>
              <a:t>Social Studies 10 (four credits), and a Social Studies 11 or 12 (four credits) </a:t>
            </a:r>
            <a:endParaRPr lang="en-US" sz="3100" dirty="0">
              <a:solidFill>
                <a:srgbClr val="002060"/>
              </a:solidFill>
            </a:endParaRPr>
          </a:p>
          <a:p>
            <a:pPr lvl="1"/>
            <a:r>
              <a:rPr lang="en-CA" sz="3100" dirty="0">
                <a:solidFill>
                  <a:srgbClr val="002060"/>
                </a:solidFill>
              </a:rPr>
              <a:t>A Math 10 (four credits), </a:t>
            </a:r>
            <a:r>
              <a:rPr lang="en-CA" sz="3100" b="1" dirty="0">
                <a:solidFill>
                  <a:srgbClr val="002060"/>
                </a:solidFill>
              </a:rPr>
              <a:t>and</a:t>
            </a:r>
            <a:r>
              <a:rPr lang="en-CA" sz="3100" dirty="0">
                <a:solidFill>
                  <a:srgbClr val="002060"/>
                </a:solidFill>
              </a:rPr>
              <a:t> a Math 11 or 12 (four credits)</a:t>
            </a:r>
            <a:endParaRPr lang="en-US" sz="3100" dirty="0">
              <a:solidFill>
                <a:srgbClr val="002060"/>
              </a:solidFill>
            </a:endParaRPr>
          </a:p>
          <a:p>
            <a:pPr lvl="1"/>
            <a:r>
              <a:rPr lang="en-CA" sz="3100" dirty="0">
                <a:solidFill>
                  <a:srgbClr val="002060"/>
                </a:solidFill>
              </a:rPr>
              <a:t>A Language Arts 10, 11 &amp; 12 (12 credits)</a:t>
            </a:r>
            <a:endParaRPr lang="en-US" sz="3100" dirty="0">
              <a:solidFill>
                <a:srgbClr val="002060"/>
              </a:solidFill>
            </a:endParaRPr>
          </a:p>
          <a:p>
            <a:pPr lvl="1"/>
            <a:r>
              <a:rPr lang="en-CA" sz="3100" dirty="0">
                <a:solidFill>
                  <a:srgbClr val="002060"/>
                </a:solidFill>
              </a:rPr>
              <a:t>An Arts Education 10, 11, or 12 </a:t>
            </a:r>
            <a:r>
              <a:rPr lang="en-CA" sz="3100" b="1" dirty="0">
                <a:solidFill>
                  <a:srgbClr val="002060"/>
                </a:solidFill>
              </a:rPr>
              <a:t>and/or</a:t>
            </a:r>
            <a:r>
              <a:rPr lang="en-CA" sz="3100" dirty="0">
                <a:solidFill>
                  <a:srgbClr val="002060"/>
                </a:solidFill>
              </a:rPr>
              <a:t> an Applied Design, Skills &amp; Technologies 10, 11, or 12 (four credits)</a:t>
            </a:r>
            <a:endParaRPr lang="en-US" sz="3100" dirty="0">
              <a:solidFill>
                <a:srgbClr val="002060"/>
              </a:solidFill>
            </a:endParaRPr>
          </a:p>
        </p:txBody>
      </p:sp>
      <p:sp>
        <p:nvSpPr>
          <p:cNvPr id="6" name="Rectangle 5"/>
          <p:cNvSpPr/>
          <p:nvPr/>
        </p:nvSpPr>
        <p:spPr>
          <a:xfrm>
            <a:off x="0" y="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lvl="0"/>
            <a:r>
              <a:rPr lang="en-CA" sz="3200" b="1" dirty="0">
                <a:solidFill>
                  <a:schemeClr val="bg1"/>
                </a:solidFill>
              </a:rPr>
              <a:t>      What courses meet the new Graduation Program requirements?</a:t>
            </a:r>
            <a:endParaRPr lang="en-US" sz="3200" dirty="0">
              <a:solidFill>
                <a:schemeClr val="bg1"/>
              </a:solidFill>
            </a:endParaRPr>
          </a:p>
        </p:txBody>
      </p:sp>
    </p:spTree>
    <p:extLst>
      <p:ext uri="{BB962C8B-B14F-4D97-AF65-F5344CB8AC3E}">
        <p14:creationId xmlns:p14="http://schemas.microsoft.com/office/powerpoint/2010/main" val="961346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1426" y="116631"/>
            <a:ext cx="4604958" cy="642480"/>
          </a:xfrm>
        </p:spPr>
        <p:txBody>
          <a:bodyPr>
            <a:normAutofit/>
          </a:bodyPr>
          <a:lstStyle/>
          <a:p>
            <a:pPr algn="l" defTabSz="457200"/>
            <a:r>
              <a:rPr lang="en-CA" sz="3000" dirty="0">
                <a:solidFill>
                  <a:schemeClr val="tx2"/>
                </a:solidFill>
                <a:cs typeface="Open Sans"/>
              </a:rPr>
              <a:t>Graduation Requirements</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77566" y="236704"/>
            <a:ext cx="396240" cy="402336"/>
          </a:xfrm>
          <a:prstGeom prst="rect">
            <a:avLst/>
          </a:prstGeom>
        </p:spPr>
      </p:pic>
      <p:graphicFrame>
        <p:nvGraphicFramePr>
          <p:cNvPr id="5" name="Table 4"/>
          <p:cNvGraphicFramePr>
            <a:graphicFrameLocks noGrp="1"/>
          </p:cNvGraphicFramePr>
          <p:nvPr>
            <p:extLst/>
          </p:nvPr>
        </p:nvGraphicFramePr>
        <p:xfrm>
          <a:off x="1742335" y="836713"/>
          <a:ext cx="8674146" cy="5725050"/>
        </p:xfrm>
        <a:graphic>
          <a:graphicData uri="http://schemas.openxmlformats.org/drawingml/2006/table">
            <a:tbl>
              <a:tblPr firstRow="1" firstCol="1" bandRow="1">
                <a:tableStyleId>{5C22544A-7EE6-4342-B048-85BDC9FD1C3A}</a:tableStyleId>
              </a:tblPr>
              <a:tblGrid>
                <a:gridCol w="4298101">
                  <a:extLst>
                    <a:ext uri="{9D8B030D-6E8A-4147-A177-3AD203B41FA5}">
                      <a16:colId xmlns:a16="http://schemas.microsoft.com/office/drawing/2014/main" val="20000"/>
                    </a:ext>
                  </a:extLst>
                </a:gridCol>
                <a:gridCol w="4376045">
                  <a:extLst>
                    <a:ext uri="{9D8B030D-6E8A-4147-A177-3AD203B41FA5}">
                      <a16:colId xmlns:a16="http://schemas.microsoft.com/office/drawing/2014/main" val="20001"/>
                    </a:ext>
                  </a:extLst>
                </a:gridCol>
              </a:tblGrid>
              <a:tr h="328428">
                <a:tc>
                  <a:txBody>
                    <a:bodyPr/>
                    <a:lstStyle/>
                    <a:p>
                      <a:pPr marL="21590" algn="ctr">
                        <a:lnSpc>
                          <a:spcPct val="115000"/>
                        </a:lnSpc>
                        <a:spcAft>
                          <a:spcPts val="0"/>
                        </a:spcAft>
                      </a:pPr>
                      <a:r>
                        <a:rPr lang="en-CA" sz="1600" dirty="0">
                          <a:solidFill>
                            <a:schemeClr val="tx1"/>
                          </a:solidFill>
                          <a:effectLst/>
                        </a:rPr>
                        <a:t>2004 Grad Program</a:t>
                      </a:r>
                    </a:p>
                    <a:p>
                      <a:pPr algn="ctr">
                        <a:lnSpc>
                          <a:spcPct val="115000"/>
                        </a:lnSpc>
                        <a:spcAft>
                          <a:spcPts val="0"/>
                        </a:spcAft>
                      </a:pPr>
                      <a:r>
                        <a:rPr lang="en-CA" sz="1600" dirty="0">
                          <a:solidFill>
                            <a:schemeClr val="tx1"/>
                          </a:solidFill>
                          <a:effectLst/>
                        </a:rPr>
                        <a:t>Grades 10-12</a:t>
                      </a:r>
                      <a:endParaRPr lang="en-CA" sz="160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1590" algn="ctr">
                        <a:lnSpc>
                          <a:spcPct val="115000"/>
                        </a:lnSpc>
                        <a:spcAft>
                          <a:spcPts val="0"/>
                        </a:spcAft>
                      </a:pPr>
                      <a:r>
                        <a:rPr lang="en-CA" sz="1600" dirty="0">
                          <a:solidFill>
                            <a:schemeClr val="tx1"/>
                          </a:solidFill>
                          <a:effectLst/>
                        </a:rPr>
                        <a:t>2018 Grad Program</a:t>
                      </a:r>
                    </a:p>
                    <a:p>
                      <a:pPr marL="21590" algn="ctr">
                        <a:lnSpc>
                          <a:spcPct val="115000"/>
                        </a:lnSpc>
                        <a:spcAft>
                          <a:spcPts val="0"/>
                        </a:spcAft>
                      </a:pPr>
                      <a:r>
                        <a:rPr lang="en-CA" sz="1600" dirty="0">
                          <a:solidFill>
                            <a:schemeClr val="tx1"/>
                          </a:solidFill>
                          <a:effectLst/>
                        </a:rPr>
                        <a:t>Grades 10-12</a:t>
                      </a:r>
                      <a:endParaRPr lang="en-CA" sz="160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729988">
                <a:tc>
                  <a:txBody>
                    <a:bodyPr/>
                    <a:lstStyle/>
                    <a:p>
                      <a:pPr algn="ctr">
                        <a:lnSpc>
                          <a:spcPct val="115000"/>
                        </a:lnSpc>
                        <a:spcAft>
                          <a:spcPts val="0"/>
                        </a:spcAft>
                      </a:pPr>
                      <a:r>
                        <a:rPr lang="en-CA" sz="1400" b="0" dirty="0">
                          <a:solidFill>
                            <a:schemeClr val="tx1"/>
                          </a:solidFill>
                          <a:effectLst/>
                        </a:rPr>
                        <a:t>80 Credits Total*</a:t>
                      </a:r>
                      <a:endParaRPr lang="en-CA" sz="1600" b="0" dirty="0">
                        <a:solidFill>
                          <a:schemeClr val="tx1"/>
                        </a:solidFill>
                        <a:effectLst/>
                      </a:endParaRPr>
                    </a:p>
                    <a:p>
                      <a:pPr algn="ctr">
                        <a:lnSpc>
                          <a:spcPct val="115000"/>
                        </a:lnSpc>
                        <a:spcAft>
                          <a:spcPts val="0"/>
                        </a:spcAft>
                      </a:pPr>
                      <a:r>
                        <a:rPr lang="en-CA" sz="1400" b="0" dirty="0">
                          <a:solidFill>
                            <a:schemeClr val="tx1"/>
                          </a:solidFill>
                          <a:effectLst/>
                        </a:rPr>
                        <a:t>52 Required Credits</a:t>
                      </a:r>
                      <a:endParaRPr lang="en-CA" sz="1600" b="0" dirty="0">
                        <a:solidFill>
                          <a:schemeClr val="tx1"/>
                        </a:solidFill>
                        <a:effectLst/>
                      </a:endParaRPr>
                    </a:p>
                    <a:p>
                      <a:pPr algn="ctr">
                        <a:lnSpc>
                          <a:spcPct val="115000"/>
                        </a:lnSpc>
                        <a:spcAft>
                          <a:spcPts val="0"/>
                        </a:spcAft>
                      </a:pPr>
                      <a:r>
                        <a:rPr lang="en-CA" sz="1400" b="0" dirty="0">
                          <a:solidFill>
                            <a:schemeClr val="tx1"/>
                          </a:solidFill>
                          <a:effectLst/>
                        </a:rPr>
                        <a:t>28 Elective Credits</a:t>
                      </a:r>
                      <a:endParaRPr lang="en-CA" sz="1600" b="0" dirty="0">
                        <a:solidFill>
                          <a:schemeClr val="tx1"/>
                        </a:solidFill>
                        <a:effectLst/>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CA" sz="1400" b="0" dirty="0">
                          <a:solidFill>
                            <a:schemeClr val="tx1"/>
                          </a:solidFill>
                          <a:effectLst/>
                        </a:rPr>
                        <a:t>80 Credits Total</a:t>
                      </a:r>
                      <a:endParaRPr lang="en-CA" sz="1600" b="0" dirty="0">
                        <a:solidFill>
                          <a:schemeClr val="tx1"/>
                        </a:solidFill>
                        <a:effectLst/>
                      </a:endParaRPr>
                    </a:p>
                    <a:p>
                      <a:pPr algn="ctr">
                        <a:lnSpc>
                          <a:spcPct val="115000"/>
                        </a:lnSpc>
                        <a:spcAft>
                          <a:spcPts val="0"/>
                        </a:spcAft>
                      </a:pPr>
                      <a:r>
                        <a:rPr lang="en-CA" sz="1400" b="0" dirty="0">
                          <a:solidFill>
                            <a:schemeClr val="tx1"/>
                          </a:solidFill>
                          <a:effectLst/>
                        </a:rPr>
                        <a:t>52 Required Credits</a:t>
                      </a:r>
                      <a:endParaRPr lang="en-CA" sz="1600" b="0" dirty="0">
                        <a:solidFill>
                          <a:schemeClr val="tx1"/>
                        </a:solidFill>
                        <a:effectLst/>
                      </a:endParaRPr>
                    </a:p>
                    <a:p>
                      <a:pPr marL="21590" algn="ctr">
                        <a:lnSpc>
                          <a:spcPct val="115000"/>
                        </a:lnSpc>
                        <a:spcAft>
                          <a:spcPts val="0"/>
                        </a:spcAft>
                      </a:pPr>
                      <a:r>
                        <a:rPr lang="en-CA" sz="1400" b="0" dirty="0">
                          <a:solidFill>
                            <a:schemeClr val="tx1"/>
                          </a:solidFill>
                          <a:effectLst/>
                        </a:rPr>
                        <a:t>28 Elective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330">
                <a:tc>
                  <a:txBody>
                    <a:bodyPr/>
                    <a:lstStyle/>
                    <a:p>
                      <a:pPr>
                        <a:lnSpc>
                          <a:spcPct val="115000"/>
                        </a:lnSpc>
                        <a:spcAft>
                          <a:spcPts val="0"/>
                        </a:spcAft>
                      </a:pPr>
                      <a:r>
                        <a:rPr lang="en-CA" sz="1400" b="0" dirty="0">
                          <a:solidFill>
                            <a:schemeClr val="tx1"/>
                          </a:solidFill>
                          <a:effectLst/>
                        </a:rPr>
                        <a:t>Language Arts 10, 11, 12 (4 credits each)</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0955">
                        <a:lnSpc>
                          <a:spcPct val="115000"/>
                        </a:lnSpc>
                        <a:spcAft>
                          <a:spcPts val="0"/>
                        </a:spcAft>
                      </a:pPr>
                      <a:r>
                        <a:rPr lang="en-CA" sz="1400" b="0">
                          <a:solidFill>
                            <a:schemeClr val="tx1"/>
                          </a:solidFill>
                          <a:effectLst/>
                        </a:rPr>
                        <a:t>Language Arts 10, 11, 12 (4 credits each)</a:t>
                      </a:r>
                      <a:endParaRPr lang="en-CA" sz="1600" b="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658">
                <a:tc>
                  <a:txBody>
                    <a:bodyPr/>
                    <a:lstStyle/>
                    <a:p>
                      <a:pPr>
                        <a:lnSpc>
                          <a:spcPct val="115000"/>
                        </a:lnSpc>
                        <a:spcAft>
                          <a:spcPts val="0"/>
                        </a:spcAft>
                      </a:pPr>
                      <a:r>
                        <a:rPr lang="en-CA" sz="1400" b="0" dirty="0">
                          <a:solidFill>
                            <a:schemeClr val="tx1"/>
                          </a:solidFill>
                          <a:effectLst/>
                        </a:rPr>
                        <a:t>Mathematics 10 (4 credits) and a</a:t>
                      </a:r>
                      <a:endParaRPr lang="en-CA" sz="1600" b="0" dirty="0">
                        <a:solidFill>
                          <a:schemeClr val="tx1"/>
                        </a:solidFill>
                        <a:effectLst/>
                      </a:endParaRPr>
                    </a:p>
                    <a:p>
                      <a:pPr>
                        <a:lnSpc>
                          <a:spcPct val="115000"/>
                        </a:lnSpc>
                        <a:spcAft>
                          <a:spcPts val="0"/>
                        </a:spcAft>
                      </a:pPr>
                      <a:r>
                        <a:rPr lang="en-CA" sz="1400" b="0" dirty="0">
                          <a:solidFill>
                            <a:schemeClr val="tx1"/>
                          </a:solidFill>
                          <a:effectLst/>
                        </a:rPr>
                        <a:t>Mathematics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CA" sz="1400" b="0">
                          <a:solidFill>
                            <a:schemeClr val="tx1"/>
                          </a:solidFill>
                          <a:effectLst/>
                        </a:rPr>
                        <a:t>Mathematics 10 (4 credits) and a</a:t>
                      </a:r>
                      <a:endParaRPr lang="en-CA" sz="1600" b="0">
                        <a:solidFill>
                          <a:schemeClr val="tx1"/>
                        </a:solidFill>
                        <a:effectLst/>
                      </a:endParaRPr>
                    </a:p>
                    <a:p>
                      <a:pPr>
                        <a:lnSpc>
                          <a:spcPct val="115000"/>
                        </a:lnSpc>
                        <a:spcAft>
                          <a:spcPts val="0"/>
                        </a:spcAft>
                      </a:pPr>
                      <a:r>
                        <a:rPr lang="en-CA" sz="1400" b="0">
                          <a:solidFill>
                            <a:schemeClr val="tx1"/>
                          </a:solidFill>
                          <a:effectLst/>
                        </a:rPr>
                        <a:t>Mathematics 11 or 12 (4 credits)</a:t>
                      </a:r>
                      <a:endParaRPr lang="en-CA" sz="1600" b="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1288">
                <a:tc>
                  <a:txBody>
                    <a:bodyPr/>
                    <a:lstStyle/>
                    <a:p>
                      <a:pPr>
                        <a:lnSpc>
                          <a:spcPct val="115000"/>
                        </a:lnSpc>
                        <a:spcAft>
                          <a:spcPts val="0"/>
                        </a:spcAft>
                      </a:pPr>
                      <a:r>
                        <a:rPr lang="en-CA" sz="1400" b="0" dirty="0">
                          <a:solidFill>
                            <a:schemeClr val="tx1"/>
                          </a:solidFill>
                          <a:effectLst/>
                        </a:rPr>
                        <a:t>Science 10 (4 credits) and a</a:t>
                      </a:r>
                      <a:endParaRPr lang="en-CA" sz="1600" b="0" dirty="0">
                        <a:solidFill>
                          <a:schemeClr val="tx1"/>
                        </a:solidFill>
                        <a:effectLst/>
                      </a:endParaRPr>
                    </a:p>
                    <a:p>
                      <a:pPr>
                        <a:lnSpc>
                          <a:spcPct val="115000"/>
                        </a:lnSpc>
                        <a:spcAft>
                          <a:spcPts val="0"/>
                        </a:spcAft>
                        <a:tabLst>
                          <a:tab pos="571500" algn="l"/>
                        </a:tabLst>
                      </a:pPr>
                      <a:r>
                        <a:rPr lang="en-CA" sz="1400" b="0" dirty="0">
                          <a:solidFill>
                            <a:schemeClr val="tx1"/>
                          </a:solidFill>
                          <a:effectLst/>
                        </a:rPr>
                        <a:t>Science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CA" sz="1400" b="0" dirty="0">
                          <a:solidFill>
                            <a:schemeClr val="tx1"/>
                          </a:solidFill>
                          <a:effectLst/>
                        </a:rPr>
                        <a:t>Science 10 (4 credits) and a</a:t>
                      </a:r>
                      <a:endParaRPr lang="en-CA" sz="1600" b="0" dirty="0">
                        <a:solidFill>
                          <a:schemeClr val="tx1"/>
                        </a:solidFill>
                        <a:effectLst/>
                      </a:endParaRPr>
                    </a:p>
                    <a:p>
                      <a:pPr>
                        <a:lnSpc>
                          <a:spcPct val="115000"/>
                        </a:lnSpc>
                        <a:spcAft>
                          <a:spcPts val="0"/>
                        </a:spcAft>
                      </a:pPr>
                      <a:r>
                        <a:rPr lang="en-CA" sz="1400" b="0" dirty="0">
                          <a:solidFill>
                            <a:schemeClr val="tx1"/>
                          </a:solidFill>
                          <a:effectLst/>
                        </a:rPr>
                        <a:t>Science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6658">
                <a:tc>
                  <a:txBody>
                    <a:bodyPr/>
                    <a:lstStyle/>
                    <a:p>
                      <a:pPr>
                        <a:lnSpc>
                          <a:spcPct val="115000"/>
                        </a:lnSpc>
                        <a:spcAft>
                          <a:spcPts val="0"/>
                        </a:spcAft>
                      </a:pPr>
                      <a:r>
                        <a:rPr lang="en-CA" sz="1400" b="0" dirty="0">
                          <a:solidFill>
                            <a:schemeClr val="tx1"/>
                          </a:solidFill>
                          <a:effectLst/>
                        </a:rPr>
                        <a:t>Social Studies 10 (4 credits) and a</a:t>
                      </a:r>
                      <a:endParaRPr lang="en-CA" sz="1600" b="0" dirty="0">
                        <a:solidFill>
                          <a:schemeClr val="tx1"/>
                        </a:solidFill>
                        <a:effectLst/>
                      </a:endParaRPr>
                    </a:p>
                    <a:p>
                      <a:pPr>
                        <a:lnSpc>
                          <a:spcPct val="115000"/>
                        </a:lnSpc>
                        <a:spcAft>
                          <a:spcPts val="0"/>
                        </a:spcAft>
                        <a:tabLst>
                          <a:tab pos="609600" algn="l"/>
                        </a:tabLst>
                      </a:pPr>
                      <a:r>
                        <a:rPr lang="en-CA" sz="1400" b="0" dirty="0">
                          <a:solidFill>
                            <a:schemeClr val="tx1"/>
                          </a:solidFill>
                          <a:effectLst/>
                        </a:rPr>
                        <a:t>Social Studies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CA" sz="1400" b="0" dirty="0">
                          <a:solidFill>
                            <a:schemeClr val="tx1"/>
                          </a:solidFill>
                          <a:effectLst/>
                        </a:rPr>
                        <a:t>Social Studies 10 (4 credits) and a</a:t>
                      </a:r>
                      <a:endParaRPr lang="en-CA" sz="1600" b="0" dirty="0">
                        <a:solidFill>
                          <a:schemeClr val="tx1"/>
                        </a:solidFill>
                        <a:effectLst/>
                      </a:endParaRPr>
                    </a:p>
                    <a:p>
                      <a:pPr>
                        <a:lnSpc>
                          <a:spcPct val="115000"/>
                        </a:lnSpc>
                        <a:spcAft>
                          <a:spcPts val="0"/>
                        </a:spcAft>
                      </a:pPr>
                      <a:r>
                        <a:rPr lang="en-CA" sz="1400" b="0" dirty="0">
                          <a:solidFill>
                            <a:schemeClr val="tx1"/>
                          </a:solidFill>
                          <a:effectLst/>
                        </a:rPr>
                        <a:t>Social Studies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21933">
                <a:tc>
                  <a:txBody>
                    <a:bodyPr/>
                    <a:lstStyle/>
                    <a:p>
                      <a:pPr>
                        <a:lnSpc>
                          <a:spcPct val="115000"/>
                        </a:lnSpc>
                        <a:spcAft>
                          <a:spcPts val="0"/>
                        </a:spcAft>
                      </a:pPr>
                      <a:r>
                        <a:rPr lang="en-CA" sz="1400" b="0" dirty="0">
                          <a:solidFill>
                            <a:schemeClr val="tx1"/>
                          </a:solidFill>
                          <a:effectLst/>
                        </a:rPr>
                        <a:t>Fine Arts and/or Applied Skills 10,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CA" sz="1400" b="0" dirty="0">
                          <a:solidFill>
                            <a:schemeClr val="tx1"/>
                          </a:solidFill>
                          <a:effectLst/>
                        </a:rPr>
                        <a:t>Arts Education and/or an </a:t>
                      </a:r>
                      <a:endParaRPr lang="en-CA" sz="1600" b="0" dirty="0">
                        <a:solidFill>
                          <a:schemeClr val="tx1"/>
                        </a:solidFill>
                        <a:effectLst/>
                      </a:endParaRPr>
                    </a:p>
                    <a:p>
                      <a:pPr>
                        <a:lnSpc>
                          <a:spcPct val="115000"/>
                        </a:lnSpc>
                        <a:spcAft>
                          <a:spcPts val="0"/>
                        </a:spcAft>
                      </a:pPr>
                      <a:r>
                        <a:rPr lang="en-CA" sz="1400" b="0" dirty="0">
                          <a:solidFill>
                            <a:schemeClr val="tx1"/>
                          </a:solidFill>
                          <a:effectLst/>
                        </a:rPr>
                        <a:t>Applied Design, Skills, and Technologies 10, 11 or 12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21933">
                <a:tc>
                  <a:txBody>
                    <a:bodyPr/>
                    <a:lstStyle/>
                    <a:p>
                      <a:pPr>
                        <a:lnSpc>
                          <a:spcPct val="115000"/>
                        </a:lnSpc>
                        <a:spcAft>
                          <a:spcPts val="0"/>
                        </a:spcAft>
                      </a:pPr>
                      <a:r>
                        <a:rPr lang="en-CA" sz="1400" b="0" dirty="0">
                          <a:solidFill>
                            <a:schemeClr val="tx1"/>
                          </a:solidFill>
                          <a:effectLst/>
                        </a:rPr>
                        <a:t>Planning 10 (4 credits) and </a:t>
                      </a:r>
                    </a:p>
                    <a:p>
                      <a:pPr>
                        <a:lnSpc>
                          <a:spcPct val="115000"/>
                        </a:lnSpc>
                        <a:spcAft>
                          <a:spcPts val="0"/>
                        </a:spcAft>
                      </a:pPr>
                      <a:r>
                        <a:rPr lang="en-CA" sz="1400" b="0" dirty="0">
                          <a:solidFill>
                            <a:schemeClr val="tx1"/>
                          </a:solidFill>
                          <a:effectLst/>
                        </a:rPr>
                        <a:t>Graduation Transitions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0320">
                        <a:lnSpc>
                          <a:spcPct val="115000"/>
                        </a:lnSpc>
                        <a:spcAft>
                          <a:spcPts val="0"/>
                        </a:spcAft>
                      </a:pPr>
                      <a:r>
                        <a:rPr lang="en-CA" sz="1400" b="0" dirty="0">
                          <a:solidFill>
                            <a:schemeClr val="tx1"/>
                          </a:solidFill>
                          <a:effectLst/>
                        </a:rPr>
                        <a:t>Career Life Education  (4 credits) and</a:t>
                      </a:r>
                      <a:endParaRPr lang="en-CA" sz="1600" b="0" dirty="0">
                        <a:solidFill>
                          <a:schemeClr val="tx1"/>
                        </a:solidFill>
                        <a:effectLst/>
                      </a:endParaRPr>
                    </a:p>
                    <a:p>
                      <a:pPr marL="20320">
                        <a:lnSpc>
                          <a:spcPct val="115000"/>
                        </a:lnSpc>
                        <a:spcAft>
                          <a:spcPts val="0"/>
                        </a:spcAft>
                      </a:pPr>
                      <a:r>
                        <a:rPr lang="en-CA" sz="1400" b="0" dirty="0">
                          <a:solidFill>
                            <a:schemeClr val="tx1"/>
                          </a:solidFill>
                          <a:effectLst/>
                        </a:rPr>
                        <a:t>Career Life Connections and Capstone Project </a:t>
                      </a:r>
                      <a:r>
                        <a:rPr lang="en-CA" sz="1600" b="0" dirty="0">
                          <a:solidFill>
                            <a:schemeClr val="tx1"/>
                          </a:solidFill>
                          <a:effectLst/>
                        </a:rPr>
                        <a:t>(4 credits) </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27319">
                <a:tc>
                  <a:txBody>
                    <a:bodyPr/>
                    <a:lstStyle/>
                    <a:p>
                      <a:pPr>
                        <a:lnSpc>
                          <a:spcPct val="115000"/>
                        </a:lnSpc>
                        <a:spcAft>
                          <a:spcPts val="0"/>
                        </a:spcAft>
                      </a:pPr>
                      <a:r>
                        <a:rPr lang="en-CA" sz="1400" b="0" dirty="0">
                          <a:solidFill>
                            <a:schemeClr val="tx1"/>
                          </a:solidFill>
                          <a:effectLst/>
                        </a:rPr>
                        <a:t>Physical Education 10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0320">
                        <a:lnSpc>
                          <a:spcPct val="115000"/>
                        </a:lnSpc>
                        <a:spcAft>
                          <a:spcPts val="0"/>
                        </a:spcAft>
                      </a:pPr>
                      <a:r>
                        <a:rPr lang="en-CA" sz="1400" b="0" dirty="0">
                          <a:solidFill>
                            <a:schemeClr val="tx1"/>
                          </a:solidFill>
                          <a:effectLst/>
                        </a:rPr>
                        <a:t>Physical and Health Education 10 (4 credits)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0644">
                <a:tc>
                  <a:txBody>
                    <a:bodyPr/>
                    <a:lstStyle/>
                    <a:p>
                      <a:pPr>
                        <a:lnSpc>
                          <a:spcPct val="115000"/>
                        </a:lnSpc>
                        <a:spcAft>
                          <a:spcPts val="0"/>
                        </a:spcAft>
                        <a:tabLst>
                          <a:tab pos="828675" algn="l"/>
                        </a:tabLst>
                      </a:pPr>
                      <a:r>
                        <a:rPr lang="en-CA" sz="1400" b="0" dirty="0">
                          <a:solidFill>
                            <a:schemeClr val="tx1"/>
                          </a:solidFill>
                          <a:effectLst/>
                        </a:rPr>
                        <a:t>28 credits of electives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0955">
                        <a:lnSpc>
                          <a:spcPct val="115000"/>
                        </a:lnSpc>
                        <a:spcAft>
                          <a:spcPts val="0"/>
                        </a:spcAft>
                      </a:pPr>
                      <a:r>
                        <a:rPr lang="en-CA" sz="1400" b="0" dirty="0">
                          <a:solidFill>
                            <a:schemeClr val="tx1"/>
                          </a:solidFill>
                          <a:effectLst/>
                        </a:rPr>
                        <a:t>28 credits of electives</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640977">
                <a:tc>
                  <a:txBody>
                    <a:bodyPr/>
                    <a:lstStyle/>
                    <a:p>
                      <a:pPr>
                        <a:lnSpc>
                          <a:spcPct val="115000"/>
                        </a:lnSpc>
                        <a:spcAft>
                          <a:spcPts val="0"/>
                        </a:spcAft>
                      </a:pPr>
                      <a:r>
                        <a:rPr lang="en-CA" sz="1400" b="0" dirty="0">
                          <a:solidFill>
                            <a:schemeClr val="tx1"/>
                          </a:solidFill>
                          <a:effectLst/>
                        </a:rPr>
                        <a:t>Students must take 5 provincial exams at the Grades 10-12 level to graduate</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CA" sz="1400" b="0" dirty="0">
                          <a:solidFill>
                            <a:schemeClr val="tx1"/>
                          </a:solidFill>
                          <a:effectLst/>
                        </a:rPr>
                        <a:t>Students must take two Provincial Assessments in Grades 10-12 to graduate</a:t>
                      </a:r>
                      <a:endParaRPr lang="en-CA" sz="1600" b="0" dirty="0">
                        <a:solidFill>
                          <a:schemeClr val="tx1"/>
                        </a:solidFill>
                        <a:effectLst/>
                        <a:latin typeface="Calibri"/>
                        <a:ea typeface="Calibri"/>
                        <a:cs typeface="Times New Roman"/>
                      </a:endParaRPr>
                    </a:p>
                  </a:txBody>
                  <a:tcPr marL="34457" marR="34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63804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88648" y="1242298"/>
            <a:ext cx="3192212" cy="3340718"/>
            <a:chOff x="354728" y="2775510"/>
            <a:chExt cx="3246689" cy="256234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0531">
              <a:off x="356494" y="2775510"/>
              <a:ext cx="3032702" cy="1709968"/>
            </a:xfrm>
            <a:prstGeom prst="rect">
              <a:avLst/>
            </a:prstGeom>
            <a:ln>
              <a:no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2296">
              <a:off x="354728" y="3459268"/>
              <a:ext cx="3246689" cy="1878587"/>
            </a:xfrm>
            <a:prstGeom prst="rect">
              <a:avLst/>
            </a:prstGeom>
            <a:ln>
              <a:noFill/>
            </a:ln>
            <a:effectLst>
              <a:outerShdw blurRad="50800" dist="38100" dir="2700000" algn="tl" rotWithShape="0">
                <a:prstClr val="black">
                  <a:alpha val="40000"/>
                </a:prstClr>
              </a:outerShdw>
            </a:effectLst>
          </p:spPr>
        </p:pic>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1443">
            <a:off x="383722" y="2442106"/>
            <a:ext cx="2374603" cy="3098155"/>
          </a:xfrm>
          <a:prstGeom prst="rect">
            <a:avLst/>
          </a:prstGeom>
          <a:ln>
            <a:noFill/>
          </a:ln>
          <a:effectLst>
            <a:outerShdw blurRad="292100" dist="139700" dir="2700000" algn="tl" rotWithShape="0">
              <a:srgbClr val="333333">
                <a:alpha val="65000"/>
              </a:srgbClr>
            </a:outerShdw>
          </a:effectLst>
        </p:spPr>
      </p:pic>
      <p:pic>
        <p:nvPicPr>
          <p:cNvPr id="8" name="Picture 2" descr="https://curriculum.gov.bc.ca/sites/curriculum.gov.bc.ca/themes/curriculum/images/stories/reading_writing_mat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595" y="4221089"/>
            <a:ext cx="3333750" cy="2826865"/>
          </a:xfrm>
          <a:prstGeom prst="rect">
            <a:avLst/>
          </a:prstGeom>
          <a:noFill/>
          <a:extLst>
            <a:ext uri="{909E8E84-426E-40DD-AFC4-6F175D3DCCD1}">
              <a14:hiddenFill xmlns:a14="http://schemas.microsoft.com/office/drawing/2010/main">
                <a:solidFill>
                  <a:srgbClr val="FFFFFF"/>
                </a:solidFill>
              </a14:hiddenFill>
            </a:ext>
          </a:extLst>
        </p:spPr>
      </p:pic>
      <p:sp>
        <p:nvSpPr>
          <p:cNvPr id="182" name="Title 1"/>
          <p:cNvSpPr txBox="1">
            <a:spLocks/>
          </p:cNvSpPr>
          <p:nvPr/>
        </p:nvSpPr>
        <p:spPr>
          <a:xfrm>
            <a:off x="1258545" y="258259"/>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1F497D"/>
                </a:solidFill>
                <a:latin typeface="Open Sans"/>
                <a:cs typeface="Open Sans"/>
              </a:rPr>
              <a:t>Curriculum: The Design</a:t>
            </a:r>
          </a:p>
        </p:txBody>
      </p:sp>
      <p:sp>
        <p:nvSpPr>
          <p:cNvPr id="183" name="Rectangle 182"/>
          <p:cNvSpPr/>
          <p:nvPr/>
        </p:nvSpPr>
        <p:spPr>
          <a:xfrm>
            <a:off x="1356637" y="820526"/>
            <a:ext cx="753634" cy="90866"/>
          </a:xfrm>
          <a:prstGeom prst="rect">
            <a:avLst/>
          </a:prstGeom>
          <a:solidFill>
            <a:srgbClr val="EABB2E"/>
          </a:solidFill>
          <a:ln w="9525" cap="flat" cmpd="sng" algn="ctr">
            <a:noFill/>
            <a:prstDash val="solid"/>
          </a:ln>
          <a:effectLst/>
        </p:spPr>
        <p:txBody>
          <a:bodyPr lIns="38329" tIns="19166" rIns="38329" bIns="19166" rtlCol="0" anchor="ctr"/>
          <a:lstStyle/>
          <a:p>
            <a:pPr algn="ctr" defTabSz="914400">
              <a:defRPr/>
            </a:pPr>
            <a:endParaRPr lang="en-US" kern="0" dirty="0">
              <a:solidFill>
                <a:srgbClr val="1971BB"/>
              </a:solidFill>
              <a:latin typeface="Open Sans Light"/>
            </a:endParaRPr>
          </a:p>
        </p:txBody>
      </p:sp>
      <p:pic>
        <p:nvPicPr>
          <p:cNvPr id="184" name="Picture 183" descr="arrow.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71084" y="266999"/>
            <a:ext cx="396240" cy="402336"/>
          </a:xfrm>
          <a:prstGeom prst="rect">
            <a:avLst/>
          </a:prstGeom>
        </p:spPr>
      </p:pic>
      <p:pic>
        <p:nvPicPr>
          <p:cNvPr id="9"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395" t="17860" r="35605" b="6604"/>
          <a:stretch/>
        </p:blipFill>
        <p:spPr bwMode="auto">
          <a:xfrm rot="357443">
            <a:off x="8318638" y="1110096"/>
            <a:ext cx="2894127" cy="404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584" b="97568" l="8809" r="92308">
                        <a14:foregroundMark x1="36352" y1="37386" x2="39206" y2="13374"/>
                        <a14:foregroundMark x1="42680" y1="12158" x2="63772" y2="12310"/>
                        <a14:foregroundMark x1="65509" y1="15046" x2="64268" y2="48328"/>
                        <a14:foregroundMark x1="57444" y1="26444" x2="44541" y2="30547"/>
                        <a14:foregroundMark x1="44293" y1="26140" x2="56576" y2="36170"/>
                        <a14:foregroundMark x1="44665" y1="26140" x2="39702" y2="12614"/>
                        <a14:foregroundMark x1="45037" y1="31307" x2="35980" y2="36322"/>
                        <a14:foregroundMark x1="57444" y1="26140" x2="63524" y2="11854"/>
                        <a14:foregroundMark x1="37593" y1="38602" x2="22705" y2="48328"/>
                        <a14:foregroundMark x1="22705" y1="48024" x2="17122" y2="78571"/>
                        <a14:foregroundMark x1="17122" y1="78571" x2="38586" y2="89514"/>
                        <a14:foregroundMark x1="38710" y1="90122" x2="53970" y2="71125"/>
                        <a14:foregroundMark x1="53846" y1="72644" x2="67246" y2="90578"/>
                        <a14:foregroundMark x1="67494" y1="90578" x2="84119" y2="61398"/>
                        <a14:foregroundMark x1="63896" y1="48480" x2="75682" y2="75532"/>
                        <a14:foregroundMark x1="60794" y1="81763" x2="50000" y2="29179"/>
                        <a14:foregroundMark x1="50496" y1="32523" x2="27792" y2="84195"/>
                        <a14:foregroundMark x1="50620" y1="29331" x2="17122" y2="78419"/>
                      </a14:backgroundRemoval>
                    </a14:imgEffect>
                  </a14:imgLayer>
                </a14:imgProps>
              </a:ext>
              <a:ext uri="{28A0092B-C50C-407E-A947-70E740481C1C}">
                <a14:useLocalDpi xmlns:a14="http://schemas.microsoft.com/office/drawing/2010/main" val="0"/>
              </a:ext>
            </a:extLst>
          </a:blip>
          <a:srcRect l="8375" t="1610" r="6691"/>
          <a:stretch/>
        </p:blipFill>
        <p:spPr>
          <a:xfrm>
            <a:off x="3929676" y="1691640"/>
            <a:ext cx="3871170" cy="34587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1749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8"/>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3" name="Rectangle 2"/>
          <p:cNvSpPr/>
          <p:nvPr/>
        </p:nvSpPr>
        <p:spPr>
          <a:xfrm>
            <a:off x="3947815" y="370957"/>
            <a:ext cx="4296369" cy="769441"/>
          </a:xfrm>
          <a:prstGeom prst="rect">
            <a:avLst/>
          </a:prstGeom>
        </p:spPr>
        <p:txBody>
          <a:bodyPr wrap="none">
            <a:spAutoFit/>
          </a:bodyPr>
          <a:lstStyle/>
          <a:p>
            <a:r>
              <a:rPr lang="en-US" altLang="en-US" sz="4400" dirty="0">
                <a:solidFill>
                  <a:prstClr val="white"/>
                </a:solidFill>
              </a:rPr>
              <a:t>Guiding Principles</a:t>
            </a:r>
          </a:p>
        </p:txBody>
      </p:sp>
      <p:sp>
        <p:nvSpPr>
          <p:cNvPr id="4" name="TextBox 3">
            <a:extLst>
              <a:ext uri="{FF2B5EF4-FFF2-40B4-BE49-F238E27FC236}">
                <a16:creationId xmlns:a16="http://schemas.microsoft.com/office/drawing/2014/main" id="{A1410D64-0513-1548-B068-BE482A7C31E7}"/>
              </a:ext>
            </a:extLst>
          </p:cNvPr>
          <p:cNvSpPr txBox="1"/>
          <p:nvPr/>
        </p:nvSpPr>
        <p:spPr>
          <a:xfrm>
            <a:off x="959372" y="4320639"/>
            <a:ext cx="140734" cy="369332"/>
          </a:xfrm>
          <a:prstGeom prst="rect">
            <a:avLst/>
          </a:prstGeom>
          <a:noFill/>
        </p:spPr>
        <p:txBody>
          <a:bodyPr wrap="square" rtlCol="0">
            <a:spAutoFit/>
          </a:bodyPr>
          <a:lstStyle/>
          <a:p>
            <a:endParaRPr lang="en-US" dirty="0"/>
          </a:p>
        </p:txBody>
      </p:sp>
      <p:sp>
        <p:nvSpPr>
          <p:cNvPr id="5" name="Rectangle 2">
            <a:extLst>
              <a:ext uri="{FF2B5EF4-FFF2-40B4-BE49-F238E27FC236}">
                <a16:creationId xmlns:a16="http://schemas.microsoft.com/office/drawing/2014/main" id="{BB0371A6-06F4-4F48-BB2D-F6056FD27C7D}"/>
              </a:ext>
            </a:extLst>
          </p:cNvPr>
          <p:cNvSpPr>
            <a:spLocks noChangeArrowheads="1"/>
          </p:cNvSpPr>
          <p:nvPr/>
        </p:nvSpPr>
        <p:spPr bwMode="auto">
          <a:xfrm>
            <a:off x="635908" y="1843759"/>
            <a:ext cx="1128127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65125" indent="-365125">
              <a:buFont typeface="Arial" pitchFamily="34" charset="0"/>
              <a:buChar char="•"/>
            </a:pPr>
            <a:r>
              <a:rPr lang="en-US" sz="2800" dirty="0">
                <a:solidFill>
                  <a:srgbClr val="073E87"/>
                </a:solidFill>
                <a:cs typeface="Arial" panose="020B0604020202020204" pitchFamily="34" charset="0"/>
              </a:rPr>
              <a:t>Reduce the prescriptive nature of curriculum</a:t>
            </a:r>
          </a:p>
          <a:p>
            <a:pPr marL="365125" indent="-365125">
              <a:buFont typeface="Arial" pitchFamily="34" charset="0"/>
              <a:buChar char="•"/>
            </a:pPr>
            <a:endParaRPr lang="en-US" sz="2800" dirty="0">
              <a:solidFill>
                <a:srgbClr val="073E87"/>
              </a:solidFill>
              <a:cs typeface="Arial" panose="020B0604020202020204" pitchFamily="34" charset="0"/>
            </a:endParaRPr>
          </a:p>
          <a:p>
            <a:pPr marL="365125" indent="-365125">
              <a:buFont typeface="Arial" pitchFamily="34" charset="0"/>
              <a:buChar char="•"/>
            </a:pPr>
            <a:r>
              <a:rPr lang="en-US" sz="2800" dirty="0">
                <a:solidFill>
                  <a:srgbClr val="073E87"/>
                </a:solidFill>
                <a:cs typeface="Arial" panose="020B0604020202020204" pitchFamily="34" charset="0"/>
              </a:rPr>
              <a:t>Allow for flexibility and choice for teachers and student</a:t>
            </a:r>
          </a:p>
          <a:p>
            <a:pPr marL="365125" indent="-365125">
              <a:buFont typeface="Arial" pitchFamily="34" charset="0"/>
              <a:buChar char="•"/>
            </a:pPr>
            <a:endParaRPr lang="en-US" sz="2800" dirty="0">
              <a:solidFill>
                <a:srgbClr val="073E87"/>
              </a:solidFill>
              <a:cs typeface="Arial" panose="020B0604020202020204" pitchFamily="34" charset="0"/>
            </a:endParaRPr>
          </a:p>
          <a:p>
            <a:pPr marL="365125" indent="-365125">
              <a:buFont typeface="Arial" pitchFamily="34" charset="0"/>
              <a:buChar char="•"/>
            </a:pPr>
            <a:r>
              <a:rPr lang="en-US" sz="2800" dirty="0">
                <a:solidFill>
                  <a:srgbClr val="073E87"/>
                </a:solidFill>
                <a:cs typeface="Arial" panose="020B0604020202020204" pitchFamily="34" charset="0"/>
              </a:rPr>
              <a:t>Respect inherent logic in disciplines while supporting interdisciplinary learning.</a:t>
            </a:r>
          </a:p>
          <a:p>
            <a:pPr marL="365125" indent="-365125">
              <a:buFont typeface="Arial" pitchFamily="34" charset="0"/>
              <a:buChar char="•"/>
            </a:pPr>
            <a:endParaRPr lang="en-US" sz="2800" dirty="0">
              <a:solidFill>
                <a:srgbClr val="073E87"/>
              </a:solidFill>
              <a:cs typeface="Arial" panose="020B0604020202020204" pitchFamily="34" charset="0"/>
            </a:endParaRPr>
          </a:p>
          <a:p>
            <a:pPr marL="365125" indent="-365125">
              <a:buFont typeface="Arial" pitchFamily="34" charset="0"/>
              <a:buChar char="•"/>
            </a:pPr>
            <a:r>
              <a:rPr lang="en-US" sz="2800" dirty="0">
                <a:solidFill>
                  <a:srgbClr val="073E87"/>
                </a:solidFill>
                <a:cs typeface="Arial" panose="020B0604020202020204" pitchFamily="34" charset="0"/>
              </a:rPr>
              <a:t>Enable teachers to be creative and innovative in their design of learning experiences</a:t>
            </a:r>
          </a:p>
          <a:p>
            <a:pPr marL="365125" indent="-365125">
              <a:buFont typeface="Arial" pitchFamily="34" charset="0"/>
              <a:buChar char="•"/>
            </a:pPr>
            <a:endParaRPr lang="en-US" sz="2800" dirty="0">
              <a:solidFill>
                <a:srgbClr val="073E87"/>
              </a:solidFill>
              <a:cs typeface="Arial" panose="020B0604020202020204" pitchFamily="34" charset="0"/>
            </a:endParaRPr>
          </a:p>
          <a:p>
            <a:pPr marL="365125" indent="-365125">
              <a:buFont typeface="Arial" pitchFamily="34" charset="0"/>
              <a:buChar char="•"/>
            </a:pPr>
            <a:r>
              <a:rPr lang="en-US" sz="2800" dirty="0">
                <a:solidFill>
                  <a:srgbClr val="073E87"/>
                </a:solidFill>
                <a:cs typeface="Arial" panose="020B0604020202020204" pitchFamily="34" charset="0"/>
              </a:rPr>
              <a:t>Align assessment and evaluation with the redesign of the curriculum</a:t>
            </a:r>
          </a:p>
        </p:txBody>
      </p:sp>
      <p:sp>
        <p:nvSpPr>
          <p:cNvPr id="7" name="Rectangle 4">
            <a:extLst>
              <a:ext uri="{FF2B5EF4-FFF2-40B4-BE49-F238E27FC236}">
                <a16:creationId xmlns:a16="http://schemas.microsoft.com/office/drawing/2014/main" id="{FD6CDF1F-164D-E843-A68E-E6E4AEC20DE6}"/>
              </a:ext>
            </a:extLst>
          </p:cNvPr>
          <p:cNvSpPr>
            <a:spLocks noChangeArrowheads="1"/>
          </p:cNvSpPr>
          <p:nvPr/>
        </p:nvSpPr>
        <p:spPr bwMode="auto">
          <a:xfrm>
            <a:off x="1100106" y="3321397"/>
            <a:ext cx="1081707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52500" algn="l"/>
              </a:tabLst>
              <a:defRPr>
                <a:solidFill>
                  <a:schemeClr val="tx1"/>
                </a:solidFill>
                <a:latin typeface="Arial" panose="020B0604020202020204" pitchFamily="34" charset="0"/>
              </a:defRPr>
            </a:lvl1pPr>
            <a:lvl2pPr eaLnBrk="0" fontAlgn="base" hangingPunct="0">
              <a:spcBef>
                <a:spcPct val="0"/>
              </a:spcBef>
              <a:spcAft>
                <a:spcPct val="0"/>
              </a:spcAft>
              <a:tabLst>
                <a:tab pos="952500" algn="l"/>
              </a:tabLst>
              <a:defRPr>
                <a:solidFill>
                  <a:schemeClr val="tx1"/>
                </a:solidFill>
                <a:latin typeface="Arial" panose="020B0604020202020204" pitchFamily="34" charset="0"/>
              </a:defRPr>
            </a:lvl2pPr>
            <a:lvl3pPr eaLnBrk="0" fontAlgn="base" hangingPunct="0">
              <a:spcBef>
                <a:spcPct val="0"/>
              </a:spcBef>
              <a:spcAft>
                <a:spcPct val="0"/>
              </a:spcAft>
              <a:tabLst>
                <a:tab pos="952500" algn="l"/>
              </a:tabLst>
              <a:defRPr>
                <a:solidFill>
                  <a:schemeClr val="tx1"/>
                </a:solidFill>
                <a:latin typeface="Arial" panose="020B0604020202020204" pitchFamily="34" charset="0"/>
              </a:defRPr>
            </a:lvl3pPr>
            <a:lvl4pPr eaLnBrk="0" fontAlgn="base" hangingPunct="0">
              <a:spcBef>
                <a:spcPct val="0"/>
              </a:spcBef>
              <a:spcAft>
                <a:spcPct val="0"/>
              </a:spcAft>
              <a:tabLst>
                <a:tab pos="952500" algn="l"/>
              </a:tabLst>
              <a:defRPr>
                <a:solidFill>
                  <a:schemeClr val="tx1"/>
                </a:solidFill>
                <a:latin typeface="Arial" panose="020B0604020202020204" pitchFamily="34" charset="0"/>
              </a:defRPr>
            </a:lvl4pPr>
            <a:lvl5pPr eaLnBrk="0" fontAlgn="base" hangingPunct="0">
              <a:spcBef>
                <a:spcPct val="0"/>
              </a:spcBef>
              <a:spcAft>
                <a:spcPct val="0"/>
              </a:spcAft>
              <a:tabLst>
                <a:tab pos="952500" algn="l"/>
              </a:tabLst>
              <a:defRPr>
                <a:solidFill>
                  <a:schemeClr val="tx1"/>
                </a:solidFill>
                <a:latin typeface="Arial" panose="020B0604020202020204" pitchFamily="34" charset="0"/>
              </a:defRPr>
            </a:lvl5pPr>
            <a:lvl6pPr eaLnBrk="0" fontAlgn="base" hangingPunct="0">
              <a:spcBef>
                <a:spcPct val="0"/>
              </a:spcBef>
              <a:spcAft>
                <a:spcPct val="0"/>
              </a:spcAft>
              <a:tabLst>
                <a:tab pos="952500" algn="l"/>
              </a:tabLst>
              <a:defRPr>
                <a:solidFill>
                  <a:schemeClr val="tx1"/>
                </a:solidFill>
                <a:latin typeface="Arial" panose="020B0604020202020204" pitchFamily="34" charset="0"/>
              </a:defRPr>
            </a:lvl6pPr>
            <a:lvl7pPr eaLnBrk="0" fontAlgn="base" hangingPunct="0">
              <a:spcBef>
                <a:spcPct val="0"/>
              </a:spcBef>
              <a:spcAft>
                <a:spcPct val="0"/>
              </a:spcAft>
              <a:tabLst>
                <a:tab pos="952500" algn="l"/>
              </a:tabLst>
              <a:defRPr>
                <a:solidFill>
                  <a:schemeClr val="tx1"/>
                </a:solidFill>
                <a:latin typeface="Arial" panose="020B0604020202020204" pitchFamily="34" charset="0"/>
              </a:defRPr>
            </a:lvl7pPr>
            <a:lvl8pPr eaLnBrk="0" fontAlgn="base" hangingPunct="0">
              <a:spcBef>
                <a:spcPct val="0"/>
              </a:spcBef>
              <a:spcAft>
                <a:spcPct val="0"/>
              </a:spcAft>
              <a:tabLst>
                <a:tab pos="952500" algn="l"/>
              </a:tabLst>
              <a:defRPr>
                <a:solidFill>
                  <a:schemeClr val="tx1"/>
                </a:solidFill>
                <a:latin typeface="Arial" panose="020B0604020202020204" pitchFamily="34" charset="0"/>
              </a:defRPr>
            </a:lvl8pPr>
            <a:lvl9pPr eaLnBrk="0" fontAlgn="base" hangingPunct="0">
              <a:spcBef>
                <a:spcPct val="0"/>
              </a:spcBef>
              <a:spcAft>
                <a:spcPct val="0"/>
              </a:spcAft>
              <a:tabLst>
                <a:tab pos="9525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52500" algn="l"/>
              </a:tabLst>
            </a:pPr>
            <a:endParaRPr kumimoji="0" lang="en-US" altLang="en-US" sz="3200" b="1" i="0" u="none" strike="noStrike" cap="none" normalizeH="0" baseline="0" dirty="0">
              <a:ln>
                <a:noFill/>
              </a:ln>
              <a:solidFill>
                <a:srgbClr val="414042"/>
              </a:solidFill>
              <a:effectLst/>
              <a:latin typeface="+mn-lt"/>
              <a:ea typeface="Calibri" panose="020F0502020204030204" pitchFamily="34" charset="0"/>
            </a:endParaRPr>
          </a:p>
          <a:p>
            <a:endParaRPr lang="en-CA" sz="3600" b="1" dirty="0">
              <a:latin typeface="+mn-lt"/>
            </a:endParaRPr>
          </a:p>
        </p:txBody>
      </p:sp>
    </p:spTree>
    <p:extLst>
      <p:ext uri="{BB962C8B-B14F-4D97-AF65-F5344CB8AC3E}">
        <p14:creationId xmlns:p14="http://schemas.microsoft.com/office/powerpoint/2010/main" val="3691278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0267" y="2391706"/>
            <a:ext cx="4369160" cy="1986606"/>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7308" y="2397952"/>
            <a:ext cx="4580025" cy="1980360"/>
          </a:xfrm>
          <a:prstGeom prst="rect">
            <a:avLst/>
          </a:prstGeom>
          <a:ln>
            <a:solidFill>
              <a:schemeClr val="accent1"/>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a:ext>
            </a:extLst>
          </a:blip>
          <a:srcRect l="1" r="6169"/>
          <a:stretch/>
        </p:blipFill>
        <p:spPr>
          <a:xfrm>
            <a:off x="1706149" y="336495"/>
            <a:ext cx="4372231" cy="1979143"/>
          </a:xfrm>
          <a:prstGeom prst="rect">
            <a:avLst/>
          </a:prstGeom>
          <a:ln>
            <a:solidFill>
              <a:schemeClr val="accent1"/>
            </a:solidFill>
          </a:ln>
        </p:spPr>
      </p:pic>
      <p:pic>
        <p:nvPicPr>
          <p:cNvPr id="7" name="Picture 6" descr="Screen Shot 2015-08-05 at 7.24.43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57306" y="336494"/>
            <a:ext cx="4580027" cy="1980362"/>
          </a:xfrm>
          <a:prstGeom prst="rect">
            <a:avLst/>
          </a:prstGeom>
          <a:ln>
            <a:solidFill>
              <a:srgbClr val="4F81BD"/>
            </a:solidFill>
          </a:ln>
        </p:spPr>
      </p:pic>
      <p:pic>
        <p:nvPicPr>
          <p:cNvPr id="8" name="Picture 7"/>
          <p:cNvPicPr>
            <a:picLocks noChangeAspect="1"/>
          </p:cNvPicPr>
          <p:nvPr/>
        </p:nvPicPr>
        <p:blipFill rotWithShape="1">
          <a:blip r:embed="rId7">
            <a:extLst>
              <a:ext uri="{28A0092B-C50C-407E-A947-70E740481C1C}">
                <a14:useLocalDpi xmlns:a14="http://schemas.microsoft.com/office/drawing/2010/main"/>
              </a:ext>
            </a:extLst>
          </a:blip>
          <a:srcRect l="-64" r="10017"/>
          <a:stretch/>
        </p:blipFill>
        <p:spPr>
          <a:xfrm>
            <a:off x="1712247" y="4452153"/>
            <a:ext cx="4353094" cy="1980361"/>
          </a:xfrm>
          <a:prstGeom prst="rect">
            <a:avLst/>
          </a:prstGeom>
          <a:ln>
            <a:solidFill>
              <a:schemeClr val="accent1"/>
            </a:solidFill>
          </a:ln>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57308" y="4458399"/>
            <a:ext cx="4580025" cy="1980751"/>
          </a:xfrm>
          <a:prstGeom prst="rect">
            <a:avLst/>
          </a:prstGeom>
          <a:ln>
            <a:solidFill>
              <a:schemeClr val="accent1"/>
            </a:solidFill>
          </a:ln>
        </p:spPr>
      </p:pic>
    </p:spTree>
    <p:extLst>
      <p:ext uri="{BB962C8B-B14F-4D97-AF65-F5344CB8AC3E}">
        <p14:creationId xmlns:p14="http://schemas.microsoft.com/office/powerpoint/2010/main" val="12265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457200"/>
            <a:r>
              <a:rPr lang="en-CA" sz="3000" dirty="0">
                <a:solidFill>
                  <a:schemeClr val="tx2"/>
                </a:solidFill>
              </a:rPr>
              <a:t>English Language Arts</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0312" y="644970"/>
            <a:ext cx="396240" cy="402336"/>
          </a:xfrm>
          <a:prstGeom prst="rect">
            <a:avLst/>
          </a:prstGeom>
        </p:spPr>
      </p:pic>
      <p:graphicFrame>
        <p:nvGraphicFramePr>
          <p:cNvPr id="5" name="Content Placeholder 4"/>
          <p:cNvGraphicFramePr>
            <a:graphicFrameLocks/>
          </p:cNvGraphicFramePr>
          <p:nvPr>
            <p:extLst>
              <p:ext uri="{D42A27DB-BD31-4B8C-83A1-F6EECF244321}">
                <p14:modId xmlns:p14="http://schemas.microsoft.com/office/powerpoint/2010/main" val="2047617194"/>
              </p:ext>
            </p:extLst>
          </p:nvPr>
        </p:nvGraphicFramePr>
        <p:xfrm>
          <a:off x="1631504" y="1340768"/>
          <a:ext cx="9376020" cy="3816424"/>
        </p:xfrm>
        <a:graphic>
          <a:graphicData uri="http://schemas.openxmlformats.org/drawingml/2006/table">
            <a:tbl>
              <a:tblPr firstRow="1" firstCol="1" bandRow="1">
                <a:tableStyleId>{3C2FFA5D-87B4-456A-9821-1D502468CF0F}</a:tableStyleId>
              </a:tblPr>
              <a:tblGrid>
                <a:gridCol w="2626618">
                  <a:extLst>
                    <a:ext uri="{9D8B030D-6E8A-4147-A177-3AD203B41FA5}">
                      <a16:colId xmlns:a16="http://schemas.microsoft.com/office/drawing/2014/main" val="20000"/>
                    </a:ext>
                  </a:extLst>
                </a:gridCol>
                <a:gridCol w="2724496">
                  <a:extLst>
                    <a:ext uri="{9D8B030D-6E8A-4147-A177-3AD203B41FA5}">
                      <a16:colId xmlns:a16="http://schemas.microsoft.com/office/drawing/2014/main" val="20001"/>
                    </a:ext>
                  </a:extLst>
                </a:gridCol>
                <a:gridCol w="4024906">
                  <a:extLst>
                    <a:ext uri="{9D8B030D-6E8A-4147-A177-3AD203B41FA5}">
                      <a16:colId xmlns:a16="http://schemas.microsoft.com/office/drawing/2014/main" val="20002"/>
                    </a:ext>
                  </a:extLst>
                </a:gridCol>
              </a:tblGrid>
              <a:tr h="587142">
                <a:tc>
                  <a:txBody>
                    <a:bodyPr/>
                    <a:lstStyle/>
                    <a:p>
                      <a:pPr algn="ctr">
                        <a:spcAft>
                          <a:spcPts val="0"/>
                        </a:spcAft>
                      </a:pPr>
                      <a:r>
                        <a:rPr lang="en-CA" sz="1800" b="1" dirty="0">
                          <a:solidFill>
                            <a:schemeClr val="tx1"/>
                          </a:solidFill>
                          <a:effectLst/>
                        </a:rPr>
                        <a:t>Grade 10</a:t>
                      </a:r>
                      <a:endParaRPr lang="en-CA" sz="2400" b="1" dirty="0">
                        <a:solidFill>
                          <a:schemeClr val="tx1"/>
                        </a:solidFill>
                        <a:effectLst/>
                      </a:endParaRPr>
                    </a:p>
                    <a:p>
                      <a:pPr algn="ctr">
                        <a:spcAft>
                          <a:spcPts val="0"/>
                        </a:spcAft>
                      </a:pPr>
                      <a:r>
                        <a:rPr lang="en-CA" sz="1800" b="1" dirty="0">
                          <a:solidFill>
                            <a:schemeClr val="tx1"/>
                          </a:solidFill>
                          <a:effectLst/>
                        </a:rPr>
                        <a:t>4 credits</a:t>
                      </a:r>
                      <a:endParaRPr lang="en-CA" sz="2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CA" sz="1800" dirty="0">
                          <a:solidFill>
                            <a:schemeClr val="tx1"/>
                          </a:solidFill>
                          <a:effectLst/>
                        </a:rPr>
                        <a:t>Grade 11</a:t>
                      </a:r>
                      <a:endParaRPr lang="en-CA" sz="2400" dirty="0">
                        <a:solidFill>
                          <a:schemeClr val="tx1"/>
                        </a:solidFill>
                        <a:effectLst/>
                      </a:endParaRPr>
                    </a:p>
                    <a:p>
                      <a:pPr algn="ctr">
                        <a:spcAft>
                          <a:spcPts val="0"/>
                        </a:spcAft>
                      </a:pPr>
                      <a:r>
                        <a:rPr lang="en-CA" sz="1800" dirty="0">
                          <a:solidFill>
                            <a:schemeClr val="tx1"/>
                          </a:solidFill>
                          <a:effectLst/>
                        </a:rPr>
                        <a:t>4 credits</a:t>
                      </a:r>
                      <a:endParaRPr lang="en-CA" sz="24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pPr>
                      <a:r>
                        <a:rPr lang="en-CA" sz="1800" dirty="0">
                          <a:solidFill>
                            <a:schemeClr val="tx1"/>
                          </a:solidFill>
                          <a:effectLst/>
                        </a:rPr>
                        <a:t>Grade 12</a:t>
                      </a:r>
                      <a:endParaRPr lang="en-CA" sz="2400" dirty="0">
                        <a:solidFill>
                          <a:schemeClr val="tx1"/>
                        </a:solidFill>
                        <a:effectLst/>
                      </a:endParaRPr>
                    </a:p>
                    <a:p>
                      <a:pPr algn="ctr">
                        <a:spcAft>
                          <a:spcPts val="0"/>
                        </a:spcAft>
                      </a:pPr>
                      <a:r>
                        <a:rPr lang="en-CA" sz="1800" dirty="0">
                          <a:solidFill>
                            <a:schemeClr val="tx1"/>
                          </a:solidFill>
                          <a:effectLst/>
                        </a:rPr>
                        <a:t>4 credits</a:t>
                      </a:r>
                      <a:endParaRPr lang="en-CA" sz="24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229282">
                <a:tc>
                  <a:txBody>
                    <a:bodyPr/>
                    <a:lstStyle/>
                    <a:p>
                      <a:pPr algn="ctr">
                        <a:spcAft>
                          <a:spcPts val="0"/>
                        </a:spcAft>
                      </a:pPr>
                      <a:r>
                        <a:rPr lang="en-CA" sz="1800" b="1" dirty="0">
                          <a:effectLst/>
                        </a:rPr>
                        <a:t>Choose two 2-credit options:</a:t>
                      </a:r>
                      <a:endParaRPr lang="en-CA" sz="2400" b="1" dirty="0">
                        <a:effectLst/>
                      </a:endParaRPr>
                    </a:p>
                    <a:p>
                      <a:pPr algn="ctr">
                        <a:spcAft>
                          <a:spcPts val="0"/>
                        </a:spcAft>
                      </a:pPr>
                      <a:r>
                        <a:rPr lang="en-CA" sz="1800" b="0" dirty="0">
                          <a:effectLst/>
                        </a:rPr>
                        <a:t> </a:t>
                      </a:r>
                      <a:endParaRPr lang="en-CA" sz="2400" b="0" dirty="0">
                        <a:effectLst/>
                      </a:endParaRPr>
                    </a:p>
                    <a:p>
                      <a:pPr marL="342900" lvl="0" indent="-342900">
                        <a:spcAft>
                          <a:spcPts val="0"/>
                        </a:spcAft>
                        <a:buFont typeface="Wingdings" panose="05000000000000000000" pitchFamily="2" charset="2"/>
                        <a:buChar char="§"/>
                      </a:pPr>
                      <a:r>
                        <a:rPr lang="en-CA" sz="1800" b="0" dirty="0">
                          <a:effectLst/>
                        </a:rPr>
                        <a:t>Literary Studies</a:t>
                      </a:r>
                      <a:endParaRPr lang="en-CA" sz="2400" b="0" dirty="0">
                        <a:effectLst/>
                      </a:endParaRPr>
                    </a:p>
                    <a:p>
                      <a:pPr marL="342900" lvl="0" indent="-342900">
                        <a:spcAft>
                          <a:spcPts val="0"/>
                        </a:spcAft>
                        <a:buFont typeface="Wingdings" panose="05000000000000000000" pitchFamily="2" charset="2"/>
                        <a:buChar char="§"/>
                      </a:pPr>
                      <a:r>
                        <a:rPr lang="en-CA" sz="1800" b="0" dirty="0">
                          <a:effectLst/>
                        </a:rPr>
                        <a:t>Composition</a:t>
                      </a:r>
                      <a:endParaRPr lang="en-CA" sz="2400" b="0" dirty="0">
                        <a:effectLst/>
                      </a:endParaRPr>
                    </a:p>
                    <a:p>
                      <a:pPr marL="342900" lvl="0" indent="-342900">
                        <a:spcAft>
                          <a:spcPts val="0"/>
                        </a:spcAft>
                        <a:buFont typeface="Wingdings" panose="05000000000000000000" pitchFamily="2" charset="2"/>
                        <a:buChar char="§"/>
                      </a:pPr>
                      <a:r>
                        <a:rPr lang="en-CA" sz="1800" b="0" dirty="0">
                          <a:effectLst/>
                        </a:rPr>
                        <a:t>Spoken Language</a:t>
                      </a:r>
                      <a:endParaRPr lang="en-CA" sz="2400" b="0" dirty="0">
                        <a:effectLst/>
                      </a:endParaRPr>
                    </a:p>
                    <a:p>
                      <a:pPr marL="342900" lvl="0" indent="-342900">
                        <a:spcAft>
                          <a:spcPts val="0"/>
                        </a:spcAft>
                        <a:buFont typeface="Wingdings" panose="05000000000000000000" pitchFamily="2" charset="2"/>
                        <a:buChar char="§"/>
                      </a:pPr>
                      <a:r>
                        <a:rPr lang="en-CA" sz="1800" b="0" dirty="0">
                          <a:effectLst/>
                        </a:rPr>
                        <a:t>New Media</a:t>
                      </a:r>
                      <a:endParaRPr lang="en-CA" sz="2400" b="0" dirty="0">
                        <a:effectLst/>
                      </a:endParaRPr>
                    </a:p>
                    <a:p>
                      <a:pPr marL="342900" lvl="0" indent="-342900">
                        <a:spcAft>
                          <a:spcPts val="0"/>
                        </a:spcAft>
                        <a:buFont typeface="Wingdings" panose="05000000000000000000" pitchFamily="2" charset="2"/>
                        <a:buChar char="§"/>
                      </a:pPr>
                      <a:r>
                        <a:rPr lang="en-CA" sz="1800" b="0" dirty="0">
                          <a:effectLst/>
                        </a:rPr>
                        <a:t>Creative Writing </a:t>
                      </a:r>
                      <a:endParaRPr lang="en-CA" sz="2400" b="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CA" sz="1800" b="1" dirty="0">
                          <a:effectLst/>
                        </a:rPr>
                        <a:t>Choose one 4-credit option:</a:t>
                      </a:r>
                      <a:endParaRPr lang="en-CA" sz="2400" b="1" dirty="0">
                        <a:effectLst/>
                      </a:endParaRPr>
                    </a:p>
                    <a:p>
                      <a:pPr algn="ctr">
                        <a:spcAft>
                          <a:spcPts val="0"/>
                        </a:spcAft>
                      </a:pPr>
                      <a:r>
                        <a:rPr lang="en-CA" sz="1800" b="1" dirty="0">
                          <a:effectLst/>
                        </a:rPr>
                        <a:t> </a:t>
                      </a:r>
                      <a:endParaRPr lang="en-CA" sz="2400" b="1" dirty="0">
                        <a:effectLst/>
                      </a:endParaRPr>
                    </a:p>
                    <a:p>
                      <a:pPr marL="342900" lvl="0" indent="-342900">
                        <a:spcAft>
                          <a:spcPts val="0"/>
                        </a:spcAft>
                        <a:buFont typeface="Wingdings" panose="05000000000000000000" pitchFamily="2" charset="2"/>
                        <a:buChar char="§"/>
                      </a:pPr>
                      <a:r>
                        <a:rPr lang="en-CA" sz="1800" dirty="0">
                          <a:effectLst/>
                        </a:rPr>
                        <a:t>Literary Studies</a:t>
                      </a:r>
                      <a:endParaRPr lang="en-CA" sz="2400" dirty="0">
                        <a:effectLst/>
                      </a:endParaRPr>
                    </a:p>
                    <a:p>
                      <a:pPr marL="342900" lvl="0" indent="-342900">
                        <a:spcAft>
                          <a:spcPts val="0"/>
                        </a:spcAft>
                        <a:buFont typeface="Wingdings" panose="05000000000000000000" pitchFamily="2" charset="2"/>
                        <a:buChar char="§"/>
                      </a:pPr>
                      <a:r>
                        <a:rPr lang="en-CA" sz="1800" dirty="0">
                          <a:effectLst/>
                        </a:rPr>
                        <a:t>Composition</a:t>
                      </a:r>
                      <a:endParaRPr lang="en-CA" sz="2400" dirty="0">
                        <a:effectLst/>
                      </a:endParaRPr>
                    </a:p>
                    <a:p>
                      <a:pPr marL="342900" lvl="0" indent="-342900">
                        <a:spcAft>
                          <a:spcPts val="0"/>
                        </a:spcAft>
                        <a:buFont typeface="Wingdings" panose="05000000000000000000" pitchFamily="2" charset="2"/>
                        <a:buChar char="§"/>
                      </a:pPr>
                      <a:r>
                        <a:rPr lang="en-CA" sz="1800" dirty="0">
                          <a:effectLst/>
                        </a:rPr>
                        <a:t>Spoken Language</a:t>
                      </a:r>
                      <a:endParaRPr lang="en-CA" sz="2400" dirty="0">
                        <a:effectLst/>
                      </a:endParaRPr>
                    </a:p>
                    <a:p>
                      <a:pPr marL="342900" lvl="0" indent="-342900">
                        <a:spcAft>
                          <a:spcPts val="0"/>
                        </a:spcAft>
                        <a:buFont typeface="Wingdings" panose="05000000000000000000" pitchFamily="2" charset="2"/>
                        <a:buChar char="§"/>
                      </a:pPr>
                      <a:r>
                        <a:rPr lang="en-CA" sz="1800" dirty="0">
                          <a:effectLst/>
                        </a:rPr>
                        <a:t>New Media</a:t>
                      </a:r>
                      <a:endParaRPr lang="en-CA" sz="2400" dirty="0">
                        <a:effectLst/>
                      </a:endParaRPr>
                    </a:p>
                    <a:p>
                      <a:pPr marL="342900" lvl="0" indent="-342900">
                        <a:spcAft>
                          <a:spcPts val="0"/>
                        </a:spcAft>
                        <a:buFont typeface="Wingdings" panose="05000000000000000000" pitchFamily="2" charset="2"/>
                        <a:buChar char="§"/>
                      </a:pPr>
                      <a:r>
                        <a:rPr lang="en-CA" sz="1800" dirty="0">
                          <a:effectLst/>
                        </a:rPr>
                        <a:t>Creative Writing </a:t>
                      </a:r>
                      <a:endParaRPr lang="en-CA" sz="2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spcAft>
                          <a:spcPts val="0"/>
                        </a:spcAft>
                        <a:buFont typeface="Arial" panose="020B0604020202020204" pitchFamily="34" charset="0"/>
                        <a:buNone/>
                      </a:pPr>
                      <a:r>
                        <a:rPr lang="en-CA" sz="1800" b="1" dirty="0">
                          <a:effectLst/>
                        </a:rPr>
                        <a:t>English Studies 12 – a 4-credit required course</a:t>
                      </a:r>
                      <a:endParaRPr lang="en-CA" sz="2400" b="1" dirty="0">
                        <a:effectLst/>
                      </a:endParaRPr>
                    </a:p>
                    <a:p>
                      <a:pPr algn="ctr">
                        <a:spcAft>
                          <a:spcPts val="0"/>
                        </a:spcAft>
                      </a:pPr>
                      <a:r>
                        <a:rPr lang="en-CA" sz="1800" dirty="0">
                          <a:effectLst/>
                        </a:rPr>
                        <a:t> </a:t>
                      </a:r>
                      <a:endParaRPr lang="en-CA" sz="2400" dirty="0">
                        <a:effectLst/>
                      </a:endParaRPr>
                    </a:p>
                    <a:p>
                      <a:pPr>
                        <a:spcAft>
                          <a:spcPts val="0"/>
                        </a:spcAft>
                      </a:pPr>
                      <a:r>
                        <a:rPr lang="en-CA" sz="1800" dirty="0">
                          <a:effectLst/>
                        </a:rPr>
                        <a:t>The following courses will also be offered </a:t>
                      </a:r>
                      <a:r>
                        <a:rPr lang="en-CA" sz="1800" baseline="0" dirty="0">
                          <a:effectLst/>
                        </a:rPr>
                        <a:t>as additional </a:t>
                      </a:r>
                      <a:r>
                        <a:rPr lang="en-CA" sz="1800" dirty="0">
                          <a:effectLst/>
                        </a:rPr>
                        <a:t>4-credit elective options:</a:t>
                      </a:r>
                      <a:endParaRPr lang="en-CA" sz="2400" dirty="0">
                        <a:effectLst/>
                      </a:endParaRPr>
                    </a:p>
                    <a:p>
                      <a:pPr marL="342900" lvl="0" indent="-342900">
                        <a:spcAft>
                          <a:spcPts val="0"/>
                        </a:spcAft>
                        <a:buFont typeface="Wingdings" panose="05000000000000000000" pitchFamily="2" charset="2"/>
                        <a:buChar char="§"/>
                      </a:pPr>
                      <a:r>
                        <a:rPr lang="en-CA" sz="1800" dirty="0">
                          <a:effectLst/>
                        </a:rPr>
                        <a:t>Literary Studies</a:t>
                      </a:r>
                      <a:endParaRPr lang="en-CA" sz="2400" dirty="0">
                        <a:effectLst/>
                      </a:endParaRPr>
                    </a:p>
                    <a:p>
                      <a:pPr marL="342900" lvl="0" indent="-342900">
                        <a:spcAft>
                          <a:spcPts val="0"/>
                        </a:spcAft>
                        <a:buFont typeface="Wingdings" panose="05000000000000000000" pitchFamily="2" charset="2"/>
                        <a:buChar char="§"/>
                      </a:pPr>
                      <a:r>
                        <a:rPr lang="en-CA" sz="1800" dirty="0">
                          <a:effectLst/>
                        </a:rPr>
                        <a:t>Composition</a:t>
                      </a:r>
                      <a:endParaRPr lang="en-CA" sz="2400" dirty="0">
                        <a:effectLst/>
                      </a:endParaRPr>
                    </a:p>
                    <a:p>
                      <a:pPr marL="342900" lvl="0" indent="-342900">
                        <a:spcAft>
                          <a:spcPts val="0"/>
                        </a:spcAft>
                        <a:buFont typeface="Wingdings" panose="05000000000000000000" pitchFamily="2" charset="2"/>
                        <a:buChar char="§"/>
                      </a:pPr>
                      <a:r>
                        <a:rPr lang="en-CA" sz="1800" dirty="0">
                          <a:effectLst/>
                        </a:rPr>
                        <a:t>Spoken Language</a:t>
                      </a:r>
                      <a:endParaRPr lang="en-CA" sz="2400" dirty="0">
                        <a:effectLst/>
                      </a:endParaRPr>
                    </a:p>
                    <a:p>
                      <a:pPr marL="342900" lvl="0" indent="-342900">
                        <a:spcAft>
                          <a:spcPts val="0"/>
                        </a:spcAft>
                        <a:buFont typeface="Wingdings" panose="05000000000000000000" pitchFamily="2" charset="2"/>
                        <a:buChar char="§"/>
                      </a:pPr>
                      <a:r>
                        <a:rPr lang="en-CA" sz="1800" dirty="0">
                          <a:effectLst/>
                        </a:rPr>
                        <a:t>New Media</a:t>
                      </a:r>
                      <a:endParaRPr lang="en-CA" sz="2400" dirty="0">
                        <a:effectLst/>
                      </a:endParaRPr>
                    </a:p>
                    <a:p>
                      <a:pPr marL="342900" lvl="0" indent="-342900">
                        <a:spcAft>
                          <a:spcPts val="0"/>
                        </a:spcAft>
                        <a:buFont typeface="Wingdings" panose="05000000000000000000" pitchFamily="2" charset="2"/>
                        <a:buChar char="§"/>
                      </a:pPr>
                      <a:r>
                        <a:rPr lang="en-CA" sz="1800" dirty="0">
                          <a:effectLst/>
                        </a:rPr>
                        <a:t>Creative Writing</a:t>
                      </a:r>
                      <a:endParaRPr lang="en-CA" sz="24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3" name="TextBox 2"/>
          <p:cNvSpPr txBox="1"/>
          <p:nvPr/>
        </p:nvSpPr>
        <p:spPr>
          <a:xfrm>
            <a:off x="322118" y="5433376"/>
            <a:ext cx="11513127" cy="646331"/>
          </a:xfrm>
          <a:prstGeom prst="rect">
            <a:avLst/>
          </a:prstGeom>
          <a:noFill/>
        </p:spPr>
        <p:txBody>
          <a:bodyPr wrap="square" rtlCol="0">
            <a:spAutoFit/>
          </a:bodyPr>
          <a:lstStyle/>
          <a:p>
            <a:pPr defTabSz="914400"/>
            <a:r>
              <a:rPr lang="en-CA" dirty="0">
                <a:solidFill>
                  <a:prstClr val="black"/>
                </a:solidFill>
              </a:rPr>
              <a:t>Webinar:  </a:t>
            </a:r>
            <a:r>
              <a:rPr lang="en-CA" dirty="0">
                <a:solidFill>
                  <a:prstClr val="black"/>
                </a:solidFill>
                <a:hlinkClick r:id="rId4"/>
              </a:rPr>
              <a:t>https://curriculum.gov.bc.ca/sites/curriculum.gov.bc.ca/files/ELA_10-12_Curric_Structure_V2_Oct_2017.pptx</a:t>
            </a:r>
            <a:endParaRPr lang="en-CA" dirty="0">
              <a:solidFill>
                <a:prstClr val="black"/>
              </a:solidFill>
            </a:endParaRPr>
          </a:p>
          <a:p>
            <a:pPr defTabSz="914400"/>
            <a:endParaRPr lang="en-CA" dirty="0">
              <a:solidFill>
                <a:prstClr val="black"/>
              </a:solidFill>
            </a:endParaRPr>
          </a:p>
        </p:txBody>
      </p:sp>
    </p:spTree>
    <p:extLst>
      <p:ext uri="{BB962C8B-B14F-4D97-AF65-F5344CB8AC3E}">
        <p14:creationId xmlns:p14="http://schemas.microsoft.com/office/powerpoint/2010/main" val="214258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4" t="-80" r="8155" b="80"/>
          <a:stretch/>
        </p:blipFill>
        <p:spPr>
          <a:xfrm>
            <a:off x="12732568" y="3099337"/>
            <a:ext cx="4015458"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p:cNvSpPr txBox="1">
            <a:spLocks/>
          </p:cNvSpPr>
          <p:nvPr/>
        </p:nvSpPr>
        <p:spPr>
          <a:xfrm>
            <a:off x="479377" y="1050953"/>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2800" b="1" dirty="0">
                <a:solidFill>
                  <a:srgbClr val="1F497D"/>
                </a:solidFill>
              </a:rPr>
              <a:t>Our Mandate – the Educated Citizen</a:t>
            </a:r>
          </a:p>
        </p:txBody>
      </p:sp>
      <p:sp>
        <p:nvSpPr>
          <p:cNvPr id="9" name="Rectangle 8"/>
          <p:cNvSpPr/>
          <p:nvPr/>
        </p:nvSpPr>
        <p:spPr>
          <a:xfrm>
            <a:off x="696765" y="1724812"/>
            <a:ext cx="582541" cy="48005"/>
          </a:xfrm>
          <a:prstGeom prst="rect">
            <a:avLst/>
          </a:prstGeom>
          <a:solidFill>
            <a:srgbClr val="8BCEFF"/>
          </a:solidFill>
          <a:ln w="9525" cap="flat" cmpd="sng" algn="ctr">
            <a:noFill/>
            <a:prstDash val="solid"/>
          </a:ln>
          <a:effectLst/>
        </p:spPr>
        <p:txBody>
          <a:bodyPr lIns="38353" tIns="19178" rIns="38353" bIns="19178" rtlCol="0" anchor="ctr"/>
          <a:lstStyle/>
          <a:p>
            <a:pPr algn="ctr" defTabSz="914400">
              <a:defRPr/>
            </a:pPr>
            <a:endParaRPr lang="en-US" kern="0" dirty="0">
              <a:solidFill>
                <a:srgbClr val="1971BB"/>
              </a:solidFill>
              <a:latin typeface="Open Sans Light"/>
            </a:endParaRPr>
          </a:p>
        </p:txBody>
      </p:sp>
      <p:sp>
        <p:nvSpPr>
          <p:cNvPr id="10" name="Slide Number Placeholder 2"/>
          <p:cNvSpPr txBox="1">
            <a:spLocks/>
          </p:cNvSpPr>
          <p:nvPr/>
        </p:nvSpPr>
        <p:spPr>
          <a:xfrm>
            <a:off x="8328248" y="39958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latin typeface="Calibri"/>
              </a:rPr>
              <a:t>2</a:t>
            </a:r>
          </a:p>
        </p:txBody>
      </p:sp>
      <p:sp>
        <p:nvSpPr>
          <p:cNvPr id="11" name="Content Placeholder 1">
            <a:extLst>
              <a:ext uri="{FF2B5EF4-FFF2-40B4-BE49-F238E27FC236}">
                <a16:creationId xmlns:a16="http://schemas.microsoft.com/office/drawing/2014/main" id="{61118725-4959-574B-9F69-BAB7E4293015}"/>
              </a:ext>
            </a:extLst>
          </p:cNvPr>
          <p:cNvSpPr txBox="1">
            <a:spLocks/>
          </p:cNvSpPr>
          <p:nvPr/>
        </p:nvSpPr>
        <p:spPr>
          <a:xfrm>
            <a:off x="-37535" y="4241102"/>
            <a:ext cx="8666671" cy="2509027"/>
          </a:xfrm>
          <a:prstGeom prst="rect">
            <a:avLst/>
          </a:prstGeom>
        </p:spPr>
        <p:txBody>
          <a:bodyPr/>
          <a:lst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1097280" lvl="2" indent="0">
              <a:buNone/>
              <a:defRPr/>
            </a:pPr>
            <a:r>
              <a:rPr lang="en-CA" sz="2800" b="1" i="1" dirty="0">
                <a:solidFill>
                  <a:srgbClr val="073E87"/>
                </a:solidFill>
                <a:latin typeface="Calibri"/>
              </a:rPr>
              <a:t>Developing the Educated Citizen requires …</a:t>
            </a:r>
          </a:p>
          <a:p>
            <a:pPr lvl="2">
              <a:buFont typeface="Wingdings" pitchFamily="2" charset="2"/>
              <a:buChar char="Ø"/>
              <a:defRPr/>
            </a:pPr>
            <a:r>
              <a:rPr lang="en-CA" sz="2800" i="1" dirty="0">
                <a:solidFill>
                  <a:srgbClr val="073E87"/>
                </a:solidFill>
                <a:latin typeface="Calibri"/>
              </a:rPr>
              <a:t>Intellectual Development</a:t>
            </a:r>
          </a:p>
          <a:p>
            <a:pPr lvl="2">
              <a:buFont typeface="Wingdings" pitchFamily="2" charset="2"/>
              <a:buChar char="Ø"/>
              <a:defRPr/>
            </a:pPr>
            <a:r>
              <a:rPr lang="en-CA" sz="2800" i="1" dirty="0">
                <a:solidFill>
                  <a:srgbClr val="1E497D"/>
                </a:solidFill>
                <a:latin typeface="Calibri"/>
              </a:rPr>
              <a:t>Human and Social Development</a:t>
            </a:r>
          </a:p>
          <a:p>
            <a:pPr lvl="2">
              <a:buFont typeface="Wingdings" pitchFamily="2" charset="2"/>
              <a:buChar char="Ø"/>
              <a:defRPr/>
            </a:pPr>
            <a:r>
              <a:rPr lang="en-CA" sz="2800" i="1" dirty="0">
                <a:solidFill>
                  <a:srgbClr val="073E87"/>
                </a:solidFill>
                <a:latin typeface="Calibri"/>
              </a:rPr>
              <a:t>Career Development</a:t>
            </a:r>
            <a:endParaRPr lang="en-CA" sz="2800" dirty="0">
              <a:solidFill>
                <a:srgbClr val="073E87"/>
              </a:solidFill>
              <a:latin typeface="Calibri"/>
            </a:endParaRPr>
          </a:p>
          <a:p>
            <a:pPr>
              <a:defRPr/>
            </a:pPr>
            <a:endParaRPr lang="en-US" sz="1700" dirty="0">
              <a:solidFill>
                <a:prstClr val="black"/>
              </a:solidFill>
              <a:latin typeface="Calibri"/>
            </a:endParaRPr>
          </a:p>
        </p:txBody>
      </p:sp>
      <p:sp>
        <p:nvSpPr>
          <p:cNvPr id="12" name="Rectangle 11">
            <a:extLst>
              <a:ext uri="{FF2B5EF4-FFF2-40B4-BE49-F238E27FC236}">
                <a16:creationId xmlns:a16="http://schemas.microsoft.com/office/drawing/2014/main" id="{5C08C904-EB53-7D4A-B87B-EB9EA11185F9}"/>
              </a:ext>
            </a:extLst>
          </p:cNvPr>
          <p:cNvSpPr/>
          <p:nvPr/>
        </p:nvSpPr>
        <p:spPr>
          <a:xfrm>
            <a:off x="696765" y="1922277"/>
            <a:ext cx="7631483" cy="2308324"/>
          </a:xfrm>
          <a:prstGeom prst="rect">
            <a:avLst/>
          </a:prstGeom>
        </p:spPr>
        <p:txBody>
          <a:bodyPr wrap="square">
            <a:spAutoFit/>
          </a:bodyPr>
          <a:lstStyle/>
          <a:p>
            <a:pPr>
              <a:defRPr/>
            </a:pPr>
            <a:r>
              <a:rPr lang="en-US" sz="2400" dirty="0">
                <a:solidFill>
                  <a:srgbClr val="073E87"/>
                </a:solidFill>
                <a:latin typeface="Calibri"/>
              </a:rPr>
              <a:t>As specified in the Statement of Education Policy Order, the purpose of our school system is to enable learners to develop their individual potential and to acquire the knowledge, skills and attitudes needed to contribute to a healthy sociality and a prosperous and sustainable economy.</a:t>
            </a:r>
          </a:p>
        </p:txBody>
      </p:sp>
      <p:pic>
        <p:nvPicPr>
          <p:cNvPr id="13" name="Picture 12" descr="principal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800" y="4467489"/>
            <a:ext cx="3096344" cy="2056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Grad.em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300" y="1385759"/>
            <a:ext cx="2313844" cy="2313844"/>
          </a:xfrm>
          <a:prstGeom prst="rect">
            <a:avLst/>
          </a:prstGeom>
        </p:spPr>
      </p:pic>
    </p:spTree>
    <p:extLst>
      <p:ext uri="{BB962C8B-B14F-4D97-AF65-F5344CB8AC3E}">
        <p14:creationId xmlns:p14="http://schemas.microsoft.com/office/powerpoint/2010/main" val="2808048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457200"/>
            <a:r>
              <a:rPr lang="en-CA" sz="3000" dirty="0">
                <a:solidFill>
                  <a:schemeClr val="tx2"/>
                </a:solidFill>
              </a:rPr>
              <a:t>English First Peoples</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0312" y="644970"/>
            <a:ext cx="396240" cy="402336"/>
          </a:xfrm>
          <a:prstGeom prst="rect">
            <a:avLst/>
          </a:prstGeom>
        </p:spPr>
      </p:pic>
      <p:graphicFrame>
        <p:nvGraphicFramePr>
          <p:cNvPr id="5" name="Content Placeholder 4"/>
          <p:cNvGraphicFramePr>
            <a:graphicFrameLocks/>
          </p:cNvGraphicFramePr>
          <p:nvPr>
            <p:extLst/>
          </p:nvPr>
        </p:nvGraphicFramePr>
        <p:xfrm>
          <a:off x="1631504" y="1340768"/>
          <a:ext cx="8892480" cy="3841676"/>
        </p:xfrm>
        <a:graphic>
          <a:graphicData uri="http://schemas.openxmlformats.org/drawingml/2006/table">
            <a:tbl>
              <a:tblPr firstRow="1" firstCol="1" bandRow="1">
                <a:tableStyleId>{3C2FFA5D-87B4-456A-9821-1D502468CF0F}</a:tableStyleId>
              </a:tblPr>
              <a:tblGrid>
                <a:gridCol w="2626618">
                  <a:extLst>
                    <a:ext uri="{9D8B030D-6E8A-4147-A177-3AD203B41FA5}">
                      <a16:colId xmlns:a16="http://schemas.microsoft.com/office/drawing/2014/main" val="20000"/>
                    </a:ext>
                  </a:extLst>
                </a:gridCol>
                <a:gridCol w="2724496">
                  <a:extLst>
                    <a:ext uri="{9D8B030D-6E8A-4147-A177-3AD203B41FA5}">
                      <a16:colId xmlns:a16="http://schemas.microsoft.com/office/drawing/2014/main" val="20001"/>
                    </a:ext>
                  </a:extLst>
                </a:gridCol>
                <a:gridCol w="3541366">
                  <a:extLst>
                    <a:ext uri="{9D8B030D-6E8A-4147-A177-3AD203B41FA5}">
                      <a16:colId xmlns:a16="http://schemas.microsoft.com/office/drawing/2014/main" val="20002"/>
                    </a:ext>
                  </a:extLst>
                </a:gridCol>
              </a:tblGrid>
              <a:tr h="587142">
                <a:tc>
                  <a:txBody>
                    <a:bodyPr/>
                    <a:lstStyle/>
                    <a:p>
                      <a:pPr algn="ctr">
                        <a:lnSpc>
                          <a:spcPct val="115000"/>
                        </a:lnSpc>
                        <a:spcAft>
                          <a:spcPts val="0"/>
                        </a:spcAft>
                      </a:pPr>
                      <a:r>
                        <a:rPr lang="en-US" sz="1800" b="1" dirty="0">
                          <a:solidFill>
                            <a:schemeClr val="tx1"/>
                          </a:solidFill>
                          <a:effectLst/>
                        </a:rPr>
                        <a:t>Grade 10</a:t>
                      </a:r>
                      <a:endParaRPr lang="en-CA" sz="1800" b="1" dirty="0">
                        <a:solidFill>
                          <a:schemeClr val="tx1"/>
                        </a:solidFill>
                        <a:effectLst/>
                      </a:endParaRPr>
                    </a:p>
                    <a:p>
                      <a:pPr algn="ctr">
                        <a:lnSpc>
                          <a:spcPct val="115000"/>
                        </a:lnSpc>
                        <a:spcAft>
                          <a:spcPts val="0"/>
                        </a:spcAft>
                      </a:pPr>
                      <a:r>
                        <a:rPr lang="en-US" sz="1800" b="1" dirty="0">
                          <a:solidFill>
                            <a:schemeClr val="tx1"/>
                          </a:solidFill>
                          <a:effectLst/>
                        </a:rPr>
                        <a:t>4 credits</a:t>
                      </a:r>
                      <a:endParaRPr lang="en-CA" sz="18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800" b="1" dirty="0">
                          <a:solidFill>
                            <a:schemeClr val="tx1"/>
                          </a:solidFill>
                          <a:effectLst/>
                        </a:rPr>
                        <a:t>Grade 11</a:t>
                      </a:r>
                      <a:endParaRPr lang="en-CA" sz="1800" b="1" dirty="0">
                        <a:solidFill>
                          <a:schemeClr val="tx1"/>
                        </a:solidFill>
                        <a:effectLst/>
                      </a:endParaRPr>
                    </a:p>
                    <a:p>
                      <a:pPr algn="ctr">
                        <a:lnSpc>
                          <a:spcPct val="115000"/>
                        </a:lnSpc>
                        <a:spcAft>
                          <a:spcPts val="0"/>
                        </a:spcAft>
                      </a:pPr>
                      <a:r>
                        <a:rPr lang="en-US" sz="1800" b="1" dirty="0">
                          <a:solidFill>
                            <a:schemeClr val="tx1"/>
                          </a:solidFill>
                          <a:effectLst/>
                        </a:rPr>
                        <a:t>4 credits</a:t>
                      </a:r>
                      <a:endParaRPr lang="en-CA" sz="18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800" b="1" dirty="0">
                          <a:solidFill>
                            <a:schemeClr val="tx1"/>
                          </a:solidFill>
                          <a:effectLst/>
                        </a:rPr>
                        <a:t>Grade 12</a:t>
                      </a:r>
                      <a:endParaRPr lang="en-CA" sz="1800" b="1" dirty="0">
                        <a:solidFill>
                          <a:schemeClr val="tx1"/>
                        </a:solidFill>
                        <a:effectLst/>
                      </a:endParaRPr>
                    </a:p>
                    <a:p>
                      <a:pPr algn="ctr">
                        <a:lnSpc>
                          <a:spcPct val="115000"/>
                        </a:lnSpc>
                        <a:spcAft>
                          <a:spcPts val="0"/>
                        </a:spcAft>
                      </a:pPr>
                      <a:r>
                        <a:rPr lang="en-US" sz="1800" b="1" dirty="0">
                          <a:solidFill>
                            <a:schemeClr val="tx1"/>
                          </a:solidFill>
                          <a:effectLst/>
                        </a:rPr>
                        <a:t>4 credits</a:t>
                      </a:r>
                      <a:endParaRPr lang="en-CA" sz="18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229282">
                <a:tc>
                  <a:txBody>
                    <a:bodyPr/>
                    <a:lstStyle/>
                    <a:p>
                      <a:pPr algn="ctr">
                        <a:lnSpc>
                          <a:spcPct val="115000"/>
                        </a:lnSpc>
                        <a:spcAft>
                          <a:spcPts val="0"/>
                        </a:spcAft>
                      </a:pPr>
                      <a:r>
                        <a:rPr lang="en-US" sz="1800" b="1" dirty="0">
                          <a:solidFill>
                            <a:schemeClr val="tx1"/>
                          </a:solidFill>
                          <a:effectLst/>
                        </a:rPr>
                        <a:t>Choose two 2-credit options:</a:t>
                      </a:r>
                      <a:endParaRPr lang="en-CA" sz="1800" b="1" dirty="0">
                        <a:solidFill>
                          <a:schemeClr val="tx1"/>
                        </a:solidFill>
                        <a:effectLst/>
                      </a:endParaRPr>
                    </a:p>
                    <a:p>
                      <a:pPr algn="ctr">
                        <a:lnSpc>
                          <a:spcPct val="115000"/>
                        </a:lnSpc>
                        <a:spcAft>
                          <a:spcPts val="0"/>
                        </a:spcAft>
                      </a:pPr>
                      <a:r>
                        <a:rPr lang="en-US" sz="1800" b="0" dirty="0">
                          <a:solidFill>
                            <a:schemeClr val="tx1"/>
                          </a:solidFill>
                          <a:effectLst/>
                        </a:rPr>
                        <a:t> </a:t>
                      </a:r>
                      <a:endParaRPr lang="en-CA" sz="1800" b="0" dirty="0">
                        <a:solidFill>
                          <a:schemeClr val="tx1"/>
                        </a:solidFill>
                        <a:effectLst/>
                      </a:endParaRPr>
                    </a:p>
                    <a:p>
                      <a:pPr marL="334962" indent="-285750">
                        <a:lnSpc>
                          <a:spcPct val="100000"/>
                        </a:lnSpc>
                        <a:spcAft>
                          <a:spcPts val="0"/>
                        </a:spcAft>
                        <a:buFont typeface="Wingdings" panose="05000000000000000000" pitchFamily="2" charset="2"/>
                        <a:buChar char="§"/>
                      </a:pPr>
                      <a:r>
                        <a:rPr lang="en-US" sz="1800" b="0" dirty="0">
                          <a:solidFill>
                            <a:schemeClr val="tx1"/>
                          </a:solidFill>
                          <a:effectLst/>
                        </a:rPr>
                        <a:t>Writing</a:t>
                      </a:r>
                      <a:endParaRPr lang="en-CA" sz="1800" b="0" dirty="0">
                        <a:solidFill>
                          <a:schemeClr val="tx1"/>
                        </a:solidFill>
                        <a:effectLst/>
                      </a:endParaRPr>
                    </a:p>
                    <a:p>
                      <a:pPr marL="334962" indent="-285750">
                        <a:lnSpc>
                          <a:spcPct val="100000"/>
                        </a:lnSpc>
                        <a:spcAft>
                          <a:spcPts val="0"/>
                        </a:spcAft>
                        <a:buFont typeface="Wingdings" panose="05000000000000000000" pitchFamily="2" charset="2"/>
                        <a:buChar char="§"/>
                      </a:pPr>
                      <a:r>
                        <a:rPr lang="en-US" sz="1800" b="0" dirty="0">
                          <a:solidFill>
                            <a:schemeClr val="tx1"/>
                          </a:solidFill>
                          <a:effectLst/>
                        </a:rPr>
                        <a:t>Literary Studies</a:t>
                      </a:r>
                      <a:endParaRPr lang="en-CA" sz="1800" b="0" dirty="0">
                        <a:solidFill>
                          <a:schemeClr val="tx1"/>
                        </a:solidFill>
                        <a:effectLst/>
                      </a:endParaRPr>
                    </a:p>
                    <a:p>
                      <a:pPr marL="334962" indent="-285750">
                        <a:lnSpc>
                          <a:spcPct val="100000"/>
                        </a:lnSpc>
                        <a:spcAft>
                          <a:spcPts val="0"/>
                        </a:spcAft>
                        <a:buFont typeface="Wingdings" panose="05000000000000000000" pitchFamily="2" charset="2"/>
                        <a:buChar char="§"/>
                      </a:pPr>
                      <a:r>
                        <a:rPr lang="en-US" sz="1800" b="0" dirty="0">
                          <a:solidFill>
                            <a:schemeClr val="tx1"/>
                          </a:solidFill>
                          <a:effectLst/>
                        </a:rPr>
                        <a:t>New Media</a:t>
                      </a:r>
                      <a:endParaRPr lang="en-CA" sz="1800" b="0" dirty="0">
                        <a:solidFill>
                          <a:schemeClr val="tx1"/>
                        </a:solidFill>
                        <a:effectLst/>
                      </a:endParaRPr>
                    </a:p>
                    <a:p>
                      <a:pPr marL="334962" indent="-285750">
                        <a:lnSpc>
                          <a:spcPct val="100000"/>
                        </a:lnSpc>
                        <a:spcAft>
                          <a:spcPts val="0"/>
                        </a:spcAft>
                        <a:buFont typeface="Wingdings" panose="05000000000000000000" pitchFamily="2" charset="2"/>
                        <a:buChar char="§"/>
                      </a:pPr>
                      <a:r>
                        <a:rPr lang="en-US" sz="1800" b="0" dirty="0">
                          <a:solidFill>
                            <a:schemeClr val="tx1"/>
                          </a:solidFill>
                          <a:effectLst/>
                        </a:rPr>
                        <a:t>Spoken Language</a:t>
                      </a:r>
                      <a:endParaRPr lang="en-CA" sz="1800" b="0" dirty="0">
                        <a:solidFill>
                          <a:schemeClr val="tx1"/>
                        </a:solidFill>
                        <a:effectLst/>
                      </a:endParaRPr>
                    </a:p>
                    <a:p>
                      <a:pPr marL="457200">
                        <a:lnSpc>
                          <a:spcPct val="115000"/>
                        </a:lnSpc>
                        <a:spcAft>
                          <a:spcPts val="0"/>
                        </a:spcAft>
                      </a:pPr>
                      <a:r>
                        <a:rPr lang="en-US" sz="1800" b="0" dirty="0">
                          <a:solidFill>
                            <a:schemeClr val="tx1"/>
                          </a:solidFill>
                          <a:effectLst/>
                        </a:rPr>
                        <a:t> </a:t>
                      </a:r>
                      <a:endParaRPr lang="en-CA" sz="1800" b="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800" b="1" dirty="0">
                          <a:solidFill>
                            <a:schemeClr val="tx1"/>
                          </a:solidFill>
                          <a:effectLst/>
                        </a:rPr>
                        <a:t>Choose one 4-credit option:</a:t>
                      </a:r>
                      <a:endParaRPr lang="en-CA" sz="1800" b="1" dirty="0">
                        <a:solidFill>
                          <a:schemeClr val="tx1"/>
                        </a:solidFill>
                        <a:effectLst/>
                      </a:endParaRPr>
                    </a:p>
                    <a:p>
                      <a:pPr algn="ctr">
                        <a:lnSpc>
                          <a:spcPct val="115000"/>
                        </a:lnSpc>
                        <a:spcAft>
                          <a:spcPts val="0"/>
                        </a:spcAft>
                      </a:pPr>
                      <a:r>
                        <a:rPr lang="en-US" sz="1800" dirty="0">
                          <a:solidFill>
                            <a:schemeClr val="tx1"/>
                          </a:solidFill>
                          <a:effectLst/>
                        </a:rPr>
                        <a:t> </a:t>
                      </a:r>
                      <a:endParaRPr lang="en-CA" sz="1800" dirty="0">
                        <a:solidFill>
                          <a:schemeClr val="tx1"/>
                        </a:solidFill>
                        <a:effectLst/>
                      </a:endParaRPr>
                    </a:p>
                    <a:p>
                      <a:pPr marL="322263" indent="-285750">
                        <a:lnSpc>
                          <a:spcPct val="100000"/>
                        </a:lnSpc>
                        <a:spcAft>
                          <a:spcPts val="0"/>
                        </a:spcAft>
                        <a:buFont typeface="Wingdings" panose="05000000000000000000" pitchFamily="2" charset="2"/>
                        <a:buChar char="§"/>
                      </a:pPr>
                      <a:r>
                        <a:rPr lang="en-US" sz="1800" dirty="0">
                          <a:solidFill>
                            <a:schemeClr val="tx1"/>
                          </a:solidFill>
                          <a:effectLst/>
                        </a:rPr>
                        <a:t>Literary Studies and Writing</a:t>
                      </a:r>
                      <a:endParaRPr lang="en-CA" sz="1800" dirty="0">
                        <a:solidFill>
                          <a:schemeClr val="tx1"/>
                        </a:solidFill>
                        <a:effectLst/>
                      </a:endParaRPr>
                    </a:p>
                    <a:p>
                      <a:pPr marL="322263" indent="-285750">
                        <a:lnSpc>
                          <a:spcPct val="100000"/>
                        </a:lnSpc>
                        <a:spcAft>
                          <a:spcPts val="0"/>
                        </a:spcAft>
                        <a:buFont typeface="Wingdings" panose="05000000000000000000" pitchFamily="2" charset="2"/>
                        <a:buChar char="§"/>
                      </a:pPr>
                      <a:r>
                        <a:rPr lang="en-US" sz="1800" dirty="0">
                          <a:solidFill>
                            <a:schemeClr val="tx1"/>
                          </a:solidFill>
                          <a:effectLst/>
                        </a:rPr>
                        <a:t>Literary Studies and New Media</a:t>
                      </a:r>
                      <a:endParaRPr lang="en-CA" sz="1800" dirty="0">
                        <a:solidFill>
                          <a:schemeClr val="tx1"/>
                        </a:solidFill>
                        <a:effectLst/>
                      </a:endParaRPr>
                    </a:p>
                    <a:p>
                      <a:pPr marL="322263" indent="-285750">
                        <a:lnSpc>
                          <a:spcPct val="100000"/>
                        </a:lnSpc>
                        <a:spcAft>
                          <a:spcPts val="0"/>
                        </a:spcAft>
                        <a:buFont typeface="Wingdings" panose="05000000000000000000" pitchFamily="2" charset="2"/>
                        <a:buChar char="§"/>
                      </a:pPr>
                      <a:r>
                        <a:rPr lang="en-US" sz="1800" dirty="0">
                          <a:solidFill>
                            <a:schemeClr val="tx1"/>
                          </a:solidFill>
                          <a:effectLst/>
                        </a:rPr>
                        <a:t>Literary Studies and Spoken</a:t>
                      </a:r>
                      <a:r>
                        <a:rPr lang="en-US" sz="1800" baseline="0" dirty="0">
                          <a:solidFill>
                            <a:schemeClr val="tx1"/>
                          </a:solidFill>
                          <a:effectLst/>
                        </a:rPr>
                        <a:t> </a:t>
                      </a:r>
                      <a:r>
                        <a:rPr lang="en-US" sz="1800" dirty="0">
                          <a:solidFill>
                            <a:schemeClr val="tx1"/>
                          </a:solidFill>
                          <a:effectLst/>
                        </a:rPr>
                        <a:t>Language</a:t>
                      </a:r>
                      <a:endParaRPr lang="en-CA" sz="1800" dirty="0">
                        <a:solidFill>
                          <a:schemeClr val="tx1"/>
                        </a:solidFill>
                        <a:effectLst/>
                      </a:endParaRPr>
                    </a:p>
                    <a:p>
                      <a:pPr marL="457200">
                        <a:lnSpc>
                          <a:spcPct val="115000"/>
                        </a:lnSpc>
                        <a:spcAft>
                          <a:spcPts val="0"/>
                        </a:spcAft>
                      </a:pPr>
                      <a:r>
                        <a:rPr lang="en-US" sz="1800" dirty="0">
                          <a:solidFill>
                            <a:schemeClr val="tx1"/>
                          </a:solidFill>
                          <a:effectLst/>
                        </a:rPr>
                        <a:t> </a:t>
                      </a:r>
                      <a:endParaRPr lang="en-CA" sz="18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1800" b="1" dirty="0">
                          <a:solidFill>
                            <a:schemeClr val="tx1"/>
                          </a:solidFill>
                          <a:effectLst/>
                        </a:rPr>
                        <a:t>English 12 First Peoples</a:t>
                      </a:r>
                      <a:endParaRPr lang="en-CA" sz="1800" b="1" dirty="0">
                        <a:solidFill>
                          <a:schemeClr val="tx1"/>
                        </a:solidFill>
                        <a:effectLst/>
                      </a:endParaRPr>
                    </a:p>
                    <a:p>
                      <a:pPr algn="ctr">
                        <a:lnSpc>
                          <a:spcPct val="115000"/>
                        </a:lnSpc>
                        <a:spcAft>
                          <a:spcPts val="0"/>
                        </a:spcAft>
                      </a:pPr>
                      <a:r>
                        <a:rPr lang="en-US" sz="1800" b="1" dirty="0">
                          <a:solidFill>
                            <a:schemeClr val="tx1"/>
                          </a:solidFill>
                          <a:effectLst/>
                        </a:rPr>
                        <a:t>4-credit required course</a:t>
                      </a:r>
                      <a:endParaRPr lang="en-CA" sz="1800" b="1" dirty="0">
                        <a:solidFill>
                          <a:schemeClr val="tx1"/>
                        </a:solidFill>
                        <a:effectLst/>
                      </a:endParaRPr>
                    </a:p>
                    <a:p>
                      <a:pPr algn="ctr">
                        <a:lnSpc>
                          <a:spcPct val="115000"/>
                        </a:lnSpc>
                        <a:spcAft>
                          <a:spcPts val="0"/>
                        </a:spcAft>
                      </a:pPr>
                      <a:r>
                        <a:rPr lang="en-US" sz="1800" dirty="0">
                          <a:solidFill>
                            <a:schemeClr val="tx1"/>
                          </a:solidFill>
                          <a:effectLst/>
                        </a:rPr>
                        <a:t> </a:t>
                      </a:r>
                      <a:endParaRPr lang="en-CA" sz="1800" dirty="0">
                        <a:solidFill>
                          <a:schemeClr val="tx1"/>
                        </a:solidFill>
                        <a:effectLst/>
                      </a:endParaRPr>
                    </a:p>
                    <a:p>
                      <a:pPr>
                        <a:lnSpc>
                          <a:spcPct val="115000"/>
                        </a:lnSpc>
                        <a:spcAft>
                          <a:spcPts val="0"/>
                        </a:spcAft>
                      </a:pPr>
                      <a:endParaRPr lang="en-CA" sz="18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86359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72649940"/>
              </p:ext>
            </p:extLst>
          </p:nvPr>
        </p:nvGraphicFramePr>
        <p:xfrm>
          <a:off x="1898848" y="890815"/>
          <a:ext cx="8959652" cy="4221512"/>
        </p:xfrm>
        <a:graphic>
          <a:graphicData uri="http://schemas.openxmlformats.org/drawingml/2006/table">
            <a:tbl>
              <a:tblPr firstRow="1" bandRow="1">
                <a:tableStyleId>{5C22544A-7EE6-4342-B048-85BDC9FD1C3A}</a:tableStyleId>
              </a:tblPr>
              <a:tblGrid>
                <a:gridCol w="4479826">
                  <a:extLst>
                    <a:ext uri="{9D8B030D-6E8A-4147-A177-3AD203B41FA5}">
                      <a16:colId xmlns:a16="http://schemas.microsoft.com/office/drawing/2014/main" val="20000"/>
                    </a:ext>
                  </a:extLst>
                </a:gridCol>
                <a:gridCol w="4479826">
                  <a:extLst>
                    <a:ext uri="{9D8B030D-6E8A-4147-A177-3AD203B41FA5}">
                      <a16:colId xmlns:a16="http://schemas.microsoft.com/office/drawing/2014/main" val="20001"/>
                    </a:ext>
                  </a:extLst>
                </a:gridCol>
              </a:tblGrid>
              <a:tr h="409654">
                <a:tc>
                  <a:txBody>
                    <a:bodyPr/>
                    <a:lstStyle/>
                    <a:p>
                      <a:r>
                        <a:rPr lang="en-CA" dirty="0">
                          <a:solidFill>
                            <a:schemeClr val="tx1"/>
                          </a:solidFill>
                        </a:rPr>
                        <a:t>Grade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a:solidFill>
                            <a:schemeClr val="tx1"/>
                          </a:solidFill>
                        </a:rPr>
                        <a:t>Grade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11858">
                <a:tc>
                  <a:txBody>
                    <a:bodyPr/>
                    <a:lstStyle/>
                    <a:p>
                      <a:r>
                        <a:rPr lang="en-CA" u="none" baseline="0" dirty="0">
                          <a:solidFill>
                            <a:schemeClr val="tx1"/>
                          </a:solidFill>
                          <a:latin typeface="Calibri" panose="020F0502020204030204" pitchFamily="34" charset="0"/>
                        </a:rPr>
                        <a:t>Foundations of Mathematics and Pre-calculus 10</a:t>
                      </a:r>
                    </a:p>
                    <a:p>
                      <a:r>
                        <a:rPr lang="en-CA" u="none" baseline="0" dirty="0">
                          <a:solidFill>
                            <a:schemeClr val="tx1"/>
                          </a:solidFill>
                          <a:latin typeface="Calibri" panose="020F0502020204030204" pitchFamily="34" charset="0"/>
                        </a:rPr>
                        <a:t>Workplace Mathematics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kern="1200" dirty="0">
                          <a:solidFill>
                            <a:schemeClr val="dk1"/>
                          </a:solidFill>
                          <a:effectLst/>
                          <a:latin typeface="+mn-lt"/>
                          <a:ea typeface="+mn-ea"/>
                          <a:cs typeface="+mn-cs"/>
                        </a:rPr>
                        <a:t>Computer Science 11</a:t>
                      </a:r>
                    </a:p>
                    <a:p>
                      <a:r>
                        <a:rPr lang="en-CA" sz="1800" kern="1200" dirty="0">
                          <a:solidFill>
                            <a:schemeClr val="dk1"/>
                          </a:solidFill>
                          <a:effectLst/>
                          <a:latin typeface="+mn-lt"/>
                          <a:ea typeface="+mn-ea"/>
                          <a:cs typeface="+mn-cs"/>
                        </a:rPr>
                        <a:t>Foundations of Mathematics 11</a:t>
                      </a:r>
                    </a:p>
                    <a:p>
                      <a:r>
                        <a:rPr lang="en-CA" sz="1800" kern="1200" dirty="0">
                          <a:solidFill>
                            <a:schemeClr val="dk1"/>
                          </a:solidFill>
                          <a:effectLst/>
                          <a:latin typeface="+mn-lt"/>
                          <a:ea typeface="+mn-ea"/>
                          <a:cs typeface="+mn-cs"/>
                        </a:rPr>
                        <a:t>History of Mathematics 11</a:t>
                      </a:r>
                    </a:p>
                    <a:p>
                      <a:r>
                        <a:rPr lang="en-CA" sz="1800" kern="1200" dirty="0">
                          <a:solidFill>
                            <a:schemeClr val="dk1"/>
                          </a:solidFill>
                          <a:effectLst/>
                          <a:latin typeface="+mn-lt"/>
                          <a:ea typeface="+mn-ea"/>
                          <a:cs typeface="+mn-cs"/>
                        </a:rPr>
                        <a:t>Pre-calculus 11</a:t>
                      </a:r>
                    </a:p>
                    <a:p>
                      <a:r>
                        <a:rPr lang="en-CA" sz="1800" kern="1200" dirty="0">
                          <a:solidFill>
                            <a:schemeClr val="dk1"/>
                          </a:solidFill>
                          <a:effectLst/>
                          <a:latin typeface="+mn-lt"/>
                          <a:ea typeface="+mn-ea"/>
                          <a:cs typeface="+mn-cs"/>
                        </a:rPr>
                        <a:t>Workplace Mathematics 11</a:t>
                      </a:r>
                    </a:p>
                    <a:p>
                      <a:r>
                        <a:rPr lang="en-CA" sz="1800" kern="1200" dirty="0">
                          <a:solidFill>
                            <a:schemeClr val="dk1"/>
                          </a:solidFill>
                          <a:effectLst/>
                          <a:latin typeface="+mn-lt"/>
                          <a:ea typeface="+mn-ea"/>
                          <a:cs typeface="+mn-cs"/>
                        </a:rPr>
                        <a:t>Apprenticeship 12</a:t>
                      </a:r>
                    </a:p>
                    <a:p>
                      <a:r>
                        <a:rPr lang="en-CA" sz="1800" kern="1200" dirty="0">
                          <a:solidFill>
                            <a:schemeClr val="dk1"/>
                          </a:solidFill>
                          <a:effectLst/>
                          <a:latin typeface="+mn-lt"/>
                          <a:ea typeface="+mn-ea"/>
                          <a:cs typeface="+mn-cs"/>
                        </a:rPr>
                        <a:t>Calculus 12</a:t>
                      </a:r>
                    </a:p>
                    <a:p>
                      <a:r>
                        <a:rPr lang="en-CA" sz="1800" kern="1200" dirty="0">
                          <a:solidFill>
                            <a:schemeClr val="dk1"/>
                          </a:solidFill>
                          <a:effectLst/>
                          <a:latin typeface="+mn-lt"/>
                          <a:ea typeface="+mn-ea"/>
                          <a:cs typeface="+mn-cs"/>
                        </a:rPr>
                        <a:t>Computer Science 12</a:t>
                      </a:r>
                    </a:p>
                    <a:p>
                      <a:r>
                        <a:rPr lang="en-CA" sz="1800" kern="1200" dirty="0">
                          <a:solidFill>
                            <a:schemeClr val="dk1"/>
                          </a:solidFill>
                          <a:effectLst/>
                          <a:latin typeface="+mn-lt"/>
                          <a:ea typeface="+mn-ea"/>
                          <a:cs typeface="+mn-cs"/>
                        </a:rPr>
                        <a:t>Foundations of Mathematics 12</a:t>
                      </a:r>
                    </a:p>
                    <a:p>
                      <a:r>
                        <a:rPr lang="en-CA" sz="1800" kern="1200" dirty="0">
                          <a:solidFill>
                            <a:schemeClr val="dk1"/>
                          </a:solidFill>
                          <a:effectLst/>
                          <a:latin typeface="+mn-lt"/>
                          <a:ea typeface="+mn-ea"/>
                          <a:cs typeface="+mn-cs"/>
                        </a:rPr>
                        <a:t>Geometry 12</a:t>
                      </a:r>
                    </a:p>
                    <a:p>
                      <a:r>
                        <a:rPr lang="en-CA" sz="1800" kern="1200" dirty="0">
                          <a:solidFill>
                            <a:schemeClr val="dk1"/>
                          </a:solidFill>
                          <a:effectLst/>
                          <a:latin typeface="+mn-lt"/>
                          <a:ea typeface="+mn-ea"/>
                          <a:cs typeface="+mn-cs"/>
                        </a:rPr>
                        <a:t>Pre-calculus 12</a:t>
                      </a:r>
                    </a:p>
                    <a:p>
                      <a:r>
                        <a:rPr lang="en-CA" sz="1800" kern="1200" dirty="0">
                          <a:solidFill>
                            <a:schemeClr val="dk1"/>
                          </a:solidFill>
                          <a:effectLst/>
                          <a:latin typeface="+mn-lt"/>
                          <a:ea typeface="+mn-ea"/>
                          <a:cs typeface="+mn-cs"/>
                        </a:rPr>
                        <a:t>Statistics 12</a:t>
                      </a:r>
                    </a:p>
                    <a:p>
                      <a:r>
                        <a:rPr lang="en-CA" sz="180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5" name="Picture 4"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4211" y="329608"/>
            <a:ext cx="396240" cy="402336"/>
          </a:xfrm>
          <a:prstGeom prst="rect">
            <a:avLst/>
          </a:prstGeom>
        </p:spPr>
      </p:pic>
      <p:sp>
        <p:nvSpPr>
          <p:cNvPr id="6" name="Title 1"/>
          <p:cNvSpPr txBox="1">
            <a:spLocks/>
          </p:cNvSpPr>
          <p:nvPr/>
        </p:nvSpPr>
        <p:spPr>
          <a:xfrm>
            <a:off x="1216508" y="170735"/>
            <a:ext cx="4604958"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Open Sans"/>
                <a:ea typeface="+mj-ea"/>
                <a:cs typeface="+mj-cs"/>
              </a:defRPr>
            </a:lvl1pPr>
          </a:lstStyle>
          <a:p>
            <a:pPr algn="l" defTabSz="457200"/>
            <a:r>
              <a:rPr lang="en-CA" sz="3000" dirty="0">
                <a:solidFill>
                  <a:srgbClr val="1F497D"/>
                </a:solidFill>
                <a:cs typeface="Open Sans"/>
              </a:rPr>
              <a:t>Mathematics</a:t>
            </a:r>
          </a:p>
        </p:txBody>
      </p:sp>
      <p:sp>
        <p:nvSpPr>
          <p:cNvPr id="8" name="TextBox 7"/>
          <p:cNvSpPr txBox="1"/>
          <p:nvPr/>
        </p:nvSpPr>
        <p:spPr>
          <a:xfrm>
            <a:off x="2346226" y="5277513"/>
            <a:ext cx="8064896" cy="923330"/>
          </a:xfrm>
          <a:prstGeom prst="rect">
            <a:avLst/>
          </a:prstGeom>
          <a:noFill/>
        </p:spPr>
        <p:txBody>
          <a:bodyPr wrap="square" rtlCol="0">
            <a:spAutoFit/>
          </a:bodyPr>
          <a:lstStyle/>
          <a:p>
            <a:pPr marL="285750" indent="-285750" defTabSz="914400">
              <a:buFont typeface="Arial" panose="020B0604020202020204" pitchFamily="34" charset="0"/>
              <a:buChar char="•"/>
            </a:pPr>
            <a:r>
              <a:rPr lang="en-CA" dirty="0">
                <a:solidFill>
                  <a:prstClr val="black"/>
                </a:solidFill>
              </a:rPr>
              <a:t>Computer Science 11/12 now found here with math, not with Science courses</a:t>
            </a:r>
          </a:p>
          <a:p>
            <a:pPr marL="285750" indent="-285750" defTabSz="914400">
              <a:buFont typeface="Arial" panose="020B0604020202020204" pitchFamily="34" charset="0"/>
              <a:buChar char="•"/>
            </a:pPr>
            <a:r>
              <a:rPr lang="en-CA" dirty="0">
                <a:solidFill>
                  <a:prstClr val="black"/>
                </a:solidFill>
              </a:rPr>
              <a:t>History of Math 11 new</a:t>
            </a:r>
          </a:p>
          <a:p>
            <a:pPr defTabSz="914400"/>
            <a:endParaRPr lang="en-CA" dirty="0">
              <a:solidFill>
                <a:prstClr val="black"/>
              </a:solidFill>
            </a:endParaRPr>
          </a:p>
        </p:txBody>
      </p:sp>
    </p:spTree>
    <p:extLst>
      <p:ext uri="{BB962C8B-B14F-4D97-AF65-F5344CB8AC3E}">
        <p14:creationId xmlns:p14="http://schemas.microsoft.com/office/powerpoint/2010/main" val="740960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56" y="85373"/>
            <a:ext cx="10972800" cy="1143000"/>
          </a:xfrm>
        </p:spPr>
        <p:txBody>
          <a:bodyPr>
            <a:normAutofit/>
          </a:bodyPr>
          <a:lstStyle/>
          <a:p>
            <a:pPr algn="l" defTabSz="457200"/>
            <a:r>
              <a:rPr lang="en-CA" sz="3000" dirty="0">
                <a:solidFill>
                  <a:schemeClr val="tx2"/>
                </a:solidFill>
              </a:rPr>
              <a:t>Science</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11480" y="455706"/>
            <a:ext cx="396240" cy="402336"/>
          </a:xfrm>
          <a:prstGeom prst="rect">
            <a:avLst/>
          </a:prstGeom>
        </p:spPr>
      </p:pic>
      <p:graphicFrame>
        <p:nvGraphicFramePr>
          <p:cNvPr id="5" name="Content Placeholder 3"/>
          <p:cNvGraphicFramePr>
            <a:graphicFrameLocks/>
          </p:cNvGraphicFramePr>
          <p:nvPr>
            <p:extLst>
              <p:ext uri="{D42A27DB-BD31-4B8C-83A1-F6EECF244321}">
                <p14:modId xmlns:p14="http://schemas.microsoft.com/office/powerpoint/2010/main" val="4170770056"/>
              </p:ext>
            </p:extLst>
          </p:nvPr>
        </p:nvGraphicFramePr>
        <p:xfrm>
          <a:off x="1981200" y="1324778"/>
          <a:ext cx="8229600" cy="2685688"/>
        </p:xfrm>
        <a:graphic>
          <a:graphicData uri="http://schemas.openxmlformats.org/drawingml/2006/table">
            <a:tbl>
              <a:tblPr firstRow="1" bandRow="1">
                <a:tableStyleId>{5C22544A-7EE6-4342-B048-85BDC9FD1C3A}</a:tableStyleId>
              </a:tblPr>
              <a:tblGrid>
                <a:gridCol w="1738536">
                  <a:extLst>
                    <a:ext uri="{9D8B030D-6E8A-4147-A177-3AD203B41FA5}">
                      <a16:colId xmlns:a16="http://schemas.microsoft.com/office/drawing/2014/main" val="20000"/>
                    </a:ext>
                  </a:extLst>
                </a:gridCol>
                <a:gridCol w="3245532">
                  <a:extLst>
                    <a:ext uri="{9D8B030D-6E8A-4147-A177-3AD203B41FA5}">
                      <a16:colId xmlns:a16="http://schemas.microsoft.com/office/drawing/2014/main" val="20001"/>
                    </a:ext>
                  </a:extLst>
                </a:gridCol>
                <a:gridCol w="3245532">
                  <a:extLst>
                    <a:ext uri="{9D8B030D-6E8A-4147-A177-3AD203B41FA5}">
                      <a16:colId xmlns:a16="http://schemas.microsoft.com/office/drawing/2014/main" val="20002"/>
                    </a:ext>
                  </a:extLst>
                </a:gridCol>
              </a:tblGrid>
              <a:tr h="460648">
                <a:tc>
                  <a:txBody>
                    <a:bodyPr/>
                    <a:lstStyle/>
                    <a:p>
                      <a:r>
                        <a:rPr lang="en-CA" dirty="0">
                          <a:solidFill>
                            <a:schemeClr val="tx1"/>
                          </a:solidFill>
                        </a:rPr>
                        <a:t>Grade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CA" dirty="0">
                          <a:solidFill>
                            <a:schemeClr val="tx1"/>
                          </a:solidFill>
                        </a:rPr>
                        <a:t>Grade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CA"/>
                    </a:p>
                  </a:txBody>
                  <a:tcPr/>
                </a:tc>
                <a:extLst>
                  <a:ext uri="{0D108BD9-81ED-4DB2-BD59-A6C34878D82A}">
                    <a16:rowId xmlns:a16="http://schemas.microsoft.com/office/drawing/2014/main" val="10000"/>
                  </a:ext>
                </a:extLst>
              </a:tr>
              <a:tr h="1797853">
                <a:tc>
                  <a:txBody>
                    <a:bodyPr/>
                    <a:lstStyle/>
                    <a:p>
                      <a:r>
                        <a:rPr lang="en-CA" sz="2000" dirty="0">
                          <a:solidFill>
                            <a:schemeClr val="tx1"/>
                          </a:solidFill>
                        </a:rPr>
                        <a:t>Science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dirty="0">
                          <a:solidFill>
                            <a:schemeClr val="tx1"/>
                          </a:solidFill>
                        </a:rPr>
                        <a:t>Life Sciences</a:t>
                      </a:r>
                      <a:r>
                        <a:rPr lang="en-CA" sz="2000" baseline="0" dirty="0">
                          <a:solidFill>
                            <a:schemeClr val="tx1"/>
                          </a:solidFill>
                        </a:rPr>
                        <a:t> 11</a:t>
                      </a:r>
                    </a:p>
                    <a:p>
                      <a:r>
                        <a:rPr lang="en-CA" sz="2000" dirty="0">
                          <a:solidFill>
                            <a:schemeClr val="tx1"/>
                          </a:solidFill>
                        </a:rPr>
                        <a:t>Chemistry</a:t>
                      </a:r>
                      <a:r>
                        <a:rPr lang="en-CA" sz="2000" baseline="0" dirty="0">
                          <a:solidFill>
                            <a:schemeClr val="tx1"/>
                          </a:solidFill>
                        </a:rPr>
                        <a:t> 11</a:t>
                      </a:r>
                    </a:p>
                    <a:p>
                      <a:r>
                        <a:rPr lang="en-CA" sz="2000" baseline="0" dirty="0">
                          <a:solidFill>
                            <a:schemeClr val="tx1"/>
                          </a:solidFill>
                        </a:rPr>
                        <a:t>Earth Sciences 11</a:t>
                      </a:r>
                    </a:p>
                    <a:p>
                      <a:r>
                        <a:rPr lang="en-CA" sz="2000" dirty="0">
                          <a:solidFill>
                            <a:schemeClr val="tx1"/>
                          </a:solidFill>
                        </a:rPr>
                        <a:t>Environmental Science 11</a:t>
                      </a:r>
                    </a:p>
                    <a:p>
                      <a:r>
                        <a:rPr lang="en-CA" sz="2000" baseline="0" dirty="0">
                          <a:solidFill>
                            <a:schemeClr val="tx1"/>
                          </a:solidFill>
                        </a:rPr>
                        <a:t>Physics 11</a:t>
                      </a:r>
                    </a:p>
                    <a:p>
                      <a:r>
                        <a:rPr lang="en-CA" sz="2000" dirty="0">
                          <a:solidFill>
                            <a:schemeClr val="tx1"/>
                          </a:solidFill>
                        </a:rPr>
                        <a:t>Science for Citizens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2000" dirty="0">
                          <a:solidFill>
                            <a:schemeClr val="tx1"/>
                          </a:solidFill>
                        </a:rPr>
                        <a:t>Anatomy</a:t>
                      </a:r>
                      <a:r>
                        <a:rPr lang="en-CA" sz="2000" baseline="0" dirty="0">
                          <a:solidFill>
                            <a:schemeClr val="tx1"/>
                          </a:solidFill>
                        </a:rPr>
                        <a:t> and Physiology 12</a:t>
                      </a:r>
                    </a:p>
                    <a:p>
                      <a:r>
                        <a:rPr lang="en-CA" sz="2000" baseline="0" dirty="0">
                          <a:solidFill>
                            <a:schemeClr val="tx1"/>
                          </a:solidFill>
                        </a:rPr>
                        <a:t>Chemistry 12</a:t>
                      </a:r>
                    </a:p>
                    <a:p>
                      <a:r>
                        <a:rPr lang="en-CA" sz="2000" baseline="0" dirty="0">
                          <a:solidFill>
                            <a:schemeClr val="tx1"/>
                          </a:solidFill>
                        </a:rPr>
                        <a:t>Geology 12</a:t>
                      </a:r>
                    </a:p>
                    <a:p>
                      <a:r>
                        <a:rPr lang="en-CA" sz="2000" baseline="0" dirty="0">
                          <a:solidFill>
                            <a:schemeClr val="tx1"/>
                          </a:solidFill>
                        </a:rPr>
                        <a:t>Environmental Science 12</a:t>
                      </a:r>
                    </a:p>
                    <a:p>
                      <a:r>
                        <a:rPr lang="en-CA" sz="2000" baseline="0" dirty="0">
                          <a:solidFill>
                            <a:schemeClr val="tx1"/>
                          </a:solidFill>
                        </a:rPr>
                        <a:t>Physics 12</a:t>
                      </a:r>
                    </a:p>
                    <a:p>
                      <a:r>
                        <a:rPr lang="en-CA" sz="2000" baseline="0" dirty="0">
                          <a:solidFill>
                            <a:schemeClr val="tx1"/>
                          </a:solidFill>
                        </a:rPr>
                        <a:t>Specialized Science 12*</a:t>
                      </a:r>
                    </a:p>
                    <a:p>
                      <a:endParaRPr lang="en-CA"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Rectangle 5"/>
          <p:cNvSpPr/>
          <p:nvPr/>
        </p:nvSpPr>
        <p:spPr>
          <a:xfrm>
            <a:off x="2063552" y="4149080"/>
            <a:ext cx="9140602" cy="1193660"/>
          </a:xfrm>
          <a:prstGeom prst="rect">
            <a:avLst/>
          </a:prstGeom>
        </p:spPr>
        <p:txBody>
          <a:bodyPr wrap="square">
            <a:spAutoFit/>
          </a:bodyPr>
          <a:lstStyle/>
          <a:p>
            <a:pPr marL="285750" lvl="1" indent="-285750" defTabSz="914400">
              <a:lnSpc>
                <a:spcPct val="110000"/>
              </a:lnSpc>
              <a:spcBef>
                <a:spcPts val="768"/>
              </a:spcBef>
              <a:buClr>
                <a:srgbClr val="4F81BD"/>
              </a:buClr>
              <a:buFont typeface="Arial" panose="020B0604020202020204" pitchFamily="34" charset="0"/>
              <a:buChar char="•"/>
            </a:pPr>
            <a:r>
              <a:rPr lang="en-CA" sz="2000" dirty="0">
                <a:solidFill>
                  <a:prstClr val="black"/>
                </a:solidFill>
              </a:rPr>
              <a:t>*Created a flexible, specialty grade 12 course that allows for other course options (e.g., biochemistry, astronomy, kinesiology, etc.)</a:t>
            </a:r>
          </a:p>
          <a:p>
            <a:pPr marL="285750" lvl="1" indent="-285750" defTabSz="914400">
              <a:lnSpc>
                <a:spcPct val="110000"/>
              </a:lnSpc>
              <a:spcBef>
                <a:spcPts val="768"/>
              </a:spcBef>
              <a:buClr>
                <a:srgbClr val="4F81BD"/>
              </a:buClr>
              <a:buFont typeface="Arial" panose="020B0604020202020204" pitchFamily="34" charset="0"/>
              <a:buChar char="•"/>
            </a:pPr>
            <a:r>
              <a:rPr lang="en-CA" sz="2000" dirty="0">
                <a:solidFill>
                  <a:prstClr val="black"/>
                </a:solidFill>
              </a:rPr>
              <a:t>Science for Citizens 11 is new and may be of interest</a:t>
            </a:r>
          </a:p>
        </p:txBody>
      </p:sp>
    </p:spTree>
    <p:extLst>
      <p:ext uri="{BB962C8B-B14F-4D97-AF65-F5344CB8AC3E}">
        <p14:creationId xmlns:p14="http://schemas.microsoft.com/office/powerpoint/2010/main" val="1049750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457200"/>
            <a:r>
              <a:rPr lang="en-CA" sz="3000" dirty="0">
                <a:solidFill>
                  <a:schemeClr val="tx2"/>
                </a:solidFill>
              </a:rPr>
              <a:t>Social Studies</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0312" y="644970"/>
            <a:ext cx="396240" cy="402336"/>
          </a:xfrm>
          <a:prstGeom prst="rect">
            <a:avLst/>
          </a:prstGeom>
        </p:spPr>
      </p:pic>
      <p:graphicFrame>
        <p:nvGraphicFramePr>
          <p:cNvPr id="6" name="Content Placeholder 3"/>
          <p:cNvGraphicFramePr>
            <a:graphicFrameLocks/>
          </p:cNvGraphicFramePr>
          <p:nvPr>
            <p:extLst/>
          </p:nvPr>
        </p:nvGraphicFramePr>
        <p:xfrm>
          <a:off x="2063552" y="1340768"/>
          <a:ext cx="8229600" cy="3384376"/>
        </p:xfrm>
        <a:graphic>
          <a:graphicData uri="http://schemas.openxmlformats.org/drawingml/2006/table">
            <a:tbl>
              <a:tblPr firstRow="1" bandRow="1">
                <a:tableStyleId>{5C22544A-7EE6-4342-B048-85BDC9FD1C3A}</a:tableStyleId>
              </a:tblPr>
              <a:tblGrid>
                <a:gridCol w="1738536">
                  <a:extLst>
                    <a:ext uri="{9D8B030D-6E8A-4147-A177-3AD203B41FA5}">
                      <a16:colId xmlns:a16="http://schemas.microsoft.com/office/drawing/2014/main" val="20000"/>
                    </a:ext>
                  </a:extLst>
                </a:gridCol>
                <a:gridCol w="3662064">
                  <a:extLst>
                    <a:ext uri="{9D8B030D-6E8A-4147-A177-3AD203B41FA5}">
                      <a16:colId xmlns:a16="http://schemas.microsoft.com/office/drawing/2014/main" val="20001"/>
                    </a:ext>
                  </a:extLst>
                </a:gridCol>
                <a:gridCol w="2829000">
                  <a:extLst>
                    <a:ext uri="{9D8B030D-6E8A-4147-A177-3AD203B41FA5}">
                      <a16:colId xmlns:a16="http://schemas.microsoft.com/office/drawing/2014/main" val="20002"/>
                    </a:ext>
                  </a:extLst>
                </a:gridCol>
              </a:tblGrid>
              <a:tr h="446745">
                <a:tc>
                  <a:txBody>
                    <a:bodyPr/>
                    <a:lstStyle/>
                    <a:p>
                      <a:r>
                        <a:rPr lang="en-CA" dirty="0">
                          <a:solidFill>
                            <a:schemeClr val="tx1"/>
                          </a:solidFill>
                        </a:rPr>
                        <a:t>Grade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CA" dirty="0">
                          <a:solidFill>
                            <a:schemeClr val="tx1"/>
                          </a:solidFill>
                        </a:rPr>
                        <a:t>Grade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CA"/>
                    </a:p>
                  </a:txBody>
                  <a:tcPr/>
                </a:tc>
                <a:extLst>
                  <a:ext uri="{0D108BD9-81ED-4DB2-BD59-A6C34878D82A}">
                    <a16:rowId xmlns:a16="http://schemas.microsoft.com/office/drawing/2014/main" val="10000"/>
                  </a:ext>
                </a:extLst>
              </a:tr>
              <a:tr h="2937631">
                <a:tc>
                  <a:txBody>
                    <a:bodyPr/>
                    <a:lstStyle/>
                    <a:p>
                      <a:r>
                        <a:rPr lang="en-CA" dirty="0">
                          <a:solidFill>
                            <a:schemeClr val="tx1"/>
                          </a:solidFill>
                        </a:rPr>
                        <a:t>Social Studies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a:solidFill>
                            <a:schemeClr val="tx1"/>
                          </a:solidFill>
                        </a:rPr>
                        <a:t>Explorations in Social Studies</a:t>
                      </a:r>
                      <a:r>
                        <a:rPr lang="en-CA" baseline="0" dirty="0">
                          <a:solidFill>
                            <a:schemeClr val="tx1"/>
                          </a:solidFill>
                        </a:rPr>
                        <a:t> </a:t>
                      </a:r>
                      <a:r>
                        <a:rPr lang="en-CA" dirty="0">
                          <a:solidFill>
                            <a:schemeClr val="tx1"/>
                          </a:solidFill>
                        </a:rPr>
                        <a:t>11</a:t>
                      </a:r>
                    </a:p>
                    <a:p>
                      <a:r>
                        <a:rPr lang="en-CA" dirty="0">
                          <a:solidFill>
                            <a:schemeClr val="tx1"/>
                          </a:solidFill>
                        </a:rPr>
                        <a:t>Francophone</a:t>
                      </a:r>
                      <a:r>
                        <a:rPr lang="en-CA" baseline="0" dirty="0">
                          <a:solidFill>
                            <a:schemeClr val="tx1"/>
                          </a:solidFill>
                        </a:rPr>
                        <a:t> History 11</a:t>
                      </a:r>
                      <a:endParaRPr lang="en-CA" dirty="0">
                        <a:solidFill>
                          <a:schemeClr val="tx1"/>
                        </a:solidFill>
                      </a:endParaRPr>
                    </a:p>
                    <a:p>
                      <a:r>
                        <a:rPr lang="en-CA" dirty="0">
                          <a:solidFill>
                            <a:schemeClr val="tx1"/>
                          </a:solidFill>
                        </a:rPr>
                        <a:t>20</a:t>
                      </a:r>
                      <a:r>
                        <a:rPr lang="en-CA" baseline="30000" dirty="0">
                          <a:solidFill>
                            <a:schemeClr val="tx1"/>
                          </a:solidFill>
                        </a:rPr>
                        <a:t>th</a:t>
                      </a:r>
                      <a:r>
                        <a:rPr lang="en-CA" dirty="0">
                          <a:solidFill>
                            <a:schemeClr val="tx1"/>
                          </a:solidFill>
                        </a:rPr>
                        <a:t> Century</a:t>
                      </a:r>
                      <a:r>
                        <a:rPr lang="en-CA" baseline="0" dirty="0">
                          <a:solidFill>
                            <a:schemeClr val="tx1"/>
                          </a:solidFill>
                        </a:rPr>
                        <a:t> World History 12</a:t>
                      </a:r>
                    </a:p>
                    <a:p>
                      <a:r>
                        <a:rPr lang="en-CA" baseline="0" dirty="0">
                          <a:solidFill>
                            <a:schemeClr val="tx1"/>
                          </a:solidFill>
                        </a:rPr>
                        <a:t>Asian Studies 12</a:t>
                      </a:r>
                    </a:p>
                    <a:p>
                      <a:r>
                        <a:rPr lang="en-CA" baseline="0" dirty="0">
                          <a:solidFill>
                            <a:schemeClr val="tx1"/>
                          </a:solidFill>
                        </a:rPr>
                        <a:t>B.C. First Peoples 12</a:t>
                      </a:r>
                    </a:p>
                    <a:p>
                      <a:r>
                        <a:rPr lang="en-CA" baseline="0" dirty="0">
                          <a:solidFill>
                            <a:schemeClr val="tx1"/>
                          </a:solidFill>
                        </a:rPr>
                        <a:t>Comparative Cultures 12</a:t>
                      </a:r>
                    </a:p>
                    <a:p>
                      <a:r>
                        <a:rPr lang="en-CA" baseline="0" dirty="0">
                          <a:solidFill>
                            <a:schemeClr val="tx1"/>
                          </a:solidFill>
                        </a:rPr>
                        <a:t>Comparative World Religions 12</a:t>
                      </a:r>
                    </a:p>
                    <a:p>
                      <a:r>
                        <a:rPr lang="en-CA" baseline="0" dirty="0">
                          <a:solidFill>
                            <a:schemeClr val="tx1"/>
                          </a:solidFill>
                        </a:rPr>
                        <a:t>Contemporary Indigenous Studies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baseline="0" dirty="0">
                          <a:solidFill>
                            <a:schemeClr val="tx1"/>
                          </a:solidFill>
                        </a:rPr>
                        <a:t>Economics 12</a:t>
                      </a:r>
                    </a:p>
                    <a:p>
                      <a:r>
                        <a:rPr lang="en-CA" baseline="0" dirty="0">
                          <a:solidFill>
                            <a:schemeClr val="tx1"/>
                          </a:solidFill>
                        </a:rPr>
                        <a:t>Genocide Studies 12</a:t>
                      </a:r>
                    </a:p>
                    <a:p>
                      <a:r>
                        <a:rPr lang="en-CA" baseline="0" dirty="0">
                          <a:solidFill>
                            <a:schemeClr val="tx1"/>
                          </a:solidFill>
                        </a:rPr>
                        <a:t>Human Geography 12</a:t>
                      </a:r>
                    </a:p>
                    <a:p>
                      <a:r>
                        <a:rPr lang="en-CA" baseline="0" dirty="0">
                          <a:solidFill>
                            <a:schemeClr val="tx1"/>
                          </a:solidFill>
                        </a:rPr>
                        <a:t>Law Studies 12</a:t>
                      </a:r>
                    </a:p>
                    <a:p>
                      <a:r>
                        <a:rPr lang="en-CA" baseline="0" dirty="0">
                          <a:solidFill>
                            <a:schemeClr val="tx1"/>
                          </a:solidFill>
                        </a:rPr>
                        <a:t>Philosophy 12</a:t>
                      </a:r>
                    </a:p>
                    <a:p>
                      <a:r>
                        <a:rPr lang="en-CA" baseline="0" dirty="0">
                          <a:solidFill>
                            <a:schemeClr val="tx1"/>
                          </a:solidFill>
                        </a:rPr>
                        <a:t>Political Studies 12</a:t>
                      </a:r>
                    </a:p>
                    <a:p>
                      <a:r>
                        <a:rPr lang="en-CA" baseline="0" dirty="0">
                          <a:solidFill>
                            <a:schemeClr val="tx1"/>
                          </a:solidFill>
                        </a:rPr>
                        <a:t>Physical Geography 12</a:t>
                      </a:r>
                    </a:p>
                    <a:p>
                      <a:r>
                        <a:rPr lang="en-CA" baseline="0" dirty="0">
                          <a:solidFill>
                            <a:schemeClr val="tx1"/>
                          </a:solidFill>
                        </a:rPr>
                        <a:t>Social Justice 12</a:t>
                      </a:r>
                    </a:p>
                    <a:p>
                      <a:r>
                        <a:rPr lang="en-CA" baseline="0" dirty="0">
                          <a:solidFill>
                            <a:schemeClr val="tx1"/>
                          </a:solidFill>
                        </a:rPr>
                        <a:t>Urban Studies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Rectangle 2"/>
          <p:cNvSpPr/>
          <p:nvPr/>
        </p:nvSpPr>
        <p:spPr>
          <a:xfrm>
            <a:off x="2135560" y="5013176"/>
            <a:ext cx="8136904" cy="1107996"/>
          </a:xfrm>
          <a:prstGeom prst="rect">
            <a:avLst/>
          </a:prstGeom>
        </p:spPr>
        <p:txBody>
          <a:bodyPr wrap="square">
            <a:spAutoFit/>
          </a:bodyPr>
          <a:lstStyle/>
          <a:p>
            <a:pPr lvl="1" indent="-457200" defTabSz="914400">
              <a:lnSpc>
                <a:spcPct val="110000"/>
              </a:lnSpc>
              <a:buClr>
                <a:srgbClr val="4F81BD"/>
              </a:buClr>
              <a:buFont typeface="Wingdings" panose="05000000000000000000" pitchFamily="2" charset="2"/>
              <a:buChar char="§"/>
            </a:pPr>
            <a:r>
              <a:rPr lang="en-CA" sz="2000" dirty="0">
                <a:solidFill>
                  <a:prstClr val="black"/>
                </a:solidFill>
              </a:rPr>
              <a:t>Most courses designated as grade 12</a:t>
            </a:r>
          </a:p>
          <a:p>
            <a:pPr lvl="1" indent="-457200" defTabSz="914400">
              <a:lnSpc>
                <a:spcPct val="110000"/>
              </a:lnSpc>
              <a:buClr>
                <a:srgbClr val="4F81BD"/>
              </a:buClr>
              <a:buFont typeface="Wingdings" panose="05000000000000000000" pitchFamily="2" charset="2"/>
              <a:buChar char="§"/>
            </a:pPr>
            <a:r>
              <a:rPr lang="en-CA" sz="2000" dirty="0">
                <a:solidFill>
                  <a:prstClr val="black"/>
                </a:solidFill>
              </a:rPr>
              <a:t>Explorations in Social Studies 11 course now posted</a:t>
            </a:r>
          </a:p>
          <a:p>
            <a:pPr lvl="1" indent="-457200" defTabSz="914400">
              <a:lnSpc>
                <a:spcPct val="110000"/>
              </a:lnSpc>
              <a:buClr>
                <a:srgbClr val="4F81BD"/>
              </a:buClr>
              <a:buFont typeface="Wingdings" panose="05000000000000000000" pitchFamily="2" charset="2"/>
              <a:buChar char="§"/>
            </a:pPr>
            <a:r>
              <a:rPr lang="en-CA" sz="2000" dirty="0">
                <a:solidFill>
                  <a:prstClr val="black"/>
                </a:solidFill>
              </a:rPr>
              <a:t>Francophone History 11 course underway</a:t>
            </a:r>
          </a:p>
        </p:txBody>
      </p:sp>
    </p:spTree>
    <p:extLst>
      <p:ext uri="{BB962C8B-B14F-4D97-AF65-F5344CB8AC3E}">
        <p14:creationId xmlns:p14="http://schemas.microsoft.com/office/powerpoint/2010/main" val="35599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defTabSz="457200"/>
            <a:r>
              <a:rPr lang="en-CA" sz="3000" dirty="0">
                <a:solidFill>
                  <a:schemeClr val="tx2"/>
                </a:solidFill>
              </a:rPr>
              <a:t>Career Education</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10312" y="644970"/>
            <a:ext cx="396240" cy="402336"/>
          </a:xfrm>
          <a:prstGeom prst="rect">
            <a:avLst/>
          </a:prstGeom>
        </p:spPr>
      </p:pic>
      <p:graphicFrame>
        <p:nvGraphicFramePr>
          <p:cNvPr id="6" name="Content Placeholder 3"/>
          <p:cNvGraphicFramePr>
            <a:graphicFrameLocks/>
          </p:cNvGraphicFramePr>
          <p:nvPr>
            <p:extLst/>
          </p:nvPr>
        </p:nvGraphicFramePr>
        <p:xfrm>
          <a:off x="1981200" y="1600200"/>
          <a:ext cx="8229600" cy="1851680"/>
        </p:xfrm>
        <a:graphic>
          <a:graphicData uri="http://schemas.openxmlformats.org/drawingml/2006/table">
            <a:tbl>
              <a:tblPr firstRow="1" bandRow="1">
                <a:tableStyleId>{5C22544A-7EE6-4342-B048-85BDC9FD1C3A}</a:tableStyleId>
              </a:tblPr>
              <a:tblGrid>
                <a:gridCol w="3826768">
                  <a:extLst>
                    <a:ext uri="{9D8B030D-6E8A-4147-A177-3AD203B41FA5}">
                      <a16:colId xmlns:a16="http://schemas.microsoft.com/office/drawing/2014/main" val="20000"/>
                    </a:ext>
                  </a:extLst>
                </a:gridCol>
                <a:gridCol w="4402832">
                  <a:extLst>
                    <a:ext uri="{9D8B030D-6E8A-4147-A177-3AD203B41FA5}">
                      <a16:colId xmlns:a16="http://schemas.microsoft.com/office/drawing/2014/main" val="20001"/>
                    </a:ext>
                  </a:extLst>
                </a:gridCol>
              </a:tblGrid>
              <a:tr h="388640">
                <a:tc>
                  <a:txBody>
                    <a:bodyPr/>
                    <a:lstStyle/>
                    <a:p>
                      <a:r>
                        <a:rPr lang="en-CA" dirty="0">
                          <a:solidFill>
                            <a:sysClr val="windowText" lastClr="000000"/>
                          </a:solidFill>
                        </a:rPr>
                        <a:t>2018/19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a:solidFill>
                            <a:sysClr val="windowText" lastClr="000000"/>
                          </a:solidFill>
                        </a:rPr>
                        <a:t>2019/20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76672">
                <a:tc>
                  <a:txBody>
                    <a:bodyPr/>
                    <a:lstStyle/>
                    <a:p>
                      <a:r>
                        <a:rPr lang="en-CA" dirty="0">
                          <a:solidFill>
                            <a:sysClr val="windowText" lastClr="000000"/>
                          </a:solidFill>
                        </a:rPr>
                        <a:t>Career</a:t>
                      </a:r>
                      <a:r>
                        <a:rPr lang="en-CA" baseline="0" dirty="0">
                          <a:solidFill>
                            <a:sysClr val="windowText" lastClr="000000"/>
                          </a:solidFill>
                        </a:rPr>
                        <a:t> Life Education</a:t>
                      </a:r>
                    </a:p>
                    <a:p>
                      <a:endParaRPr lang="en-CA" baseline="0" dirty="0">
                        <a:solidFill>
                          <a:sysClr val="windowText" lastClr="000000"/>
                        </a:solidFill>
                      </a:endParaRPr>
                    </a:p>
                    <a:p>
                      <a:endParaRPr lang="en-CA" baseline="0" dirty="0">
                        <a:solidFill>
                          <a:sysClr val="windowText" lastClr="000000"/>
                        </a:solidFill>
                      </a:endParaRPr>
                    </a:p>
                    <a:p>
                      <a:endParaRPr lang="en-CA" baseline="0" dirty="0">
                        <a:solidFill>
                          <a:sysClr val="windowText" lastClr="000000"/>
                        </a:solidFill>
                      </a:endParaRPr>
                    </a:p>
                    <a:p>
                      <a:r>
                        <a:rPr lang="en-CA" i="1" baseline="0" dirty="0">
                          <a:solidFill>
                            <a:sysClr val="windowText" lastClr="000000"/>
                          </a:solidFill>
                        </a:rPr>
                        <a:t>Planning 10 no longer offered</a:t>
                      </a:r>
                      <a:endParaRPr lang="en-CA" i="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a:solidFill>
                            <a:sysClr val="windowText" lastClr="000000"/>
                          </a:solidFill>
                        </a:rPr>
                        <a:t>Career Life Connections </a:t>
                      </a:r>
                    </a:p>
                    <a:p>
                      <a:r>
                        <a:rPr lang="en-CA" dirty="0">
                          <a:solidFill>
                            <a:sysClr val="windowText" lastClr="000000"/>
                          </a:solidFill>
                        </a:rPr>
                        <a:t>(includes Capstone)</a:t>
                      </a:r>
                    </a:p>
                    <a:p>
                      <a:endParaRPr lang="en-CA" dirty="0">
                        <a:solidFill>
                          <a:sysClr val="windowText" lastClr="000000"/>
                        </a:solidFill>
                      </a:endParaRPr>
                    </a:p>
                    <a:p>
                      <a:endParaRPr lang="en-CA" dirty="0">
                        <a:solidFill>
                          <a:sysClr val="windowText" lastClr="000000"/>
                        </a:solidFill>
                      </a:endParaRPr>
                    </a:p>
                    <a:p>
                      <a:r>
                        <a:rPr lang="en-CA" i="1" dirty="0">
                          <a:solidFill>
                            <a:sysClr val="windowText" lastClr="000000"/>
                          </a:solidFill>
                        </a:rPr>
                        <a:t>GT no longer offered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TextBox 6"/>
          <p:cNvSpPr txBox="1"/>
          <p:nvPr/>
        </p:nvSpPr>
        <p:spPr>
          <a:xfrm>
            <a:off x="1991544" y="3789041"/>
            <a:ext cx="8280920" cy="646331"/>
          </a:xfrm>
          <a:prstGeom prst="rect">
            <a:avLst/>
          </a:prstGeom>
          <a:noFill/>
        </p:spPr>
        <p:txBody>
          <a:bodyPr wrap="square" rtlCol="0">
            <a:spAutoFit/>
          </a:bodyPr>
          <a:lstStyle/>
          <a:p>
            <a:pPr marL="285750" indent="-285750" defTabSz="914400">
              <a:buFont typeface="Arial" panose="020B0604020202020204" pitchFamily="34" charset="0"/>
              <a:buChar char="•"/>
            </a:pPr>
            <a:r>
              <a:rPr lang="en-CA" dirty="0">
                <a:solidFill>
                  <a:prstClr val="black"/>
                </a:solidFill>
              </a:rPr>
              <a:t>Progress will be “graded”</a:t>
            </a:r>
          </a:p>
          <a:p>
            <a:pPr marL="285750" indent="-285750" defTabSz="914400">
              <a:buFont typeface="Arial" panose="020B0604020202020204" pitchFamily="34" charset="0"/>
              <a:buChar char="•"/>
            </a:pPr>
            <a:r>
              <a:rPr lang="en-CA" dirty="0">
                <a:solidFill>
                  <a:prstClr val="black"/>
                </a:solidFill>
              </a:rPr>
              <a:t>RM not to be used</a:t>
            </a:r>
          </a:p>
        </p:txBody>
      </p:sp>
    </p:spTree>
    <p:extLst>
      <p:ext uri="{BB962C8B-B14F-4D97-AF65-F5344CB8AC3E}">
        <p14:creationId xmlns:p14="http://schemas.microsoft.com/office/powerpoint/2010/main" val="1608358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730" y="274638"/>
            <a:ext cx="10972800" cy="1143000"/>
          </a:xfrm>
        </p:spPr>
        <p:txBody>
          <a:bodyPr>
            <a:normAutofit/>
          </a:bodyPr>
          <a:lstStyle/>
          <a:p>
            <a:pPr algn="l" defTabSz="457200"/>
            <a:r>
              <a:rPr lang="en-CA" sz="3000" dirty="0">
                <a:solidFill>
                  <a:schemeClr val="tx2"/>
                </a:solidFill>
              </a:rPr>
              <a:t>Arts Education</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17088" y="644970"/>
            <a:ext cx="396240" cy="402336"/>
          </a:xfrm>
          <a:prstGeom prst="rect">
            <a:avLst/>
          </a:prstGeom>
        </p:spPr>
      </p:pic>
      <p:sp>
        <p:nvSpPr>
          <p:cNvPr id="5" name="Content Placeholder 2"/>
          <p:cNvSpPr txBox="1">
            <a:spLocks/>
          </p:cNvSpPr>
          <p:nvPr/>
        </p:nvSpPr>
        <p:spPr>
          <a:xfrm>
            <a:off x="1440701" y="1417638"/>
            <a:ext cx="9917690" cy="47405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457200">
              <a:lnSpc>
                <a:spcPct val="110000"/>
              </a:lnSpc>
              <a:buClr>
                <a:srgbClr val="4F81BD"/>
              </a:buClr>
              <a:buFont typeface="Wingdings" panose="05000000000000000000" pitchFamily="2" charset="2"/>
              <a:buChar char="§"/>
            </a:pPr>
            <a:r>
              <a:rPr lang="en-CA" dirty="0">
                <a:solidFill>
                  <a:prstClr val="black"/>
                </a:solidFill>
              </a:rPr>
              <a:t>58 courses posted online in Dance, Drama, Music &amp; Visual Arts</a:t>
            </a:r>
          </a:p>
          <a:p>
            <a:pPr marL="457200" lvl="1" indent="-457200">
              <a:lnSpc>
                <a:spcPct val="110000"/>
              </a:lnSpc>
              <a:buClr>
                <a:srgbClr val="4F81BD"/>
              </a:buClr>
              <a:buFont typeface="Wingdings" panose="05000000000000000000" pitchFamily="2" charset="2"/>
              <a:buChar char="§"/>
            </a:pPr>
            <a:r>
              <a:rPr lang="en-CA" dirty="0">
                <a:solidFill>
                  <a:prstClr val="black"/>
                </a:solidFill>
              </a:rPr>
              <a:t>New courses:</a:t>
            </a:r>
          </a:p>
          <a:p>
            <a:pPr marL="800100" lvl="3" indent="-342900">
              <a:lnSpc>
                <a:spcPct val="110000"/>
              </a:lnSpc>
              <a:spcBef>
                <a:spcPts val="768"/>
              </a:spcBef>
              <a:buClr>
                <a:srgbClr val="4F81BD"/>
              </a:buClr>
              <a:buFont typeface="Wingdings" panose="05000000000000000000" pitchFamily="2" charset="2"/>
              <a:buChar char="§"/>
            </a:pPr>
            <a:r>
              <a:rPr lang="en-CA" sz="2400" dirty="0">
                <a:solidFill>
                  <a:prstClr val="black"/>
                </a:solidFill>
              </a:rPr>
              <a:t>Photography 10, 11, 12</a:t>
            </a:r>
          </a:p>
          <a:p>
            <a:pPr marL="800100" lvl="3" indent="-342900">
              <a:lnSpc>
                <a:spcPct val="110000"/>
              </a:lnSpc>
              <a:spcBef>
                <a:spcPts val="768"/>
              </a:spcBef>
              <a:buClr>
                <a:srgbClr val="4F81BD"/>
              </a:buClr>
              <a:buFont typeface="Wingdings" panose="05000000000000000000" pitchFamily="2" charset="2"/>
              <a:buChar char="§"/>
            </a:pPr>
            <a:r>
              <a:rPr lang="en-CA" sz="2400" dirty="0">
                <a:solidFill>
                  <a:prstClr val="black"/>
                </a:solidFill>
              </a:rPr>
              <a:t>Musical Theatre 10, 11, 12</a:t>
            </a:r>
          </a:p>
          <a:p>
            <a:pPr marL="800100" lvl="3" indent="-342900">
              <a:lnSpc>
                <a:spcPct val="110000"/>
              </a:lnSpc>
              <a:spcBef>
                <a:spcPts val="768"/>
              </a:spcBef>
              <a:buClr>
                <a:srgbClr val="4F81BD"/>
              </a:buClr>
              <a:buFont typeface="Wingdings" panose="05000000000000000000" pitchFamily="2" charset="2"/>
              <a:buChar char="§"/>
            </a:pPr>
            <a:r>
              <a:rPr lang="en-CA" sz="2400" dirty="0">
                <a:solidFill>
                  <a:prstClr val="black"/>
                </a:solidFill>
              </a:rPr>
              <a:t>Dance Company 10, 11, 12</a:t>
            </a:r>
          </a:p>
          <a:p>
            <a:pPr marL="800100" lvl="3" indent="-342900">
              <a:lnSpc>
                <a:spcPct val="110000"/>
              </a:lnSpc>
              <a:spcBef>
                <a:spcPts val="768"/>
              </a:spcBef>
              <a:buClr>
                <a:srgbClr val="4F81BD"/>
              </a:buClr>
              <a:buFont typeface="Wingdings" panose="05000000000000000000" pitchFamily="2" charset="2"/>
              <a:buChar char="§"/>
            </a:pPr>
            <a:r>
              <a:rPr lang="en-CA" sz="2400" dirty="0">
                <a:solidFill>
                  <a:prstClr val="black"/>
                </a:solidFill>
              </a:rPr>
              <a:t>Theatre Company 10, 11, 12 </a:t>
            </a:r>
          </a:p>
          <a:p>
            <a:pPr marL="800100" lvl="3" indent="-342900">
              <a:lnSpc>
                <a:spcPct val="110000"/>
              </a:lnSpc>
              <a:spcBef>
                <a:spcPts val="768"/>
              </a:spcBef>
              <a:buClr>
                <a:srgbClr val="4F81BD"/>
              </a:buClr>
              <a:buFont typeface="Wingdings" panose="05000000000000000000" pitchFamily="2" charset="2"/>
              <a:buChar char="§"/>
            </a:pPr>
            <a:r>
              <a:rPr lang="en-CA" sz="2400" dirty="0">
                <a:solidFill>
                  <a:prstClr val="black"/>
                </a:solidFill>
              </a:rPr>
              <a:t>Contemporary Music 10, 11, 12</a:t>
            </a:r>
          </a:p>
          <a:p>
            <a:pPr marL="342900" lvl="2" indent="-342900">
              <a:lnSpc>
                <a:spcPct val="110000"/>
              </a:lnSpc>
              <a:spcBef>
                <a:spcPts val="768"/>
              </a:spcBef>
              <a:buClr>
                <a:srgbClr val="4F81BD"/>
              </a:buClr>
              <a:buFont typeface="Wingdings" panose="05000000000000000000" pitchFamily="2" charset="2"/>
              <a:buChar char="§"/>
            </a:pPr>
            <a:r>
              <a:rPr lang="en-CA" dirty="0">
                <a:solidFill>
                  <a:prstClr val="black"/>
                </a:solidFill>
              </a:rPr>
              <a:t>Focus on creative and artistic processes, discipline-specific language</a:t>
            </a:r>
          </a:p>
          <a:p>
            <a:pPr marL="342900" lvl="2" indent="-342900">
              <a:lnSpc>
                <a:spcPct val="110000"/>
              </a:lnSpc>
              <a:spcBef>
                <a:spcPts val="768"/>
              </a:spcBef>
              <a:buClr>
                <a:srgbClr val="4F81BD"/>
              </a:buClr>
              <a:buFont typeface="Wingdings" panose="05000000000000000000" pitchFamily="2" charset="2"/>
              <a:buChar char="§"/>
            </a:pPr>
            <a:endParaRPr lang="en-CA" dirty="0">
              <a:solidFill>
                <a:prstClr val="black"/>
              </a:solidFill>
            </a:endParaRPr>
          </a:p>
          <a:p>
            <a:endParaRPr lang="en-CA" dirty="0">
              <a:solidFill>
                <a:prstClr val="black"/>
              </a:solidFill>
            </a:endParaRPr>
          </a:p>
        </p:txBody>
      </p:sp>
    </p:spTree>
    <p:extLst>
      <p:ext uri="{BB962C8B-B14F-4D97-AF65-F5344CB8AC3E}">
        <p14:creationId xmlns:p14="http://schemas.microsoft.com/office/powerpoint/2010/main" val="313788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0873584"/>
              </p:ext>
            </p:extLst>
          </p:nvPr>
        </p:nvGraphicFramePr>
        <p:xfrm>
          <a:off x="1534394" y="0"/>
          <a:ext cx="9143999" cy="7019787"/>
        </p:xfrm>
        <a:graphic>
          <a:graphicData uri="http://schemas.openxmlformats.org/drawingml/2006/table">
            <a:tbl>
              <a:tblPr firstRow="1" lastRow="1">
                <a:tableStyleId>{46F890A9-2807-4EBB-B81D-B2AA78EC7F39}</a:tableStyleId>
              </a:tblPr>
              <a:tblGrid>
                <a:gridCol w="2843807">
                  <a:extLst>
                    <a:ext uri="{9D8B030D-6E8A-4147-A177-3AD203B41FA5}">
                      <a16:colId xmlns:a16="http://schemas.microsoft.com/office/drawing/2014/main" val="20000"/>
                    </a:ext>
                  </a:extLst>
                </a:gridCol>
                <a:gridCol w="1812732">
                  <a:extLst>
                    <a:ext uri="{9D8B030D-6E8A-4147-A177-3AD203B41FA5}">
                      <a16:colId xmlns:a16="http://schemas.microsoft.com/office/drawing/2014/main" val="20001"/>
                    </a:ext>
                  </a:extLst>
                </a:gridCol>
                <a:gridCol w="2147708">
                  <a:extLst>
                    <a:ext uri="{9D8B030D-6E8A-4147-A177-3AD203B41FA5}">
                      <a16:colId xmlns:a16="http://schemas.microsoft.com/office/drawing/2014/main" val="20002"/>
                    </a:ext>
                  </a:extLst>
                </a:gridCol>
                <a:gridCol w="2339752">
                  <a:extLst>
                    <a:ext uri="{9D8B030D-6E8A-4147-A177-3AD203B41FA5}">
                      <a16:colId xmlns:a16="http://schemas.microsoft.com/office/drawing/2014/main" val="20003"/>
                    </a:ext>
                  </a:extLst>
                </a:gridCol>
              </a:tblGrid>
              <a:tr h="879123">
                <a:tc gridSpan="4">
                  <a:txBody>
                    <a:bodyPr/>
                    <a:lstStyle/>
                    <a:p>
                      <a:pPr algn="ctr"/>
                      <a:r>
                        <a:rPr lang="en-CA" sz="3800" dirty="0">
                          <a:latin typeface="+mn-lt"/>
                        </a:rPr>
                        <a:t>Arts Education</a:t>
                      </a:r>
                      <a:r>
                        <a:rPr lang="en-CA" sz="3800" baseline="0" dirty="0">
                          <a:latin typeface="+mn-lt"/>
                        </a:rPr>
                        <a:t> Grade 10-12 Course List</a:t>
                      </a:r>
                      <a:endParaRPr lang="en-CA" sz="3800" dirty="0">
                        <a:latin typeface="+mn-lt"/>
                      </a:endParaRPr>
                    </a:p>
                  </a:txBody>
                  <a:tcPr anchor="ctr"/>
                </a:tc>
                <a:tc hMerge="1">
                  <a:txBody>
                    <a:bodyPr/>
                    <a:lstStyle/>
                    <a:p>
                      <a:pPr algn="ctr"/>
                      <a:endParaRPr lang="en-CA" sz="1400" dirty="0"/>
                    </a:p>
                  </a:txBody>
                  <a:tcPr anchor="ctr"/>
                </a:tc>
                <a:tc hMerge="1">
                  <a:txBody>
                    <a:bodyPr/>
                    <a:lstStyle/>
                    <a:p>
                      <a:pPr algn="ctr"/>
                      <a:endParaRPr lang="en-CA" sz="1400" dirty="0"/>
                    </a:p>
                  </a:txBody>
                  <a:tcPr anchor="ctr"/>
                </a:tc>
                <a:tc hMerge="1">
                  <a:txBody>
                    <a:bodyPr/>
                    <a:lstStyle/>
                    <a:p>
                      <a:pPr algn="ctr"/>
                      <a:endParaRPr lang="en-CA" sz="1400" dirty="0"/>
                    </a:p>
                  </a:txBody>
                  <a:tcPr anchor="ctr"/>
                </a:tc>
                <a:extLst>
                  <a:ext uri="{0D108BD9-81ED-4DB2-BD59-A6C34878D82A}">
                    <a16:rowId xmlns:a16="http://schemas.microsoft.com/office/drawing/2014/main" val="10000"/>
                  </a:ext>
                </a:extLst>
              </a:tr>
              <a:tr h="273005">
                <a:tc>
                  <a:txBody>
                    <a:bodyPr/>
                    <a:lstStyle/>
                    <a:p>
                      <a:pPr algn="ctr"/>
                      <a:r>
                        <a:rPr lang="en-CA" sz="1600" dirty="0">
                          <a:latin typeface="+mn-lt"/>
                        </a:rPr>
                        <a:t>Dance</a:t>
                      </a:r>
                      <a:endParaRPr lang="en-CA" sz="1600" b="1" dirty="0">
                        <a:latin typeface="+mn-lt"/>
                      </a:endParaRPr>
                    </a:p>
                  </a:txBody>
                  <a:tcPr anchor="ctr"/>
                </a:tc>
                <a:tc>
                  <a:txBody>
                    <a:bodyPr/>
                    <a:lstStyle/>
                    <a:p>
                      <a:pPr algn="ctr"/>
                      <a:r>
                        <a:rPr lang="en-CA" sz="1600" dirty="0">
                          <a:latin typeface="+mn-lt"/>
                        </a:rPr>
                        <a:t>Drama</a:t>
                      </a:r>
                      <a:endParaRPr lang="en-CA" sz="1600" b="1" dirty="0">
                        <a:latin typeface="+mn-lt"/>
                      </a:endParaRPr>
                    </a:p>
                  </a:txBody>
                  <a:tcPr anchor="ctr"/>
                </a:tc>
                <a:tc>
                  <a:txBody>
                    <a:bodyPr/>
                    <a:lstStyle/>
                    <a:p>
                      <a:pPr algn="ctr"/>
                      <a:r>
                        <a:rPr lang="en-CA" sz="1600" dirty="0">
                          <a:latin typeface="+mn-lt"/>
                        </a:rPr>
                        <a:t>Music </a:t>
                      </a:r>
                      <a:endParaRPr lang="en-CA" sz="1600" b="1" dirty="0">
                        <a:latin typeface="+mn-lt"/>
                      </a:endParaRPr>
                    </a:p>
                  </a:txBody>
                  <a:tcPr anchor="ctr"/>
                </a:tc>
                <a:tc>
                  <a:txBody>
                    <a:bodyPr/>
                    <a:lstStyle/>
                    <a:p>
                      <a:pPr algn="ctr"/>
                      <a:r>
                        <a:rPr lang="en-CA" sz="1600" dirty="0">
                          <a:latin typeface="+mn-lt"/>
                        </a:rPr>
                        <a:t>Visual Arts</a:t>
                      </a:r>
                      <a:endParaRPr lang="en-CA" sz="1600" b="1" dirty="0">
                        <a:latin typeface="+mn-lt"/>
                      </a:endParaRPr>
                    </a:p>
                  </a:txBody>
                  <a:tcPr anchor="ctr"/>
                </a:tc>
                <a:extLst>
                  <a:ext uri="{0D108BD9-81ED-4DB2-BD59-A6C34878D82A}">
                    <a16:rowId xmlns:a16="http://schemas.microsoft.com/office/drawing/2014/main" val="10001"/>
                  </a:ext>
                </a:extLst>
              </a:tr>
              <a:tr h="273820">
                <a:tc>
                  <a:txBody>
                    <a:bodyPr/>
                    <a:lstStyle/>
                    <a:p>
                      <a:pPr algn="ctr"/>
                      <a:r>
                        <a:rPr lang="en-CA" sz="1200" dirty="0">
                          <a:latin typeface="+mn-lt"/>
                        </a:rPr>
                        <a:t>Dance Foundations</a:t>
                      </a:r>
                      <a:r>
                        <a:rPr lang="en-CA" sz="1200" baseline="0" dirty="0">
                          <a:latin typeface="+mn-lt"/>
                        </a:rPr>
                        <a:t> 10</a:t>
                      </a:r>
                      <a:endParaRPr lang="en-CA" sz="1200" dirty="0">
                        <a:latin typeface="+mn-lt"/>
                      </a:endParaRPr>
                    </a:p>
                  </a:txBody>
                  <a:tcPr anchor="ctr"/>
                </a:tc>
                <a:tc>
                  <a:txBody>
                    <a:bodyPr/>
                    <a:lstStyle/>
                    <a:p>
                      <a:pPr lvl="0" algn="ctr"/>
                      <a:r>
                        <a:rPr lang="en-CA" sz="1200" dirty="0">
                          <a:latin typeface="+mn-lt"/>
                        </a:rPr>
                        <a:t>Drama 10</a:t>
                      </a:r>
                    </a:p>
                  </a:txBody>
                  <a:tcPr anchor="ctr"/>
                </a:tc>
                <a:tc>
                  <a:txBody>
                    <a:bodyPr/>
                    <a:lstStyle/>
                    <a:p>
                      <a:pPr algn="ctr">
                        <a:lnSpc>
                          <a:spcPct val="115000"/>
                        </a:lnSpc>
                        <a:spcAft>
                          <a:spcPts val="0"/>
                        </a:spcAft>
                      </a:pPr>
                      <a:r>
                        <a:rPr lang="en-CA" sz="1200" dirty="0">
                          <a:effectLst/>
                          <a:latin typeface="+mn-lt"/>
                        </a:rPr>
                        <a:t>Choral Music 10</a:t>
                      </a:r>
                    </a:p>
                  </a:txBody>
                  <a:tcPr marL="68580" marR="68580" marT="0" marB="0" anchor="ctr"/>
                </a:tc>
                <a:tc>
                  <a:txBody>
                    <a:bodyPr/>
                    <a:lstStyle/>
                    <a:p>
                      <a:pPr algn="ctr"/>
                      <a:r>
                        <a:rPr lang="en-CA" sz="1200" dirty="0">
                          <a:latin typeface="+mn-lt"/>
                        </a:rPr>
                        <a:t>Art Studio 10</a:t>
                      </a:r>
                      <a:endParaRPr lang="en-CA" sz="1200" b="0" dirty="0">
                        <a:latin typeface="+mn-lt"/>
                      </a:endParaRPr>
                    </a:p>
                  </a:txBody>
                  <a:tcPr anchor="ctr"/>
                </a:tc>
                <a:extLst>
                  <a:ext uri="{0D108BD9-81ED-4DB2-BD59-A6C34878D82A}">
                    <a16:rowId xmlns:a16="http://schemas.microsoft.com/office/drawing/2014/main" val="10002"/>
                  </a:ext>
                </a:extLst>
              </a:tr>
              <a:tr h="338260">
                <a:tc>
                  <a:txBody>
                    <a:bodyPr/>
                    <a:lstStyle/>
                    <a:p>
                      <a:pPr algn="ctr"/>
                      <a:r>
                        <a:rPr lang="en-CA" sz="1200" dirty="0">
                          <a:latin typeface="+mn-lt"/>
                        </a:rPr>
                        <a:t>Dance Choreography</a:t>
                      </a:r>
                      <a:r>
                        <a:rPr lang="en-CA" sz="1200" baseline="0" dirty="0">
                          <a:latin typeface="+mn-lt"/>
                        </a:rPr>
                        <a:t> 10</a:t>
                      </a:r>
                      <a:endParaRPr lang="en-CA" sz="1200" dirty="0">
                        <a:latin typeface="+mn-lt"/>
                      </a:endParaRPr>
                    </a:p>
                  </a:txBody>
                  <a:tcPr anchor="ctr"/>
                </a:tc>
                <a:tc>
                  <a:txBody>
                    <a:bodyPr/>
                    <a:lstStyle/>
                    <a:p>
                      <a:pPr lvl="0" algn="ctr"/>
                      <a:r>
                        <a:rPr lang="en-CA" sz="1200" dirty="0">
                          <a:latin typeface="+mn-lt"/>
                        </a:rPr>
                        <a:t>Theatre Production</a:t>
                      </a:r>
                      <a:r>
                        <a:rPr lang="en-CA" sz="1200" baseline="0" dirty="0">
                          <a:latin typeface="+mn-lt"/>
                        </a:rPr>
                        <a:t> 10</a:t>
                      </a: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CA" sz="1200" dirty="0">
                          <a:effectLst/>
                          <a:latin typeface="+mn-lt"/>
                        </a:rPr>
                        <a:t>Instrumental Music 10</a:t>
                      </a:r>
                      <a:r>
                        <a:rPr lang="en-CA" sz="1200" baseline="0" dirty="0">
                          <a:effectLst/>
                          <a:latin typeface="+mn-lt"/>
                        </a:rPr>
                        <a:t> </a:t>
                      </a:r>
                    </a:p>
                  </a:txBody>
                  <a:tcPr marL="68580" marR="68580" marT="0" marB="0" anchor="ctr"/>
                </a:tc>
                <a:tc>
                  <a:txBody>
                    <a:bodyPr/>
                    <a:lstStyle/>
                    <a:p>
                      <a:pPr algn="ctr"/>
                      <a:r>
                        <a:rPr lang="en-CA" sz="1200" dirty="0">
                          <a:latin typeface="+mn-lt"/>
                        </a:rPr>
                        <a:t>Sculpture</a:t>
                      </a:r>
                      <a:r>
                        <a:rPr lang="en-CA" sz="1200" baseline="0" dirty="0">
                          <a:latin typeface="+mn-lt"/>
                        </a:rPr>
                        <a:t> 10</a:t>
                      </a:r>
                      <a:endParaRPr lang="en-CA" sz="1200" b="0" dirty="0">
                        <a:latin typeface="+mn-lt"/>
                      </a:endParaRPr>
                    </a:p>
                  </a:txBody>
                  <a:tcPr anchor="ctr"/>
                </a:tc>
                <a:extLst>
                  <a:ext uri="{0D108BD9-81ED-4DB2-BD59-A6C34878D82A}">
                    <a16:rowId xmlns:a16="http://schemas.microsoft.com/office/drawing/2014/main" val="10003"/>
                  </a:ext>
                </a:extLst>
              </a:tr>
              <a:tr h="273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Company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Theatre Company</a:t>
                      </a:r>
                      <a:r>
                        <a:rPr lang="en-CA" sz="1200" baseline="0" dirty="0">
                          <a:latin typeface="+mn-lt"/>
                        </a:rPr>
                        <a:t> 10</a:t>
                      </a:r>
                      <a:endParaRPr lang="en-CA" sz="1200" dirty="0">
                        <a:latin typeface="+mn-lt"/>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CA" sz="1200" dirty="0">
                          <a:effectLst/>
                          <a:latin typeface="+mn-lt"/>
                        </a:rPr>
                        <a:t>Contemporary Music 10</a:t>
                      </a:r>
                      <a:endParaRPr lang="en-CA" sz="1200" dirty="0">
                        <a:effectLst/>
                        <a:latin typeface="+mn-lt"/>
                        <a:ea typeface="Calibri"/>
                        <a:cs typeface="Times New Roman"/>
                      </a:endParaRPr>
                    </a:p>
                  </a:txBody>
                  <a:tcPr marL="68580" marR="68580" marT="0" marB="0" anchor="ctr"/>
                </a:tc>
                <a:tc>
                  <a:txBody>
                    <a:bodyPr/>
                    <a:lstStyle/>
                    <a:p>
                      <a:pPr algn="ctr"/>
                      <a:r>
                        <a:rPr lang="en-CA" sz="1200" dirty="0">
                          <a:latin typeface="+mn-lt"/>
                        </a:rPr>
                        <a:t>Drawing &amp; Painting 10</a:t>
                      </a:r>
                      <a:endParaRPr lang="en-CA" sz="1200" b="0" dirty="0">
                        <a:latin typeface="+mn-lt"/>
                      </a:endParaRPr>
                    </a:p>
                  </a:txBody>
                  <a:tcPr anchor="ctr"/>
                </a:tc>
                <a:extLst>
                  <a:ext uri="{0D108BD9-81ED-4DB2-BD59-A6C34878D82A}">
                    <a16:rowId xmlns:a16="http://schemas.microsoft.com/office/drawing/2014/main" val="10004"/>
                  </a:ext>
                </a:extLst>
              </a:tr>
              <a:tr h="346969">
                <a:tc>
                  <a:txBody>
                    <a:bodyPr/>
                    <a:lstStyle/>
                    <a:p>
                      <a:pPr algn="ctr"/>
                      <a:r>
                        <a:rPr lang="en-CA" sz="1200" baseline="0" dirty="0">
                          <a:latin typeface="+mn-lt"/>
                        </a:rPr>
                        <a:t>Dance Technique &amp; Performance 10</a:t>
                      </a:r>
                      <a:endParaRPr lang="en-CA" sz="1200" dirty="0">
                        <a:latin typeface="+mn-lt"/>
                      </a:endParaRPr>
                    </a:p>
                  </a:txBody>
                  <a:tcPr anchor="ctr"/>
                </a:tc>
                <a:tc>
                  <a:txBody>
                    <a:bodyPr/>
                    <a:lstStyle/>
                    <a:p>
                      <a:pPr algn="ctr"/>
                      <a:r>
                        <a:rPr lang="en-CA" sz="1200" dirty="0">
                          <a:latin typeface="+mn-lt"/>
                        </a:rPr>
                        <a:t>Drama 11</a:t>
                      </a:r>
                    </a:p>
                  </a:txBody>
                  <a:tcPr anchor="ctr"/>
                </a:tc>
                <a:tc>
                  <a:txBody>
                    <a:bodyPr/>
                    <a:lstStyle/>
                    <a:p>
                      <a:pPr algn="ctr">
                        <a:lnSpc>
                          <a:spcPct val="115000"/>
                        </a:lnSpc>
                        <a:spcAft>
                          <a:spcPts val="0"/>
                        </a:spcAft>
                      </a:pPr>
                      <a:r>
                        <a:rPr lang="en-CA" sz="1200" dirty="0">
                          <a:effectLst/>
                          <a:latin typeface="+mn-lt"/>
                        </a:rPr>
                        <a:t>Choral Music 11 </a:t>
                      </a:r>
                      <a:endParaRPr lang="en-CA" sz="1200" dirty="0">
                        <a:effectLst/>
                        <a:latin typeface="+mn-lt"/>
                        <a:ea typeface="Calibri"/>
                        <a:cs typeface="Times New Roman"/>
                      </a:endParaRPr>
                    </a:p>
                  </a:txBody>
                  <a:tcPr anchor="ctr"/>
                </a:tc>
                <a:tc>
                  <a:txBody>
                    <a:bodyPr/>
                    <a:lstStyle/>
                    <a:p>
                      <a:pPr algn="ctr"/>
                      <a:r>
                        <a:rPr lang="en-CA" sz="1200" dirty="0">
                          <a:latin typeface="+mn-lt"/>
                        </a:rPr>
                        <a:t>Photography 10 </a:t>
                      </a:r>
                      <a:endParaRPr lang="en-CA" sz="1200" b="0" dirty="0">
                        <a:latin typeface="+mn-lt"/>
                      </a:endParaRPr>
                    </a:p>
                  </a:txBody>
                  <a:tcPr anchor="ctr"/>
                </a:tc>
                <a:extLst>
                  <a:ext uri="{0D108BD9-81ED-4DB2-BD59-A6C34878D82A}">
                    <a16:rowId xmlns:a16="http://schemas.microsoft.com/office/drawing/2014/main" val="10005"/>
                  </a:ext>
                </a:extLst>
              </a:tr>
              <a:tr h="273820">
                <a:tc>
                  <a:txBody>
                    <a:bodyPr/>
                    <a:lstStyle/>
                    <a:p>
                      <a:pPr algn="ctr"/>
                      <a:r>
                        <a:rPr lang="en-CA" sz="1200" dirty="0">
                          <a:latin typeface="+mn-lt"/>
                        </a:rPr>
                        <a:t>Dance</a:t>
                      </a:r>
                      <a:r>
                        <a:rPr lang="en-CA" sz="1200" baseline="0" dirty="0">
                          <a:latin typeface="+mn-lt"/>
                        </a:rPr>
                        <a:t> Foundations 11</a:t>
                      </a:r>
                      <a:endParaRPr lang="en-CA" sz="12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u="none" strike="noStrike" kern="1200" dirty="0">
                          <a:effectLst/>
                          <a:latin typeface="+mn-lt"/>
                        </a:rPr>
                        <a:t>Theatre Production 11</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Instrumental Music 11 </a:t>
                      </a:r>
                      <a:endParaRPr lang="en-CA" sz="1200" dirty="0">
                        <a:effectLst/>
                        <a:latin typeface="+mn-lt"/>
                        <a:ea typeface="Calibri"/>
                        <a:cs typeface="Times New Roman"/>
                      </a:endParaRPr>
                    </a:p>
                  </a:txBody>
                  <a:tcPr anchor="ctr"/>
                </a:tc>
                <a:tc>
                  <a:txBody>
                    <a:bodyPr/>
                    <a:lstStyle/>
                    <a:p>
                      <a:pPr algn="ctr"/>
                      <a:r>
                        <a:rPr lang="en-CA" sz="1200" dirty="0">
                          <a:latin typeface="+mn-lt"/>
                        </a:rPr>
                        <a:t>Art Studio 11</a:t>
                      </a:r>
                      <a:endParaRPr lang="en-CA" sz="1200" b="0" dirty="0">
                        <a:latin typeface="+mn-lt"/>
                      </a:endParaRPr>
                    </a:p>
                  </a:txBody>
                  <a:tcPr anchor="ctr"/>
                </a:tc>
                <a:extLst>
                  <a:ext uri="{0D108BD9-81ED-4DB2-BD59-A6C34878D82A}">
                    <a16:rowId xmlns:a16="http://schemas.microsoft.com/office/drawing/2014/main" val="10006"/>
                  </a:ext>
                </a:extLst>
              </a:tr>
              <a:tr h="273820">
                <a:tc>
                  <a:txBody>
                    <a:bodyPr/>
                    <a:lstStyle/>
                    <a:p>
                      <a:pPr algn="ctr"/>
                      <a:r>
                        <a:rPr lang="en-CA" sz="1200" dirty="0">
                          <a:latin typeface="+mn-lt"/>
                        </a:rPr>
                        <a:t>Dance</a:t>
                      </a:r>
                      <a:r>
                        <a:rPr lang="en-CA" sz="1200" baseline="0" dirty="0">
                          <a:latin typeface="+mn-lt"/>
                        </a:rPr>
                        <a:t> </a:t>
                      </a:r>
                      <a:r>
                        <a:rPr lang="en-CA" sz="1200" dirty="0">
                          <a:latin typeface="+mn-lt"/>
                        </a:rPr>
                        <a:t>Choreography 11</a:t>
                      </a:r>
                      <a:endParaRPr lang="en-CA" sz="1200" b="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Theatre Company 11</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Contemporary Music 11</a:t>
                      </a:r>
                      <a:endParaRPr lang="en-CA" sz="1200" dirty="0">
                        <a:effectLst/>
                        <a:latin typeface="+mn-lt"/>
                        <a:ea typeface="Calibri"/>
                        <a:cs typeface="Times New Roman"/>
                      </a:endParaRPr>
                    </a:p>
                  </a:txBody>
                  <a:tcPr anchor="ctr"/>
                </a:tc>
                <a:tc>
                  <a:txBody>
                    <a:bodyPr/>
                    <a:lstStyle/>
                    <a:p>
                      <a:pPr algn="ctr"/>
                      <a:r>
                        <a:rPr lang="en-CA" sz="1200" dirty="0">
                          <a:latin typeface="+mn-lt"/>
                        </a:rPr>
                        <a:t>Sculpture</a:t>
                      </a:r>
                      <a:r>
                        <a:rPr lang="en-CA" sz="1200" baseline="0" dirty="0">
                          <a:latin typeface="+mn-lt"/>
                        </a:rPr>
                        <a:t> 11</a:t>
                      </a:r>
                      <a:endParaRPr lang="en-CA" sz="1200" b="0" dirty="0">
                        <a:latin typeface="+mn-lt"/>
                      </a:endParaRPr>
                    </a:p>
                  </a:txBody>
                  <a:tcPr anchor="ctr"/>
                </a:tc>
                <a:extLst>
                  <a:ext uri="{0D108BD9-81ED-4DB2-BD59-A6C34878D82A}">
                    <a16:rowId xmlns:a16="http://schemas.microsoft.com/office/drawing/2014/main" val="10007"/>
                  </a:ext>
                </a:extLst>
              </a:tr>
              <a:tr h="456366">
                <a:tc>
                  <a:txBody>
                    <a:bodyPr/>
                    <a:lstStyle/>
                    <a:p>
                      <a:pPr algn="ctr"/>
                      <a:r>
                        <a:rPr lang="en-CA" sz="1200" dirty="0">
                          <a:latin typeface="+mn-lt"/>
                        </a:rPr>
                        <a:t>Dance Company 11</a:t>
                      </a:r>
                      <a:endParaRPr lang="en-CA" sz="1200" b="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u="none" strike="noStrike" kern="1200" dirty="0">
                          <a:effectLst/>
                          <a:latin typeface="+mn-lt"/>
                        </a:rPr>
                        <a:t>Film &amp; Television 11</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Composition &amp; </a:t>
                      </a:r>
                    </a:p>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Production 11</a:t>
                      </a:r>
                      <a:endParaRPr lang="en-CA" sz="1200" dirty="0">
                        <a:effectLst/>
                        <a:latin typeface="+mn-lt"/>
                        <a:ea typeface="Calibri"/>
                        <a:cs typeface="Times New Roman"/>
                      </a:endParaRPr>
                    </a:p>
                  </a:txBody>
                  <a:tcPr anchor="ctr"/>
                </a:tc>
                <a:tc>
                  <a:txBody>
                    <a:bodyPr/>
                    <a:lstStyle/>
                    <a:p>
                      <a:pPr algn="ctr"/>
                      <a:r>
                        <a:rPr lang="en-CA" sz="1200" dirty="0">
                          <a:latin typeface="+mn-lt"/>
                        </a:rPr>
                        <a:t>Drawing &amp; Painting 11</a:t>
                      </a:r>
                      <a:endParaRPr lang="en-CA" sz="1200" b="0" dirty="0">
                        <a:latin typeface="+mn-lt"/>
                      </a:endParaRPr>
                    </a:p>
                  </a:txBody>
                  <a:tcPr anchor="ctr"/>
                </a:tc>
                <a:extLst>
                  <a:ext uri="{0D108BD9-81ED-4DB2-BD59-A6C34878D82A}">
                    <a16:rowId xmlns:a16="http://schemas.microsoft.com/office/drawing/2014/main" val="10008"/>
                  </a:ext>
                </a:extLst>
              </a:tr>
              <a:tr h="4563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Conditioning</a:t>
                      </a:r>
                      <a:r>
                        <a:rPr lang="en-CA" sz="1200" baseline="0" dirty="0">
                          <a:latin typeface="+mn-lt"/>
                        </a:rPr>
                        <a:t> 11</a:t>
                      </a:r>
                      <a:endParaRPr lang="en-CA" sz="12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Directing &amp; Script</a:t>
                      </a:r>
                      <a:r>
                        <a:rPr lang="en-CA" sz="1200" kern="1200" baseline="0" dirty="0">
                          <a:effectLst/>
                          <a:latin typeface="+mn-lt"/>
                        </a:rPr>
                        <a:t>writing</a:t>
                      </a:r>
                      <a:r>
                        <a:rPr lang="en-CA" sz="1200" kern="1200" dirty="0">
                          <a:effectLst/>
                          <a:latin typeface="+mn-lt"/>
                        </a:rPr>
                        <a:t>11</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Choral Music 12</a:t>
                      </a:r>
                    </a:p>
                  </a:txBody>
                  <a:tcPr anchor="ctr"/>
                </a:tc>
                <a:tc>
                  <a:txBody>
                    <a:bodyPr/>
                    <a:lstStyle/>
                    <a:p>
                      <a:pPr algn="ctr"/>
                      <a:r>
                        <a:rPr lang="en-CA" sz="1200" dirty="0">
                          <a:latin typeface="+mn-lt"/>
                        </a:rPr>
                        <a:t>Photography 11</a:t>
                      </a:r>
                      <a:endParaRPr lang="en-CA" sz="1200" b="0" dirty="0">
                        <a:latin typeface="+mn-lt"/>
                      </a:endParaRPr>
                    </a:p>
                  </a:txBody>
                  <a:tcPr anchor="ctr"/>
                </a:tc>
                <a:extLst>
                  <a:ext uri="{0D108BD9-81ED-4DB2-BD59-A6C34878D82A}">
                    <a16:rowId xmlns:a16="http://schemas.microsoft.com/office/drawing/2014/main" val="10009"/>
                  </a:ext>
                </a:extLst>
              </a:tr>
              <a:tr h="4563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Technique &amp;</a:t>
                      </a:r>
                      <a:r>
                        <a:rPr lang="en-CA" sz="1200" baseline="0" dirty="0">
                          <a:latin typeface="+mn-lt"/>
                        </a:rPr>
                        <a:t> </a:t>
                      </a:r>
                      <a:r>
                        <a:rPr lang="en-CA" sz="1200" dirty="0">
                          <a:latin typeface="+mn-lt"/>
                        </a:rPr>
                        <a:t>Performance</a:t>
                      </a:r>
                      <a:r>
                        <a:rPr lang="en-CA" sz="1200" baseline="0" dirty="0">
                          <a:latin typeface="+mn-lt"/>
                        </a:rPr>
                        <a:t> </a:t>
                      </a:r>
                      <a:r>
                        <a:rPr lang="en-CA" sz="1200" dirty="0">
                          <a:latin typeface="+mn-lt"/>
                        </a:rPr>
                        <a:t>11</a:t>
                      </a:r>
                      <a:endParaRPr lang="en-CA" sz="1200" b="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Drama 12</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Instrumental Music 12</a:t>
                      </a:r>
                      <a:r>
                        <a:rPr lang="en-CA" sz="1200" baseline="0" dirty="0">
                          <a:effectLst/>
                          <a:latin typeface="+mn-lt"/>
                        </a:rPr>
                        <a:t> </a:t>
                      </a:r>
                    </a:p>
                  </a:txBody>
                  <a:tcPr anchor="ctr"/>
                </a:tc>
                <a:tc>
                  <a:txBody>
                    <a:bodyPr/>
                    <a:lstStyle/>
                    <a:p>
                      <a:pPr algn="ctr"/>
                      <a:r>
                        <a:rPr lang="en-CA" sz="1200" dirty="0">
                          <a:latin typeface="+mn-lt"/>
                        </a:rPr>
                        <a:t>Graphic Arts 11</a:t>
                      </a:r>
                      <a:endParaRPr lang="en-CA" sz="1200" b="0" dirty="0">
                        <a:latin typeface="+mn-lt"/>
                      </a:endParaRPr>
                    </a:p>
                  </a:txBody>
                  <a:tcPr anchor="ctr"/>
                </a:tc>
                <a:extLst>
                  <a:ext uri="{0D108BD9-81ED-4DB2-BD59-A6C34878D82A}">
                    <a16:rowId xmlns:a16="http://schemas.microsoft.com/office/drawing/2014/main" val="10010"/>
                  </a:ext>
                </a:extLst>
              </a:tr>
              <a:tr h="273820">
                <a:tc>
                  <a:txBody>
                    <a:bodyPr/>
                    <a:lstStyle/>
                    <a:p>
                      <a:pPr algn="ctr"/>
                      <a:r>
                        <a:rPr lang="en-CA" sz="1200" dirty="0">
                          <a:latin typeface="+mn-lt"/>
                        </a:rPr>
                        <a:t>Dance Foundations</a:t>
                      </a:r>
                      <a:r>
                        <a:rPr lang="en-CA" sz="1200" baseline="0" dirty="0">
                          <a:latin typeface="+mn-lt"/>
                        </a:rPr>
                        <a:t> 12</a:t>
                      </a:r>
                      <a:endParaRPr lang="en-CA" sz="12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Theatre Production 12</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Contemporary Music 12</a:t>
                      </a:r>
                      <a:endParaRPr lang="en-CA" sz="1200" dirty="0">
                        <a:effectLst/>
                        <a:latin typeface="+mn-lt"/>
                        <a:ea typeface="Calibri"/>
                        <a:cs typeface="Times New Roman"/>
                      </a:endParaRPr>
                    </a:p>
                  </a:txBody>
                  <a:tcPr anchor="ctr"/>
                </a:tc>
                <a:tc>
                  <a:txBody>
                    <a:bodyPr/>
                    <a:lstStyle/>
                    <a:p>
                      <a:pPr algn="ctr"/>
                      <a:r>
                        <a:rPr lang="en-CA" sz="1200" dirty="0">
                          <a:latin typeface="+mn-lt"/>
                        </a:rPr>
                        <a:t>Art Studio 12</a:t>
                      </a:r>
                      <a:endParaRPr lang="en-CA" sz="1200" b="0" dirty="0">
                        <a:latin typeface="+mn-lt"/>
                      </a:endParaRPr>
                    </a:p>
                  </a:txBody>
                  <a:tcPr anchor="ctr"/>
                </a:tc>
                <a:extLst>
                  <a:ext uri="{0D108BD9-81ED-4DB2-BD59-A6C34878D82A}">
                    <a16:rowId xmlns:a16="http://schemas.microsoft.com/office/drawing/2014/main" val="10011"/>
                  </a:ext>
                </a:extLst>
              </a:tr>
              <a:tr h="42937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Choreography 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Theatre Company 12</a:t>
                      </a:r>
                      <a:endParaRPr lang="en-CA" sz="1200" kern="1200" dirty="0">
                        <a:solidFill>
                          <a:schemeClr val="dk1"/>
                        </a:solidFill>
                        <a:effectLst/>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effectLst/>
                          <a:latin typeface="+mn-lt"/>
                        </a:rPr>
                        <a:t>Composition &amp; Production 12</a:t>
                      </a:r>
                      <a:endParaRPr lang="en-CA" sz="1200" dirty="0">
                        <a:effectLst/>
                        <a:latin typeface="+mn-lt"/>
                        <a:ea typeface="Calibri"/>
                        <a:cs typeface="Times New Roman"/>
                      </a:endParaRPr>
                    </a:p>
                  </a:txBody>
                  <a:tcPr anchor="ctr"/>
                </a:tc>
                <a:tc>
                  <a:txBody>
                    <a:bodyPr/>
                    <a:lstStyle/>
                    <a:p>
                      <a:pPr algn="ctr"/>
                      <a:r>
                        <a:rPr lang="en-CA" sz="1200" dirty="0">
                          <a:latin typeface="+mn-lt"/>
                        </a:rPr>
                        <a:t>Sculpture</a:t>
                      </a:r>
                      <a:r>
                        <a:rPr lang="en-CA" sz="1200" baseline="0" dirty="0">
                          <a:latin typeface="+mn-lt"/>
                        </a:rPr>
                        <a:t> 12</a:t>
                      </a:r>
                      <a:endParaRPr lang="en-CA" sz="1200" b="0" dirty="0">
                        <a:latin typeface="+mn-lt"/>
                      </a:endParaRPr>
                    </a:p>
                  </a:txBody>
                  <a:tcPr anchor="ctr"/>
                </a:tc>
                <a:extLst>
                  <a:ext uri="{0D108BD9-81ED-4DB2-BD59-A6C34878D82A}">
                    <a16:rowId xmlns:a16="http://schemas.microsoft.com/office/drawing/2014/main" val="10012"/>
                  </a:ext>
                </a:extLst>
              </a:tr>
              <a:tr h="264013">
                <a:tc>
                  <a:txBody>
                    <a:bodyPr/>
                    <a:lstStyle/>
                    <a:p>
                      <a:pPr algn="ctr"/>
                      <a:r>
                        <a:rPr lang="en-CA" sz="1200" dirty="0">
                          <a:latin typeface="+mn-lt"/>
                        </a:rPr>
                        <a:t>Dance Company 12</a:t>
                      </a:r>
                      <a:endParaRPr lang="en-CA" sz="1200" b="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Film and Television 12</a:t>
                      </a:r>
                      <a:endParaRPr lang="en-CA" sz="1200" kern="1200" dirty="0">
                        <a:solidFill>
                          <a:schemeClr val="dk1"/>
                        </a:solidFill>
                        <a:effectLst/>
                        <a:latin typeface="+mn-lt"/>
                        <a:ea typeface="+mn-ea"/>
                        <a:cs typeface="+mn-cs"/>
                      </a:endParaRPr>
                    </a:p>
                  </a:txBody>
                  <a:tcPr anchor="ctr"/>
                </a:tc>
                <a:tc>
                  <a:txBody>
                    <a:bodyPr/>
                    <a:lstStyle/>
                    <a:p>
                      <a:pPr algn="ctr"/>
                      <a:endParaRPr lang="en-CA" dirty="0">
                        <a:latin typeface="+mn-lt"/>
                      </a:endParaRPr>
                    </a:p>
                  </a:txBody>
                  <a:tcPr anchor="ctr"/>
                </a:tc>
                <a:tc>
                  <a:txBody>
                    <a:bodyPr/>
                    <a:lstStyle/>
                    <a:p>
                      <a:pPr algn="ctr"/>
                      <a:r>
                        <a:rPr lang="en-CA" sz="1200" dirty="0">
                          <a:latin typeface="+mn-lt"/>
                        </a:rPr>
                        <a:t>Drawing &amp; Painting 12</a:t>
                      </a:r>
                      <a:endParaRPr lang="en-CA" sz="1200" b="0" dirty="0">
                        <a:latin typeface="+mn-lt"/>
                      </a:endParaRPr>
                    </a:p>
                  </a:txBody>
                  <a:tcPr anchor="ctr"/>
                </a:tc>
                <a:extLst>
                  <a:ext uri="{0D108BD9-81ED-4DB2-BD59-A6C34878D82A}">
                    <a16:rowId xmlns:a16="http://schemas.microsoft.com/office/drawing/2014/main" val="10013"/>
                  </a:ext>
                </a:extLst>
              </a:tr>
              <a:tr h="477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Conditioning</a:t>
                      </a:r>
                      <a:r>
                        <a:rPr lang="en-CA" sz="1200" baseline="0" dirty="0">
                          <a:latin typeface="+mn-lt"/>
                        </a:rPr>
                        <a:t> 12</a:t>
                      </a:r>
                      <a:endParaRPr lang="en-CA" sz="1200" dirty="0">
                        <a:latin typeface="+mn-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kern="1200" dirty="0">
                          <a:effectLst/>
                          <a:latin typeface="+mn-lt"/>
                        </a:rPr>
                        <a:t>Directing &amp; Scriptwriting</a:t>
                      </a:r>
                      <a:r>
                        <a:rPr lang="en-CA" sz="1200" kern="1200" baseline="0" dirty="0">
                          <a:effectLst/>
                          <a:latin typeface="+mn-lt"/>
                        </a:rPr>
                        <a:t> 1</a:t>
                      </a:r>
                      <a:r>
                        <a:rPr lang="en-CA" sz="1200" kern="1200" dirty="0">
                          <a:effectLst/>
                          <a:latin typeface="+mn-lt"/>
                        </a:rPr>
                        <a:t>2</a:t>
                      </a:r>
                      <a:endParaRPr lang="en-CA" sz="1200" kern="1200" dirty="0">
                        <a:solidFill>
                          <a:schemeClr val="dk1"/>
                        </a:solidFill>
                        <a:effectLst/>
                        <a:latin typeface="+mn-lt"/>
                        <a:ea typeface="+mn-ea"/>
                        <a:cs typeface="+mn-cs"/>
                      </a:endParaRPr>
                    </a:p>
                  </a:txBody>
                  <a:tcPr anchor="ctr"/>
                </a:tc>
                <a:tc>
                  <a:txBody>
                    <a:bodyPr/>
                    <a:lstStyle/>
                    <a:p>
                      <a:pPr algn="ctr"/>
                      <a:endParaRPr lang="en-CA" sz="1200" dirty="0">
                        <a:latin typeface="+mn-lt"/>
                      </a:endParaRPr>
                    </a:p>
                  </a:txBody>
                  <a:tcPr anchor="ctr"/>
                </a:tc>
                <a:tc>
                  <a:txBody>
                    <a:bodyPr/>
                    <a:lstStyle/>
                    <a:p>
                      <a:pPr algn="ctr"/>
                      <a:r>
                        <a:rPr lang="en-CA" sz="1200" dirty="0">
                          <a:latin typeface="+mn-lt"/>
                        </a:rPr>
                        <a:t>Photography 12</a:t>
                      </a:r>
                      <a:endParaRPr lang="en-CA" sz="1200" b="0" dirty="0">
                        <a:latin typeface="+mn-lt"/>
                      </a:endParaRPr>
                    </a:p>
                  </a:txBody>
                  <a:tcPr anchor="ctr"/>
                </a:tc>
                <a:extLst>
                  <a:ext uri="{0D108BD9-81ED-4DB2-BD59-A6C34878D82A}">
                    <a16:rowId xmlns:a16="http://schemas.microsoft.com/office/drawing/2014/main" val="10014"/>
                  </a:ext>
                </a:extLst>
              </a:tr>
              <a:tr h="2848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200" dirty="0">
                          <a:latin typeface="+mn-lt"/>
                        </a:rPr>
                        <a:t>Dance Technique &amp; Performance</a:t>
                      </a:r>
                      <a:r>
                        <a:rPr lang="en-CA" sz="1200" baseline="0" dirty="0">
                          <a:latin typeface="+mn-lt"/>
                        </a:rPr>
                        <a:t> </a:t>
                      </a:r>
                      <a:r>
                        <a:rPr lang="en-CA" sz="1200" dirty="0">
                          <a:latin typeface="+mn-lt"/>
                        </a:rPr>
                        <a:t>12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dk1"/>
                        </a:solidFill>
                        <a:effectLst/>
                        <a:latin typeface="+mn-lt"/>
                        <a:ea typeface="+mn-ea"/>
                        <a:cs typeface="+mn-cs"/>
                      </a:endParaRPr>
                    </a:p>
                  </a:txBody>
                  <a:tcPr anchor="ctr"/>
                </a:tc>
                <a:tc>
                  <a:txBody>
                    <a:bodyPr/>
                    <a:lstStyle/>
                    <a:p>
                      <a:pPr algn="ctr"/>
                      <a:endParaRPr lang="en-CA" sz="1200" dirty="0">
                        <a:latin typeface="+mn-lt"/>
                      </a:endParaRPr>
                    </a:p>
                  </a:txBody>
                  <a:tcPr anchor="ctr"/>
                </a:tc>
                <a:tc>
                  <a:txBody>
                    <a:bodyPr/>
                    <a:lstStyle/>
                    <a:p>
                      <a:pPr algn="ctr"/>
                      <a:r>
                        <a:rPr lang="en-CA" sz="1200" dirty="0">
                          <a:latin typeface="+mn-lt"/>
                        </a:rPr>
                        <a:t>Graphic Arts 12</a:t>
                      </a:r>
                      <a:endParaRPr lang="en-CA" sz="1200" b="0" dirty="0">
                        <a:latin typeface="+mn-lt"/>
                      </a:endParaRPr>
                    </a:p>
                  </a:txBody>
                  <a:tcPr anchor="ctr"/>
                </a:tc>
                <a:extLst>
                  <a:ext uri="{0D108BD9-81ED-4DB2-BD59-A6C34878D82A}">
                    <a16:rowId xmlns:a16="http://schemas.microsoft.com/office/drawing/2014/main" val="10015"/>
                  </a:ext>
                </a:extLst>
              </a:tr>
              <a:tr h="360874">
                <a:tc gridSpan="4">
                  <a:txBody>
                    <a:bodyPr/>
                    <a:lstStyle/>
                    <a:p>
                      <a:pPr algn="ctr"/>
                      <a:r>
                        <a:rPr lang="en-CA" sz="1200" dirty="0">
                          <a:latin typeface="+mn-lt"/>
                        </a:rPr>
                        <a:t>Media Arts 10, 11, 12</a:t>
                      </a:r>
                    </a:p>
                    <a:p>
                      <a:pPr algn="ctr"/>
                      <a:r>
                        <a:rPr lang="en-CA" sz="1200" dirty="0">
                          <a:latin typeface="+mn-lt"/>
                        </a:rPr>
                        <a:t>Musical Theatre 10, 11, 12</a:t>
                      </a:r>
                    </a:p>
                  </a:txBody>
                  <a:tcPr anchor="ctr"/>
                </a:tc>
                <a:tc hMerge="1">
                  <a:txBody>
                    <a:bodyPr/>
                    <a:lstStyle/>
                    <a:p>
                      <a:pPr algn="ctr"/>
                      <a:endParaRPr lang="en-CA" sz="1200" dirty="0">
                        <a:latin typeface="+mn-lt"/>
                      </a:endParaRPr>
                    </a:p>
                  </a:txBody>
                  <a:tcPr anchor="ctr"/>
                </a:tc>
                <a:tc hMerge="1">
                  <a:txBody>
                    <a:bodyPr/>
                    <a:lstStyle/>
                    <a:p>
                      <a:pPr algn="ctr"/>
                      <a:endParaRPr lang="en-CA" sz="1200" dirty="0">
                        <a:latin typeface="+mn-lt"/>
                      </a:endParaRPr>
                    </a:p>
                  </a:txBody>
                  <a:tcPr anchor="ctr"/>
                </a:tc>
                <a:tc hMerge="1">
                  <a:txBody>
                    <a:bodyPr/>
                    <a:lstStyle/>
                    <a:p>
                      <a:pPr algn="ctr"/>
                      <a:endParaRPr lang="en-CA" sz="1200" dirty="0">
                        <a:latin typeface="+mn-lt"/>
                      </a:endParaRPr>
                    </a:p>
                  </a:txBody>
                  <a:tcPr anchor="ctr"/>
                </a:tc>
                <a:extLst>
                  <a:ext uri="{0D108BD9-81ED-4DB2-BD59-A6C34878D82A}">
                    <a16:rowId xmlns:a16="http://schemas.microsoft.com/office/drawing/2014/main" val="10016"/>
                  </a:ext>
                </a:extLst>
              </a:tr>
              <a:tr h="334668">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600" b="1" dirty="0">
                        <a:solidFill>
                          <a:schemeClr val="tx1"/>
                        </a:solidFill>
                        <a:latin typeface="+mn-lt"/>
                      </a:endParaRPr>
                    </a:p>
                  </a:txBody>
                  <a:tcPr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dk1"/>
                        </a:solidFill>
                        <a:effectLst/>
                        <a:latin typeface="+mn-lt"/>
                        <a:ea typeface="+mn-ea"/>
                        <a:cs typeface="+mn-cs"/>
                      </a:endParaRPr>
                    </a:p>
                  </a:txBody>
                  <a:tcPr anchor="ctr"/>
                </a:tc>
                <a:tc hMerge="1">
                  <a:txBody>
                    <a:bodyPr/>
                    <a:lstStyle/>
                    <a:p>
                      <a:endParaRPr lang="en-CA" sz="1200" dirty="0"/>
                    </a:p>
                  </a:txBody>
                  <a:tcPr anchor="ctr"/>
                </a:tc>
                <a:tc hMerge="1">
                  <a:txBody>
                    <a:bodyPr/>
                    <a:lstStyle/>
                    <a:p>
                      <a:pPr algn="ctr"/>
                      <a:endParaRPr lang="en-CA" sz="1200" b="0" dirty="0"/>
                    </a:p>
                  </a:txBody>
                  <a:tcPr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040257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4" y="472759"/>
            <a:ext cx="10972800" cy="1143000"/>
          </a:xfrm>
        </p:spPr>
        <p:txBody>
          <a:bodyPr>
            <a:normAutofit/>
          </a:bodyPr>
          <a:lstStyle/>
          <a:p>
            <a:pPr algn="l" defTabSz="457200"/>
            <a:r>
              <a:rPr lang="en-CA" sz="3000" dirty="0">
                <a:solidFill>
                  <a:schemeClr val="tx2"/>
                </a:solidFill>
              </a:rPr>
              <a:t>Applied Design, Skills and Technologies -ADST</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4603" y="843091"/>
            <a:ext cx="396240" cy="402336"/>
          </a:xfrm>
          <a:prstGeom prst="rect">
            <a:avLst/>
          </a:prstGeom>
        </p:spPr>
      </p:pic>
      <p:sp>
        <p:nvSpPr>
          <p:cNvPr id="5" name="Content Placeholder 2"/>
          <p:cNvSpPr txBox="1">
            <a:spLocks/>
          </p:cNvSpPr>
          <p:nvPr/>
        </p:nvSpPr>
        <p:spPr>
          <a:xfrm>
            <a:off x="1856462" y="1985006"/>
            <a:ext cx="9417674"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457200">
              <a:lnSpc>
                <a:spcPct val="110000"/>
              </a:lnSpc>
              <a:buClr>
                <a:srgbClr val="4F81BD"/>
              </a:buClr>
              <a:buFont typeface="Wingdings" panose="05000000000000000000" pitchFamily="2" charset="2"/>
              <a:buChar char="§"/>
            </a:pPr>
            <a:r>
              <a:rPr lang="en-CA" dirty="0">
                <a:solidFill>
                  <a:prstClr val="black"/>
                </a:solidFill>
              </a:rPr>
              <a:t>56 courses posted online  </a:t>
            </a:r>
          </a:p>
          <a:p>
            <a:pPr marL="457200" lvl="1" indent="-457200">
              <a:lnSpc>
                <a:spcPct val="110000"/>
              </a:lnSpc>
              <a:buClr>
                <a:srgbClr val="4F81BD"/>
              </a:buClr>
              <a:buFont typeface="Wingdings" panose="05000000000000000000" pitchFamily="2" charset="2"/>
              <a:buChar char="§"/>
            </a:pPr>
            <a:r>
              <a:rPr lang="en-CA" dirty="0">
                <a:solidFill>
                  <a:prstClr val="black"/>
                </a:solidFill>
              </a:rPr>
              <a:t>Grades 10-12 course options in Business Ed, Culinary Arts, Home Economics, ICT, Media, and Tech Ed</a:t>
            </a:r>
          </a:p>
          <a:p>
            <a:pPr marL="457200" lvl="1" indent="-457200">
              <a:lnSpc>
                <a:spcPct val="110000"/>
              </a:lnSpc>
              <a:buClr>
                <a:srgbClr val="4F81BD"/>
              </a:buClr>
              <a:buFont typeface="Wingdings" panose="05000000000000000000" pitchFamily="2" charset="2"/>
              <a:buChar char="§"/>
            </a:pPr>
            <a:r>
              <a:rPr lang="en-CA" dirty="0">
                <a:solidFill>
                  <a:prstClr val="black"/>
                </a:solidFill>
              </a:rPr>
              <a:t>Grades 11-12 course options in Tourism</a:t>
            </a:r>
          </a:p>
          <a:p>
            <a:pPr marL="342900" lvl="2" indent="-342900">
              <a:lnSpc>
                <a:spcPct val="110000"/>
              </a:lnSpc>
              <a:spcBef>
                <a:spcPts val="768"/>
              </a:spcBef>
              <a:buClr>
                <a:srgbClr val="4F81BD"/>
              </a:buClr>
              <a:buFont typeface="Wingdings" panose="05000000000000000000" pitchFamily="2" charset="2"/>
              <a:buChar char="§"/>
            </a:pPr>
            <a:endParaRPr lang="en-CA" dirty="0">
              <a:solidFill>
                <a:prstClr val="black"/>
              </a:solidFill>
            </a:endParaRPr>
          </a:p>
          <a:p>
            <a:pPr marL="0" indent="0">
              <a:buFont typeface="Arial" panose="020B0604020202020204" pitchFamily="34" charset="0"/>
              <a:buNone/>
            </a:pPr>
            <a:endParaRPr lang="en-CA" dirty="0">
              <a:solidFill>
                <a:prstClr val="black"/>
              </a:solidFill>
            </a:endParaRPr>
          </a:p>
        </p:txBody>
      </p:sp>
    </p:spTree>
    <p:extLst>
      <p:ext uri="{BB962C8B-B14F-4D97-AF65-F5344CB8AC3E}">
        <p14:creationId xmlns:p14="http://schemas.microsoft.com/office/powerpoint/2010/main" val="826137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6919"/>
            <a:ext cx="10972800" cy="1143000"/>
          </a:xfrm>
        </p:spPr>
        <p:txBody>
          <a:bodyPr>
            <a:normAutofit/>
          </a:bodyPr>
          <a:lstStyle/>
          <a:p>
            <a:pPr algn="l" defTabSz="457200"/>
            <a:r>
              <a:rPr lang="en-CA" sz="3000" dirty="0">
                <a:solidFill>
                  <a:schemeClr val="tx2"/>
                </a:solidFill>
              </a:rPr>
              <a:t>Second Languages</a:t>
            </a:r>
          </a:p>
        </p:txBody>
      </p:sp>
      <p:pic>
        <p:nvPicPr>
          <p:cNvPr id="4" name="Picture 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2039" y="557251"/>
            <a:ext cx="396240" cy="402336"/>
          </a:xfrm>
          <a:prstGeom prst="rect">
            <a:avLst/>
          </a:prstGeom>
        </p:spPr>
      </p:pic>
      <p:sp>
        <p:nvSpPr>
          <p:cNvPr id="5" name="Content Placeholder 2"/>
          <p:cNvSpPr txBox="1">
            <a:spLocks/>
          </p:cNvSpPr>
          <p:nvPr/>
        </p:nvSpPr>
        <p:spPr>
          <a:xfrm>
            <a:off x="1991544" y="1340769"/>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457200">
              <a:lnSpc>
                <a:spcPct val="110000"/>
              </a:lnSpc>
              <a:spcBef>
                <a:spcPts val="768"/>
              </a:spcBef>
              <a:buClr>
                <a:srgbClr val="4F81BD"/>
              </a:buClr>
              <a:buFont typeface="Wingdings" panose="05000000000000000000" pitchFamily="2" charset="2"/>
              <a:buChar char="§"/>
            </a:pPr>
            <a:r>
              <a:rPr lang="en-CA" dirty="0">
                <a:solidFill>
                  <a:prstClr val="black"/>
                </a:solidFill>
              </a:rPr>
              <a:t>Core French, Punjabi, Spanish, German, Japanese, Mandarin Chinese, American Sign Language, Italian, Korean</a:t>
            </a:r>
          </a:p>
          <a:p>
            <a:pPr marL="457200" lvl="1" indent="-457200">
              <a:lnSpc>
                <a:spcPct val="110000"/>
              </a:lnSpc>
              <a:spcBef>
                <a:spcPts val="768"/>
              </a:spcBef>
              <a:buClr>
                <a:srgbClr val="4F81BD"/>
              </a:buClr>
              <a:buFont typeface="Wingdings" panose="05000000000000000000" pitchFamily="2" charset="2"/>
              <a:buChar char="§"/>
            </a:pPr>
            <a:r>
              <a:rPr lang="en-CA" dirty="0">
                <a:solidFill>
                  <a:prstClr val="black"/>
                </a:solidFill>
              </a:rPr>
              <a:t>Introductory 11 is being created for all second languages</a:t>
            </a:r>
          </a:p>
          <a:p>
            <a:pPr marL="457200" lvl="1" indent="-457200">
              <a:lnSpc>
                <a:spcPct val="110000"/>
              </a:lnSpc>
              <a:spcBef>
                <a:spcPts val="768"/>
              </a:spcBef>
              <a:buClr>
                <a:srgbClr val="4F81BD"/>
              </a:buClr>
              <a:buFont typeface="Wingdings" panose="05000000000000000000" pitchFamily="2" charset="2"/>
              <a:buChar char="§"/>
            </a:pPr>
            <a:r>
              <a:rPr lang="en-CA" dirty="0">
                <a:solidFill>
                  <a:prstClr val="black"/>
                </a:solidFill>
              </a:rPr>
              <a:t>Second language template is under redesign</a:t>
            </a:r>
          </a:p>
          <a:p>
            <a:pPr marL="342900" lvl="2" indent="-342900">
              <a:lnSpc>
                <a:spcPct val="110000"/>
              </a:lnSpc>
              <a:spcBef>
                <a:spcPts val="768"/>
              </a:spcBef>
              <a:buClr>
                <a:srgbClr val="4F81BD"/>
              </a:buClr>
              <a:buFont typeface="Wingdings" panose="05000000000000000000" pitchFamily="2" charset="2"/>
              <a:buChar char="§"/>
            </a:pPr>
            <a:endParaRPr lang="en-CA" dirty="0">
              <a:solidFill>
                <a:prstClr val="black"/>
              </a:solidFill>
            </a:endParaRPr>
          </a:p>
          <a:p>
            <a:endParaRPr lang="en-CA" dirty="0">
              <a:solidFill>
                <a:prstClr val="black"/>
              </a:solidFill>
            </a:endParaRPr>
          </a:p>
        </p:txBody>
      </p:sp>
    </p:spTree>
    <p:extLst>
      <p:ext uri="{BB962C8B-B14F-4D97-AF65-F5344CB8AC3E}">
        <p14:creationId xmlns:p14="http://schemas.microsoft.com/office/powerpoint/2010/main" val="259335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94752"/>
            <a:ext cx="12192000" cy="5715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6" name="Title 1"/>
          <p:cNvSpPr txBox="1">
            <a:spLocks/>
          </p:cNvSpPr>
          <p:nvPr/>
        </p:nvSpPr>
        <p:spPr>
          <a:xfrm>
            <a:off x="1663701" y="6344568"/>
            <a:ext cx="8991600" cy="6658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sz="2000" dirty="0">
                <a:solidFill>
                  <a:prstClr val="white"/>
                </a:solidFill>
              </a:rPr>
              <a:t>https://curriculum.gov.bc.ca/tools</a:t>
            </a:r>
          </a:p>
        </p:txBody>
      </p:sp>
      <p:sp>
        <p:nvSpPr>
          <p:cNvPr id="7" name="Freeform 5"/>
          <p:cNvSpPr>
            <a:spLocks noEditPoints="1"/>
          </p:cNvSpPr>
          <p:nvPr/>
        </p:nvSpPr>
        <p:spPr bwMode="auto">
          <a:xfrm>
            <a:off x="3929773" y="6413502"/>
            <a:ext cx="333505" cy="334000"/>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rgbClr val="D7AE0A"/>
          </a:solidFill>
          <a:ln>
            <a:noFill/>
          </a:ln>
        </p:spPr>
        <p:txBody>
          <a:bodyPr vert="horz" wrap="square" lIns="91384" tIns="45691" rIns="91384" bIns="45691" numCol="1" anchor="t" anchorCtr="0" compatLnSpc="1">
            <a:prstTxWarp prst="textNoShape">
              <a:avLst/>
            </a:prstTxWarp>
          </a:bodyPr>
          <a:lstStyle/>
          <a:p>
            <a:pPr defTabSz="913814"/>
            <a:endParaRPr lang="id-ID" dirty="0">
              <a:solidFill>
                <a:srgbClr val="D7AE0A"/>
              </a:solidFill>
              <a:latin typeface="Open Sans Light"/>
            </a:endParaRPr>
          </a:p>
        </p:txBody>
      </p:sp>
      <p:sp>
        <p:nvSpPr>
          <p:cNvPr id="2" name="Title 1"/>
          <p:cNvSpPr txBox="1">
            <a:spLocks/>
          </p:cNvSpPr>
          <p:nvPr/>
        </p:nvSpPr>
        <p:spPr>
          <a:xfrm>
            <a:off x="1511301" y="347631"/>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a:solidFill>
                  <a:srgbClr val="1F497D"/>
                </a:solidFill>
                <a:latin typeface="Open Sans"/>
                <a:cs typeface="Open Sans"/>
              </a:rPr>
              <a:t>The Guide</a:t>
            </a:r>
          </a:p>
        </p:txBody>
      </p:sp>
      <p:sp>
        <p:nvSpPr>
          <p:cNvPr id="4" name="Rectangle 3"/>
          <p:cNvSpPr/>
          <p:nvPr/>
        </p:nvSpPr>
        <p:spPr>
          <a:xfrm>
            <a:off x="1663701" y="976760"/>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8" name="Picture 17" descr="arr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68680" y="344584"/>
            <a:ext cx="396240" cy="402336"/>
          </a:xfrm>
          <a:prstGeom prst="rect">
            <a:avLst/>
          </a:prstGeom>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6583" y="1203922"/>
            <a:ext cx="7946136" cy="4868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68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78954" y="306872"/>
            <a:ext cx="10583787"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endParaRPr kumimoji="0" lang="en-CA" sz="4800" b="0" i="0" u="none" strike="noStrike" kern="1200" cap="none" spc="0" normalizeH="0" baseline="0" noProof="0" dirty="0">
              <a:ln>
                <a:noFill/>
              </a:ln>
              <a:solidFill>
                <a:srgbClr val="1E497D"/>
              </a:solidFill>
              <a:effectLst/>
              <a:uLnTx/>
              <a:uFillTx/>
              <a:latin typeface="Open Sans"/>
              <a:ea typeface="+mj-ea"/>
            </a:endParaRPr>
          </a:p>
        </p:txBody>
      </p:sp>
      <p:pic>
        <p:nvPicPr>
          <p:cNvPr id="11" name="Picture 10" descr="imag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
        <p:nvSpPr>
          <p:cNvPr id="2" name="Rectangle 1">
            <a:extLst>
              <a:ext uri="{FF2B5EF4-FFF2-40B4-BE49-F238E27FC236}">
                <a16:creationId xmlns:a16="http://schemas.microsoft.com/office/drawing/2014/main" id="{FE0B53E2-1680-5140-9681-79DA01047DA1}"/>
              </a:ext>
            </a:extLst>
          </p:cNvPr>
          <p:cNvSpPr/>
          <p:nvPr/>
        </p:nvSpPr>
        <p:spPr>
          <a:xfrm>
            <a:off x="609600" y="164636"/>
            <a:ext cx="4707764"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srgbClr val="1E497D"/>
                </a:solidFill>
                <a:effectLst/>
                <a:uLnTx/>
                <a:uFillTx/>
                <a:latin typeface="Calibri"/>
                <a:ea typeface="+mn-ea"/>
                <a:cs typeface="+mn-cs"/>
              </a:rPr>
              <a:t>The Educated Citizen </a:t>
            </a:r>
            <a:endParaRPr kumimoji="0" lang="en-US" sz="4000" b="0" i="0" u="none" strike="noStrike" kern="1200" cap="none" spc="0" normalizeH="0" baseline="0" noProof="0" dirty="0">
              <a:ln>
                <a:noFill/>
              </a:ln>
              <a:solidFill>
                <a:srgbClr val="1E497D"/>
              </a:solidFill>
              <a:effectLst/>
              <a:uLnTx/>
              <a:uFillTx/>
              <a:latin typeface="Calibri"/>
              <a:ea typeface="+mn-ea"/>
              <a:cs typeface="+mn-cs"/>
            </a:endParaRPr>
          </a:p>
        </p:txBody>
      </p:sp>
      <p:sp>
        <p:nvSpPr>
          <p:cNvPr id="7" name="Content Placeholder 1">
            <a:extLst>
              <a:ext uri="{FF2B5EF4-FFF2-40B4-BE49-F238E27FC236}">
                <a16:creationId xmlns:a16="http://schemas.microsoft.com/office/drawing/2014/main" id="{61118725-4959-574B-9F69-BAB7E4293015}"/>
              </a:ext>
            </a:extLst>
          </p:cNvPr>
          <p:cNvSpPr txBox="1">
            <a:spLocks/>
          </p:cNvSpPr>
          <p:nvPr/>
        </p:nvSpPr>
        <p:spPr>
          <a:xfrm>
            <a:off x="609600" y="1478405"/>
            <a:ext cx="11092723" cy="4525963"/>
          </a:xfrm>
          <a:prstGeom prst="rect">
            <a:avLst/>
          </a:prstGeom>
        </p:spPr>
        <p:txBody>
          <a:bodyPr/>
          <a:lstStyle>
            <a:lvl1pPr marL="411480" indent="-411480" algn="l" defTabSz="548640" rtl="0" eaLnBrk="1" latinLnBrk="0" hangingPunct="1">
              <a:spcBef>
                <a:spcPct val="20000"/>
              </a:spcBef>
              <a:buFont typeface="Arial"/>
              <a:buChar char="•"/>
              <a:defRPr sz="384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en-US" sz="384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ubtitle 2">
            <a:extLst>
              <a:ext uri="{FF2B5EF4-FFF2-40B4-BE49-F238E27FC236}">
                <a16:creationId xmlns:a16="http://schemas.microsoft.com/office/drawing/2014/main" id="{67F8065B-5428-8C4B-B11A-022D7B5374F1}"/>
              </a:ext>
            </a:extLst>
          </p:cNvPr>
          <p:cNvSpPr txBox="1">
            <a:spLocks/>
          </p:cNvSpPr>
          <p:nvPr/>
        </p:nvSpPr>
        <p:spPr bwMode="auto">
          <a:xfrm>
            <a:off x="3955312" y="872522"/>
            <a:ext cx="8055356"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marL="246063" indent="-246063" defTabSz="457200" eaLnBrk="0" hangingPunct="0">
              <a:defRPr sz="30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Thoughtful, able to learn and to think critically, and who can communicate information from a broad knowledge base;</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Creative, flexible, self-motivated and who have a positive self image;</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Capable of making independent decisions;</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Skilled and who can contribute to society generally, including the world of work;</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Productive, who gain satisfaction through achievement ,and who strive for physical well-being;</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Cooperative, principled and respectful of others regardless of differences;</a:t>
            </a:r>
          </a:p>
          <a:p>
            <a:pPr marL="246063" marR="0" lvl="0" indent="-338328" algn="l" defTabSz="457200" rtl="0" eaLnBrk="1" fontAlgn="auto" latinLnBrk="0" hangingPunct="1">
              <a:lnSpc>
                <a:spcPts val="2988"/>
              </a:lnSpc>
              <a:spcBef>
                <a:spcPts val="0"/>
              </a:spcBef>
              <a:spcAft>
                <a:spcPts val="1200"/>
              </a:spcAft>
              <a:buClr>
                <a:srgbClr val="1E497D"/>
              </a:buClr>
              <a:buSzTx/>
              <a:buFont typeface="Arial" charset="0"/>
              <a:buChar char="•"/>
              <a:tabLst/>
              <a:defRPr/>
            </a:pPr>
            <a:r>
              <a:rPr kumimoji="0" lang="en-US" sz="1800" i="0" u="none" strike="noStrike" kern="1200" cap="none" spc="0" normalizeH="0" baseline="0" noProof="0" dirty="0">
                <a:ln>
                  <a:noFill/>
                </a:ln>
                <a:solidFill>
                  <a:srgbClr val="1E497D"/>
                </a:solidFill>
                <a:effectLst/>
                <a:uLnTx/>
                <a:uFillTx/>
                <a:latin typeface="Calibri"/>
                <a:ea typeface="ヒラギノ明朝 ProN W3" charset="0"/>
                <a:cs typeface="Calibri"/>
                <a:sym typeface="Gill Sans" charset="0"/>
              </a:rPr>
              <a:t>Aware of the rights and prepared to exercise the responsibilities of an individual within the family, the community, Canada, and the world.</a:t>
            </a:r>
          </a:p>
        </p:txBody>
      </p:sp>
      <p:pic>
        <p:nvPicPr>
          <p:cNvPr id="3" name="Picture 2">
            <a:extLst>
              <a:ext uri="{FF2B5EF4-FFF2-40B4-BE49-F238E27FC236}">
                <a16:creationId xmlns:a16="http://schemas.microsoft.com/office/drawing/2014/main" id="{A467D722-DE8B-2E4C-9B32-2187446F632F}"/>
              </a:ext>
            </a:extLst>
          </p:cNvPr>
          <p:cNvPicPr>
            <a:picLocks noChangeAspect="1"/>
          </p:cNvPicPr>
          <p:nvPr/>
        </p:nvPicPr>
        <p:blipFill>
          <a:blip r:embed="rId4"/>
          <a:stretch>
            <a:fillRect/>
          </a:stretch>
        </p:blipFill>
        <p:spPr>
          <a:xfrm>
            <a:off x="393894" y="2307267"/>
            <a:ext cx="3153742" cy="2200938"/>
          </a:xfrm>
          <a:prstGeom prst="rect">
            <a:avLst/>
          </a:prstGeom>
        </p:spPr>
      </p:pic>
    </p:spTree>
    <p:extLst>
      <p:ext uri="{BB962C8B-B14F-4D97-AF65-F5344CB8AC3E}">
        <p14:creationId xmlns:p14="http://schemas.microsoft.com/office/powerpoint/2010/main" val="26214608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11301" y="6299200"/>
            <a:ext cx="9156700" cy="5715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6" name="Title 1"/>
          <p:cNvSpPr txBox="1">
            <a:spLocks/>
          </p:cNvSpPr>
          <p:nvPr/>
        </p:nvSpPr>
        <p:spPr>
          <a:xfrm>
            <a:off x="1663701" y="6344568"/>
            <a:ext cx="8991600" cy="6658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sz="2000" dirty="0">
                <a:solidFill>
                  <a:prstClr val="white"/>
                </a:solidFill>
              </a:rPr>
              <a:t>https://curriculum.gov.bc.ca/tools</a:t>
            </a:r>
          </a:p>
        </p:txBody>
      </p:sp>
      <p:sp>
        <p:nvSpPr>
          <p:cNvPr id="7" name="Freeform 5"/>
          <p:cNvSpPr>
            <a:spLocks noEditPoints="1"/>
          </p:cNvSpPr>
          <p:nvPr/>
        </p:nvSpPr>
        <p:spPr bwMode="auto">
          <a:xfrm>
            <a:off x="3929773" y="6413502"/>
            <a:ext cx="333505" cy="334000"/>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rgbClr val="D7AE0A"/>
          </a:solidFill>
          <a:ln>
            <a:noFill/>
          </a:ln>
        </p:spPr>
        <p:txBody>
          <a:bodyPr vert="horz" wrap="square" lIns="91384" tIns="45691" rIns="91384" bIns="45691" numCol="1" anchor="t" anchorCtr="0" compatLnSpc="1">
            <a:prstTxWarp prst="textNoShape">
              <a:avLst/>
            </a:prstTxWarp>
          </a:bodyPr>
          <a:lstStyle/>
          <a:p>
            <a:pPr defTabSz="913814"/>
            <a:endParaRPr lang="id-ID" dirty="0">
              <a:solidFill>
                <a:srgbClr val="D7AE0A"/>
              </a:solidFill>
              <a:latin typeface="Open Sans Light"/>
            </a:endParaRPr>
          </a:p>
        </p:txBody>
      </p:sp>
      <p:sp>
        <p:nvSpPr>
          <p:cNvPr id="2" name="Title 1"/>
          <p:cNvSpPr txBox="1">
            <a:spLocks/>
          </p:cNvSpPr>
          <p:nvPr/>
        </p:nvSpPr>
        <p:spPr>
          <a:xfrm>
            <a:off x="2214809" y="283613"/>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a:solidFill>
                  <a:srgbClr val="1F497D"/>
                </a:solidFill>
                <a:latin typeface="Open Sans"/>
                <a:cs typeface="Open Sans"/>
              </a:rPr>
              <a:t>Inside the Guide</a:t>
            </a:r>
          </a:p>
        </p:txBody>
      </p:sp>
      <p:sp>
        <p:nvSpPr>
          <p:cNvPr id="4" name="Rectangle 3"/>
          <p:cNvSpPr/>
          <p:nvPr/>
        </p:nvSpPr>
        <p:spPr>
          <a:xfrm>
            <a:off x="2214809" y="808299"/>
            <a:ext cx="2805247" cy="45719"/>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5" name="Picture 14" descr="curricul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432" y="1143000"/>
            <a:ext cx="10168127" cy="5027754"/>
          </a:xfrm>
          <a:prstGeom prst="rect">
            <a:avLst/>
          </a:prstGeom>
          <a:ln>
            <a:noFill/>
          </a:ln>
          <a:effectLst>
            <a:outerShdw blurRad="292100" dist="139700" dir="2700000" algn="tl" rotWithShape="0">
              <a:srgbClr val="333333">
                <a:alpha val="65000"/>
              </a:srgbClr>
            </a:outerShdw>
          </a:effectLst>
        </p:spPr>
      </p:pic>
      <p:pic>
        <p:nvPicPr>
          <p:cNvPr id="18" name="Picture 17"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14349" y="409011"/>
            <a:ext cx="396240" cy="402336"/>
          </a:xfrm>
          <a:prstGeom prst="rect">
            <a:avLst/>
          </a:prstGeom>
        </p:spPr>
      </p:pic>
    </p:spTree>
    <p:extLst>
      <p:ext uri="{BB962C8B-B14F-4D97-AF65-F5344CB8AC3E}">
        <p14:creationId xmlns:p14="http://schemas.microsoft.com/office/powerpoint/2010/main" val="2013394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26432" y="967024"/>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b="1" dirty="0">
                <a:solidFill>
                  <a:srgbClr val="1F497D"/>
                </a:solidFill>
              </a:rPr>
              <a:t>Assessment and Reporting</a:t>
            </a:r>
            <a:endParaRPr lang="en-US" dirty="0">
              <a:solidFill>
                <a:srgbClr val="1F497D"/>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773" r="40838"/>
          <a:stretch/>
        </p:blipFill>
        <p:spPr>
          <a:xfrm>
            <a:off x="1524000" y="2132857"/>
            <a:ext cx="9144000" cy="3469197"/>
          </a:xfrm>
          <a:prstGeom prst="rect">
            <a:avLst/>
          </a:prstGeom>
        </p:spPr>
      </p:pic>
    </p:spTree>
    <p:extLst>
      <p:ext uri="{BB962C8B-B14F-4D97-AF65-F5344CB8AC3E}">
        <p14:creationId xmlns:p14="http://schemas.microsoft.com/office/powerpoint/2010/main" val="1943765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899298" y="1435208"/>
            <a:ext cx="3819525" cy="4352925"/>
          </a:xfrm>
          <a:prstGeom prst="rect">
            <a:avLst/>
          </a:prstGeom>
        </p:spPr>
      </p:pic>
      <p:sp>
        <p:nvSpPr>
          <p:cNvPr id="4" name="TextBox 3"/>
          <p:cNvSpPr txBox="1"/>
          <p:nvPr/>
        </p:nvSpPr>
        <p:spPr>
          <a:xfrm>
            <a:off x="760855" y="2490200"/>
            <a:ext cx="7457860" cy="3046988"/>
          </a:xfrm>
          <a:prstGeom prst="rect">
            <a:avLst/>
          </a:prstGeom>
          <a:noFill/>
        </p:spPr>
        <p:txBody>
          <a:bodyPr wrap="square" rtlCol="0">
            <a:spAutoFit/>
          </a:bodyPr>
          <a:lstStyle/>
          <a:p>
            <a:r>
              <a:rPr lang="en-US" sz="3200" dirty="0">
                <a:solidFill>
                  <a:srgbClr val="073E87"/>
                </a:solidFill>
              </a:rPr>
              <a:t>No planned changes to the Grades 10-12 reporting policy for 2018/19 or 2019/20.</a:t>
            </a:r>
          </a:p>
          <a:p>
            <a:endParaRPr lang="en-CA" sz="3200" dirty="0">
              <a:solidFill>
                <a:srgbClr val="073E87"/>
              </a:solidFill>
            </a:endParaRPr>
          </a:p>
          <a:p>
            <a:pPr lvl="0"/>
            <a:r>
              <a:rPr lang="en-US" sz="3200" dirty="0">
                <a:solidFill>
                  <a:srgbClr val="073E87"/>
                </a:solidFill>
              </a:rPr>
              <a:t>Letter grades and percentages continue to appear on formal report cards and transcripts for all courses completed.</a:t>
            </a:r>
            <a:endParaRPr lang="en-CA" sz="3200" dirty="0">
              <a:solidFill>
                <a:srgbClr val="073E87"/>
              </a:solidFill>
            </a:endParaRPr>
          </a:p>
        </p:txBody>
      </p:sp>
      <p:sp>
        <p:nvSpPr>
          <p:cNvPr id="7" name="Title 1"/>
          <p:cNvSpPr txBox="1">
            <a:spLocks/>
          </p:cNvSpPr>
          <p:nvPr/>
        </p:nvSpPr>
        <p:spPr>
          <a:xfrm>
            <a:off x="760854" y="1435208"/>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600" b="1" dirty="0">
                <a:solidFill>
                  <a:srgbClr val="073E87"/>
                </a:solidFill>
              </a:rPr>
              <a:t>Student Progress Reporting</a:t>
            </a:r>
            <a:endParaRPr lang="en-CA" sz="3600" b="1" dirty="0">
              <a:solidFill>
                <a:srgbClr val="073E87"/>
              </a:solidFill>
            </a:endParaRPr>
          </a:p>
        </p:txBody>
      </p:sp>
    </p:spTree>
    <p:extLst>
      <p:ext uri="{BB962C8B-B14F-4D97-AF65-F5344CB8AC3E}">
        <p14:creationId xmlns:p14="http://schemas.microsoft.com/office/powerpoint/2010/main" val="2391710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27025"/>
            <a:ext cx="9144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3145" y="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2" name="Rectangle 11"/>
          <p:cNvSpPr/>
          <p:nvPr/>
        </p:nvSpPr>
        <p:spPr>
          <a:xfrm>
            <a:off x="5255001" y="2432038"/>
            <a:ext cx="1077842" cy="45719"/>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753"/>
          <a:stretch/>
        </p:blipFill>
        <p:spPr>
          <a:xfrm>
            <a:off x="1517711" y="2771852"/>
            <a:ext cx="9150287" cy="3454777"/>
          </a:xfrm>
          <a:prstGeom prst="rect">
            <a:avLst/>
          </a:prstGeom>
        </p:spPr>
      </p:pic>
      <p:sp>
        <p:nvSpPr>
          <p:cNvPr id="9" name="Title 1"/>
          <p:cNvSpPr txBox="1">
            <a:spLocks/>
          </p:cNvSpPr>
          <p:nvPr/>
        </p:nvSpPr>
        <p:spPr>
          <a:xfrm>
            <a:off x="2276430" y="1811118"/>
            <a:ext cx="763284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3600" dirty="0">
                <a:solidFill>
                  <a:srgbClr val="1F497D"/>
                </a:solidFill>
              </a:rPr>
              <a:t>Provincial Assessments</a:t>
            </a:r>
          </a:p>
        </p:txBody>
      </p:sp>
      <p:pic>
        <p:nvPicPr>
          <p:cNvPr id="5" name="Picture 4" descr="background.png"/>
          <p:cNvPicPr>
            <a:picLocks noChangeAspect="1"/>
          </p:cNvPicPr>
          <p:nvPr/>
        </p:nvPicPr>
        <p:blipFill>
          <a:blip r:embed="rId4" cstate="print">
            <a:alphaModFix amt="13000"/>
            <a:extLst>
              <a:ext uri="{28A0092B-C50C-407E-A947-70E740481C1C}">
                <a14:useLocalDpi xmlns:a14="http://schemas.microsoft.com/office/drawing/2010/main" val="0"/>
              </a:ext>
            </a:extLst>
          </a:blip>
          <a:stretch>
            <a:fillRect/>
          </a:stretch>
        </p:blipFill>
        <p:spPr>
          <a:xfrm>
            <a:off x="378357" y="231192"/>
            <a:ext cx="11908971" cy="3254142"/>
          </a:xfrm>
          <a:prstGeom prst="rect">
            <a:avLst/>
          </a:prstGeom>
        </p:spPr>
      </p:pic>
      <p:sp>
        <p:nvSpPr>
          <p:cNvPr id="8" name="TextBox 7">
            <a:extLst>
              <a:ext uri="{FF2B5EF4-FFF2-40B4-BE49-F238E27FC236}">
                <a16:creationId xmlns:a16="http://schemas.microsoft.com/office/drawing/2014/main" id="{D70C3201-A5DE-5D49-A8F7-31F5914E2CFE}"/>
              </a:ext>
            </a:extLst>
          </p:cNvPr>
          <p:cNvSpPr txBox="1"/>
          <p:nvPr/>
        </p:nvSpPr>
        <p:spPr>
          <a:xfrm rot="19582699">
            <a:off x="20297" y="3020108"/>
            <a:ext cx="8098327" cy="1200329"/>
          </a:xfrm>
          <a:prstGeom prst="rect">
            <a:avLst/>
          </a:prstGeom>
          <a:noFill/>
        </p:spPr>
        <p:txBody>
          <a:bodyPr wrap="square" rtlCol="0">
            <a:spAutoFit/>
          </a:bodyPr>
          <a:lstStyle/>
          <a:p>
            <a:r>
              <a:rPr lang="en-CA" sz="7200" dirty="0">
                <a:solidFill>
                  <a:srgbClr val="FF0000"/>
                </a:solidFill>
              </a:rPr>
              <a:t>CURRENT THINKING</a:t>
            </a:r>
            <a:endParaRPr lang="en-US" sz="7200" dirty="0">
              <a:solidFill>
                <a:srgbClr val="FF0000"/>
              </a:solidFill>
            </a:endParaRPr>
          </a:p>
        </p:txBody>
      </p:sp>
    </p:spTree>
    <p:extLst>
      <p:ext uri="{BB962C8B-B14F-4D97-AF65-F5344CB8AC3E}">
        <p14:creationId xmlns:p14="http://schemas.microsoft.com/office/powerpoint/2010/main" val="2797234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47933" y="340356"/>
            <a:ext cx="4507991" cy="5733256"/>
          </a:xfrm>
          <a:prstGeom prst="rect">
            <a:avLst/>
          </a:prstGeom>
          <a:solidFill>
            <a:srgbClr val="3B4E6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3814"/>
            <a:endParaRPr lang="en-US">
              <a:solidFill>
                <a:prstClr val="white"/>
              </a:solidFill>
            </a:endParaRPr>
          </a:p>
        </p:txBody>
      </p:sp>
      <p:sp>
        <p:nvSpPr>
          <p:cNvPr id="2" name="Content Placeholder 2"/>
          <p:cNvSpPr txBox="1">
            <a:spLocks/>
          </p:cNvSpPr>
          <p:nvPr/>
        </p:nvSpPr>
        <p:spPr>
          <a:xfrm>
            <a:off x="572877" y="1702274"/>
            <a:ext cx="6019738" cy="4577340"/>
          </a:xfrm>
          <a:prstGeom prst="rect">
            <a:avLst/>
          </a:prstGeom>
        </p:spPr>
        <p:txBody>
          <a:bodyPr lIns="91384" tIns="45691" rIns="91384" bIns="45691">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768"/>
              </a:spcBef>
              <a:buClr>
                <a:srgbClr val="2A3855"/>
              </a:buClr>
              <a:buFont typeface="Wingdings" panose="05000000000000000000" pitchFamily="2" charset="2"/>
              <a:buChar char="ü"/>
            </a:pPr>
            <a:r>
              <a:rPr lang="en-US" sz="3000" dirty="0">
                <a:solidFill>
                  <a:prstClr val="black"/>
                </a:solidFill>
              </a:rPr>
              <a:t>Serves as a graduation requirement</a:t>
            </a:r>
          </a:p>
          <a:p>
            <a:pPr>
              <a:lnSpc>
                <a:spcPct val="110000"/>
              </a:lnSpc>
              <a:spcBef>
                <a:spcPts val="768"/>
              </a:spcBef>
              <a:buClr>
                <a:srgbClr val="2A3855"/>
              </a:buClr>
              <a:buFont typeface="Wingdings" panose="05000000000000000000" pitchFamily="2" charset="2"/>
              <a:buChar char="ü"/>
            </a:pPr>
            <a:r>
              <a:rPr lang="en-CA" sz="3000" dirty="0">
                <a:solidFill>
                  <a:prstClr val="black"/>
                </a:solidFill>
              </a:rPr>
              <a:t>Provides students with evidence of their proficiency in numeracy and literacy for use after graduation</a:t>
            </a:r>
          </a:p>
          <a:p>
            <a:pPr>
              <a:lnSpc>
                <a:spcPct val="110000"/>
              </a:lnSpc>
              <a:spcBef>
                <a:spcPts val="768"/>
              </a:spcBef>
              <a:buClr>
                <a:srgbClr val="2A3855"/>
              </a:buClr>
              <a:buFont typeface="Wingdings" panose="05000000000000000000" pitchFamily="2" charset="2"/>
              <a:buChar char="ü"/>
            </a:pPr>
            <a:r>
              <a:rPr lang="en-CA" sz="3000" dirty="0">
                <a:solidFill>
                  <a:prstClr val="black"/>
                </a:solidFill>
              </a:rPr>
              <a:t>Provides system-level performance information in the areas of literacy and numeracy</a:t>
            </a:r>
          </a:p>
          <a:p>
            <a:pPr marL="0" indent="0">
              <a:lnSpc>
                <a:spcPct val="110000"/>
              </a:lnSpc>
              <a:spcBef>
                <a:spcPts val="768"/>
              </a:spcBef>
              <a:buNone/>
            </a:pPr>
            <a:endParaRPr lang="en-CA" dirty="0">
              <a:solidFill>
                <a:prstClr val="black"/>
              </a:solidFill>
            </a:endParaRPr>
          </a:p>
          <a:p>
            <a:pPr marL="0" indent="0">
              <a:buNone/>
            </a:pPr>
            <a:endParaRPr lang="en-CA" dirty="0">
              <a:solidFill>
                <a:prstClr val="black"/>
              </a:solidFill>
            </a:endParaRPr>
          </a:p>
        </p:txBody>
      </p:sp>
      <p:sp>
        <p:nvSpPr>
          <p:cNvPr id="3" name="Title 1"/>
          <p:cNvSpPr txBox="1">
            <a:spLocks/>
          </p:cNvSpPr>
          <p:nvPr/>
        </p:nvSpPr>
        <p:spPr>
          <a:xfrm>
            <a:off x="1127020" y="394048"/>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rgbClr val="1F497D"/>
                </a:solidFill>
                <a:latin typeface="Open Sans"/>
                <a:cs typeface="Open Sans"/>
              </a:rPr>
              <a:t>Purpose</a:t>
            </a:r>
          </a:p>
        </p:txBody>
      </p:sp>
      <p:sp>
        <p:nvSpPr>
          <p:cNvPr id="4" name="Rectangle 3"/>
          <p:cNvSpPr/>
          <p:nvPr/>
        </p:nvSpPr>
        <p:spPr>
          <a:xfrm flipV="1">
            <a:off x="1244113" y="1100872"/>
            <a:ext cx="1378783" cy="45719"/>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5" name="Picture 4" descr="arr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75925" y="507812"/>
            <a:ext cx="396240" cy="402336"/>
          </a:xfrm>
          <a:prstGeom prst="rect">
            <a:avLst/>
          </a:prstGeom>
        </p:spPr>
      </p:pic>
      <p:pic>
        <p:nvPicPr>
          <p:cNvPr id="13" name="Picture 12" descr="What 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479" y="837353"/>
            <a:ext cx="3319223" cy="1930865"/>
          </a:xfrm>
          <a:prstGeom prst="rect">
            <a:avLst/>
          </a:prstGeom>
        </p:spPr>
      </p:pic>
      <p:pic>
        <p:nvPicPr>
          <p:cNvPr id="16" name="Picture 15" descr="Trades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963" y="3054328"/>
            <a:ext cx="4075385" cy="3305393"/>
          </a:xfrm>
          <a:prstGeom prst="rect">
            <a:avLst/>
          </a:prstGeom>
        </p:spPr>
      </p:pic>
    </p:spTree>
    <p:extLst>
      <p:ext uri="{BB962C8B-B14F-4D97-AF65-F5344CB8AC3E}">
        <p14:creationId xmlns:p14="http://schemas.microsoft.com/office/powerpoint/2010/main" val="1801879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86295" y="180543"/>
            <a:ext cx="9819409"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3200" b="1" dirty="0">
                <a:solidFill>
                  <a:srgbClr val="152C6D"/>
                </a:solidFill>
              </a:rPr>
              <a:t>Comparing the Old and New Provincial Assessments</a:t>
            </a:r>
          </a:p>
        </p:txBody>
      </p:sp>
      <p:pic>
        <p:nvPicPr>
          <p:cNvPr id="11" name="Picture 10" descr="imag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
        <p:nvSpPr>
          <p:cNvPr id="19" name="Subtitle 2"/>
          <p:cNvSpPr txBox="1">
            <a:spLocks/>
          </p:cNvSpPr>
          <p:nvPr/>
        </p:nvSpPr>
        <p:spPr>
          <a:xfrm>
            <a:off x="727364" y="971712"/>
            <a:ext cx="5167373" cy="4565914"/>
          </a:xfrm>
          <a:prstGeom prst="rect">
            <a:avLst/>
          </a:prstGeom>
          <a:gradFill flip="none" rotWithShape="1">
            <a:gsLst>
              <a:gs pos="0">
                <a:srgbClr val="D3D0D0"/>
              </a:gs>
              <a:gs pos="100000">
                <a:schemeClr val="bg1"/>
              </a:gs>
            </a:gsLst>
            <a:lin ang="5400000" scaled="0"/>
            <a:tileRect/>
          </a:gradFill>
        </p:spPr>
        <p:txBody>
          <a:bodyPr vert="horz" lIns="91440" tIns="118872"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000"/>
              </a:lnSpc>
              <a:spcAft>
                <a:spcPts val="600"/>
              </a:spcAft>
              <a:buNone/>
              <a:tabLst>
                <a:tab pos="341313" algn="l"/>
              </a:tabLst>
            </a:pPr>
            <a:r>
              <a:rPr lang="en-US" sz="1800" b="1" dirty="0">
                <a:solidFill>
                  <a:srgbClr val="007EC0"/>
                </a:solidFill>
                <a:latin typeface="Open Sans"/>
                <a:cs typeface="Open Sans"/>
              </a:rPr>
              <a:t>	</a:t>
            </a:r>
          </a:p>
          <a:p>
            <a:pPr marL="0" indent="0">
              <a:lnSpc>
                <a:spcPts val="2000"/>
              </a:lnSpc>
              <a:spcAft>
                <a:spcPts val="600"/>
              </a:spcAft>
              <a:buNone/>
              <a:tabLst>
                <a:tab pos="341313" algn="l"/>
              </a:tabLst>
            </a:pPr>
            <a:r>
              <a:rPr lang="en-US" sz="2800" b="1" dirty="0">
                <a:solidFill>
                  <a:srgbClr val="007EC0"/>
                </a:solidFill>
                <a:latin typeface="Open Sans"/>
                <a:cs typeface="Open Sans"/>
              </a:rPr>
              <a:t>What is the Same?</a:t>
            </a:r>
          </a:p>
          <a:p>
            <a:pPr indent="-227013">
              <a:lnSpc>
                <a:spcPts val="2000"/>
              </a:lnSpc>
              <a:spcAft>
                <a:spcPts val="600"/>
              </a:spcAft>
              <a:buClr>
                <a:srgbClr val="17A210"/>
              </a:buClr>
            </a:pPr>
            <a:r>
              <a:rPr lang="en-US" sz="2000" dirty="0">
                <a:solidFill>
                  <a:prstClr val="black"/>
                </a:solidFill>
                <a:latin typeface="Open Sans"/>
                <a:cs typeface="Open Sans"/>
              </a:rPr>
              <a:t>developed by practicing BC educators</a:t>
            </a:r>
          </a:p>
          <a:p>
            <a:pPr indent="-227013">
              <a:lnSpc>
                <a:spcPts val="2000"/>
              </a:lnSpc>
              <a:spcAft>
                <a:spcPts val="600"/>
              </a:spcAft>
              <a:buClr>
                <a:srgbClr val="17A210"/>
              </a:buClr>
            </a:pPr>
            <a:r>
              <a:rPr lang="en-US" sz="2000" dirty="0">
                <a:solidFill>
                  <a:prstClr val="black"/>
                </a:solidFill>
                <a:latin typeface="Open Sans"/>
                <a:cs typeface="Open Sans"/>
              </a:rPr>
              <a:t>required for graduation</a:t>
            </a:r>
          </a:p>
          <a:p>
            <a:pPr indent="-227013">
              <a:lnSpc>
                <a:spcPts val="2000"/>
              </a:lnSpc>
              <a:spcAft>
                <a:spcPts val="600"/>
              </a:spcAft>
              <a:buClr>
                <a:srgbClr val="17A210"/>
              </a:buClr>
            </a:pPr>
            <a:r>
              <a:rPr lang="en-US" sz="2000" dirty="0">
                <a:solidFill>
                  <a:prstClr val="black"/>
                </a:solidFill>
                <a:latin typeface="Open Sans"/>
                <a:cs typeface="Open Sans"/>
              </a:rPr>
              <a:t>written in 2 hours (plus an additional hour if needed)</a:t>
            </a:r>
          </a:p>
          <a:p>
            <a:pPr indent="-227013">
              <a:lnSpc>
                <a:spcPts val="2000"/>
              </a:lnSpc>
              <a:spcAft>
                <a:spcPts val="600"/>
              </a:spcAft>
              <a:buClr>
                <a:srgbClr val="17A210"/>
              </a:buClr>
            </a:pPr>
            <a:r>
              <a:rPr lang="en-US" sz="2000" dirty="0">
                <a:solidFill>
                  <a:prstClr val="black"/>
                </a:solidFill>
                <a:latin typeface="Open Sans"/>
                <a:cs typeface="Open Sans"/>
              </a:rPr>
              <a:t>marked centrally (as were LA12 exams)</a:t>
            </a:r>
          </a:p>
          <a:p>
            <a:pPr indent="-227013">
              <a:lnSpc>
                <a:spcPts val="2000"/>
              </a:lnSpc>
              <a:spcAft>
                <a:spcPts val="600"/>
              </a:spcAft>
              <a:buClr>
                <a:srgbClr val="17A210"/>
              </a:buClr>
            </a:pPr>
            <a:r>
              <a:rPr lang="en-US" sz="2000" dirty="0">
                <a:solidFill>
                  <a:prstClr val="black"/>
                </a:solidFill>
                <a:latin typeface="Open Sans"/>
                <a:cs typeface="Open Sans"/>
              </a:rPr>
              <a:t>based on high standards and </a:t>
            </a:r>
            <a:r>
              <a:rPr lang="en-US" sz="2000" dirty="0" err="1">
                <a:solidFill>
                  <a:prstClr val="black"/>
                </a:solidFill>
                <a:latin typeface="Open Sans"/>
                <a:cs typeface="Open Sans"/>
              </a:rPr>
              <a:t>rigour</a:t>
            </a:r>
            <a:r>
              <a:rPr lang="en-US" sz="2000" dirty="0">
                <a:solidFill>
                  <a:prstClr val="black"/>
                </a:solidFill>
                <a:latin typeface="Open Sans"/>
                <a:cs typeface="Open Sans"/>
              </a:rPr>
              <a:t> (employing the same statistical methodologies) </a:t>
            </a: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1500" dirty="0">
              <a:solidFill>
                <a:prstClr val="black"/>
              </a:solidFill>
              <a:latin typeface="Open Sans"/>
              <a:cs typeface="Open Sans"/>
            </a:endParaRPr>
          </a:p>
        </p:txBody>
      </p:sp>
      <p:sp>
        <p:nvSpPr>
          <p:cNvPr id="20" name="Subtitle 2"/>
          <p:cNvSpPr txBox="1">
            <a:spLocks/>
          </p:cNvSpPr>
          <p:nvPr/>
        </p:nvSpPr>
        <p:spPr>
          <a:xfrm>
            <a:off x="6413563" y="971712"/>
            <a:ext cx="5306129" cy="4963228"/>
          </a:xfrm>
          <a:prstGeom prst="rect">
            <a:avLst/>
          </a:prstGeom>
          <a:gradFill flip="none" rotWithShape="1">
            <a:gsLst>
              <a:gs pos="0">
                <a:srgbClr val="EEDAC1"/>
              </a:gs>
              <a:gs pos="100000">
                <a:schemeClr val="bg1"/>
              </a:gs>
            </a:gsLst>
            <a:lin ang="5400000" scaled="0"/>
            <a:tileRect/>
          </a:gradFill>
        </p:spPr>
        <p:txBody>
          <a:bodyPr vert="horz" lIns="91440" tIns="118872"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000"/>
              </a:lnSpc>
              <a:spcAft>
                <a:spcPts val="600"/>
              </a:spcAft>
              <a:buNone/>
              <a:tabLst>
                <a:tab pos="341313" algn="l"/>
              </a:tabLst>
            </a:pPr>
            <a:r>
              <a:rPr lang="en-US" sz="2800" b="1" dirty="0">
                <a:solidFill>
                  <a:srgbClr val="007D4C"/>
                </a:solidFill>
                <a:latin typeface="Open Sans"/>
                <a:cs typeface="Open Sans"/>
              </a:rPr>
              <a:t>	</a:t>
            </a:r>
          </a:p>
          <a:p>
            <a:pPr marL="0" indent="0">
              <a:lnSpc>
                <a:spcPts val="2000"/>
              </a:lnSpc>
              <a:spcAft>
                <a:spcPts val="600"/>
              </a:spcAft>
              <a:buNone/>
              <a:tabLst>
                <a:tab pos="341313" algn="l"/>
              </a:tabLst>
            </a:pPr>
            <a:r>
              <a:rPr lang="en-US" sz="2800" b="1" dirty="0">
                <a:solidFill>
                  <a:srgbClr val="007EC0"/>
                </a:solidFill>
                <a:latin typeface="Open Sans"/>
                <a:cs typeface="Open Sans"/>
              </a:rPr>
              <a:t>What</a:t>
            </a:r>
            <a:r>
              <a:rPr lang="en-US" sz="2800" b="1" dirty="0">
                <a:solidFill>
                  <a:srgbClr val="007D4C"/>
                </a:solidFill>
                <a:latin typeface="Open Sans"/>
                <a:cs typeface="Open Sans"/>
              </a:rPr>
              <a:t> </a:t>
            </a:r>
            <a:r>
              <a:rPr lang="en-US" sz="2800" b="1" dirty="0">
                <a:solidFill>
                  <a:srgbClr val="007EC0"/>
                </a:solidFill>
                <a:latin typeface="Open Sans"/>
                <a:cs typeface="Open Sans"/>
              </a:rPr>
              <a:t>is New?</a:t>
            </a:r>
          </a:p>
          <a:p>
            <a:pPr indent="-227013">
              <a:lnSpc>
                <a:spcPts val="2000"/>
              </a:lnSpc>
              <a:spcAft>
                <a:spcPts val="600"/>
              </a:spcAft>
              <a:buClr>
                <a:srgbClr val="17A210"/>
              </a:buClr>
            </a:pPr>
            <a:r>
              <a:rPr lang="en-US" sz="2000" dirty="0">
                <a:solidFill>
                  <a:prstClr val="black"/>
                </a:solidFill>
                <a:latin typeface="Open Sans"/>
                <a:cs typeface="Open Sans"/>
              </a:rPr>
              <a:t>not tied to a course (cross-curricular)</a:t>
            </a:r>
          </a:p>
          <a:p>
            <a:pPr indent="-227013">
              <a:lnSpc>
                <a:spcPts val="2000"/>
              </a:lnSpc>
              <a:spcAft>
                <a:spcPts val="600"/>
              </a:spcAft>
              <a:buClr>
                <a:srgbClr val="17A210"/>
              </a:buClr>
            </a:pPr>
            <a:r>
              <a:rPr lang="en-US" sz="2000" dirty="0">
                <a:solidFill>
                  <a:prstClr val="black"/>
                </a:solidFill>
                <a:latin typeface="Open Sans"/>
                <a:cs typeface="Open Sans"/>
              </a:rPr>
              <a:t>include student choice</a:t>
            </a:r>
          </a:p>
          <a:p>
            <a:pPr indent="-227013">
              <a:lnSpc>
                <a:spcPts val="2000"/>
              </a:lnSpc>
              <a:spcAft>
                <a:spcPts val="600"/>
              </a:spcAft>
              <a:buClr>
                <a:srgbClr val="17A210"/>
              </a:buClr>
            </a:pPr>
            <a:r>
              <a:rPr lang="en-US" sz="2000" dirty="0">
                <a:solidFill>
                  <a:prstClr val="black"/>
                </a:solidFill>
                <a:latin typeface="Open Sans"/>
                <a:cs typeface="Open Sans"/>
              </a:rPr>
              <a:t>administered on-line  except for two paper-based  problem solving questions in Numeracy</a:t>
            </a:r>
          </a:p>
          <a:p>
            <a:pPr indent="-227013">
              <a:lnSpc>
                <a:spcPts val="2000"/>
              </a:lnSpc>
              <a:spcAft>
                <a:spcPts val="600"/>
              </a:spcAft>
              <a:buClr>
                <a:srgbClr val="17A210"/>
              </a:buClr>
            </a:pPr>
            <a:r>
              <a:rPr lang="en-US" sz="2000" dirty="0">
                <a:solidFill>
                  <a:prstClr val="black"/>
                </a:solidFill>
                <a:latin typeface="Open Sans"/>
                <a:cs typeface="Open Sans"/>
              </a:rPr>
              <a:t>present a variety of engaging question formats</a:t>
            </a:r>
          </a:p>
          <a:p>
            <a:pPr indent="-227013">
              <a:lnSpc>
                <a:spcPts val="2000"/>
              </a:lnSpc>
              <a:spcAft>
                <a:spcPts val="600"/>
              </a:spcAft>
              <a:buClr>
                <a:srgbClr val="17A210"/>
              </a:buClr>
            </a:pPr>
            <a:r>
              <a:rPr lang="en-US" sz="2000" dirty="0">
                <a:solidFill>
                  <a:prstClr val="black"/>
                </a:solidFill>
                <a:latin typeface="Open Sans"/>
                <a:cs typeface="Open Sans"/>
              </a:rPr>
              <a:t>include student self-reflection</a:t>
            </a:r>
          </a:p>
          <a:p>
            <a:pPr indent="-227013">
              <a:lnSpc>
                <a:spcPts val="2000"/>
              </a:lnSpc>
              <a:spcAft>
                <a:spcPts val="600"/>
              </a:spcAft>
              <a:buClr>
                <a:srgbClr val="17A210"/>
              </a:buClr>
            </a:pPr>
            <a:r>
              <a:rPr lang="en-US" sz="2000" dirty="0">
                <a:solidFill>
                  <a:prstClr val="black"/>
                </a:solidFill>
                <a:latin typeface="Open Sans"/>
                <a:cs typeface="Open Sans"/>
              </a:rPr>
              <a:t>administered over a week-long window</a:t>
            </a:r>
          </a:p>
          <a:p>
            <a:pPr indent="-227013">
              <a:lnSpc>
                <a:spcPts val="2000"/>
              </a:lnSpc>
              <a:spcAft>
                <a:spcPts val="600"/>
              </a:spcAft>
              <a:buClr>
                <a:srgbClr val="17A210"/>
              </a:buClr>
            </a:pPr>
            <a:r>
              <a:rPr lang="en-US" sz="2000" dirty="0">
                <a:solidFill>
                  <a:prstClr val="black"/>
                </a:solidFill>
                <a:latin typeface="Open Sans"/>
                <a:cs typeface="Open Sans"/>
              </a:rPr>
              <a:t>reported on a proficiency scale</a:t>
            </a:r>
          </a:p>
          <a:p>
            <a:pPr indent="-227013">
              <a:lnSpc>
                <a:spcPts val="2000"/>
              </a:lnSpc>
              <a:spcAft>
                <a:spcPts val="600"/>
              </a:spcAft>
              <a:buClr>
                <a:srgbClr val="17A210"/>
              </a:buClr>
            </a:pPr>
            <a:r>
              <a:rPr lang="en-US" sz="2000" dirty="0">
                <a:solidFill>
                  <a:prstClr val="black"/>
                </a:solidFill>
                <a:latin typeface="Open Sans"/>
                <a:cs typeface="Open Sans"/>
              </a:rPr>
              <a:t>Students will be given up to three opportunities to complete the assessment.</a:t>
            </a:r>
          </a:p>
          <a:p>
            <a:pPr indent="-227013">
              <a:lnSpc>
                <a:spcPts val="2000"/>
              </a:lnSpc>
              <a:spcAft>
                <a:spcPts val="600"/>
              </a:spcAft>
              <a:buClr>
                <a:srgbClr val="17A210"/>
              </a:buClr>
            </a:pPr>
            <a:endParaRPr lang="en-US" sz="2000" dirty="0">
              <a:solidFill>
                <a:prstClr val="black"/>
              </a:solidFill>
              <a:latin typeface="Open Sans"/>
              <a:cs typeface="Open Sans"/>
            </a:endParaRPr>
          </a:p>
        </p:txBody>
      </p:sp>
    </p:spTree>
    <p:extLst>
      <p:ext uri="{BB962C8B-B14F-4D97-AF65-F5344CB8AC3E}">
        <p14:creationId xmlns:p14="http://schemas.microsoft.com/office/powerpoint/2010/main" val="928846120"/>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86295" y="180543"/>
            <a:ext cx="9819409"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3200" b="1" dirty="0">
                <a:solidFill>
                  <a:srgbClr val="152C6D"/>
                </a:solidFill>
              </a:rPr>
              <a:t>Comparing the Old and New Provincial Assessments</a:t>
            </a:r>
          </a:p>
        </p:txBody>
      </p:sp>
      <p:pic>
        <p:nvPicPr>
          <p:cNvPr id="11" name="Picture 10" descr="imag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
        <p:nvSpPr>
          <p:cNvPr id="19" name="Subtitle 2"/>
          <p:cNvSpPr txBox="1">
            <a:spLocks/>
          </p:cNvSpPr>
          <p:nvPr/>
        </p:nvSpPr>
        <p:spPr>
          <a:xfrm>
            <a:off x="727364" y="971712"/>
            <a:ext cx="5167373" cy="4565914"/>
          </a:xfrm>
          <a:prstGeom prst="rect">
            <a:avLst/>
          </a:prstGeom>
          <a:gradFill flip="none" rotWithShape="1">
            <a:gsLst>
              <a:gs pos="0">
                <a:srgbClr val="D3D0D0"/>
              </a:gs>
              <a:gs pos="100000">
                <a:schemeClr val="bg1"/>
              </a:gs>
            </a:gsLst>
            <a:lin ang="5400000" scaled="0"/>
            <a:tileRect/>
          </a:gradFill>
        </p:spPr>
        <p:txBody>
          <a:bodyPr vert="horz" lIns="91440" tIns="118872"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000"/>
              </a:lnSpc>
              <a:spcAft>
                <a:spcPts val="600"/>
              </a:spcAft>
              <a:buNone/>
              <a:tabLst>
                <a:tab pos="341313" algn="l"/>
              </a:tabLst>
            </a:pPr>
            <a:r>
              <a:rPr lang="en-US" sz="1800" b="1" dirty="0">
                <a:solidFill>
                  <a:srgbClr val="007EC0"/>
                </a:solidFill>
                <a:latin typeface="Open Sans"/>
                <a:cs typeface="Open Sans"/>
              </a:rPr>
              <a:t>	</a:t>
            </a:r>
          </a:p>
          <a:p>
            <a:pPr marL="0" indent="0">
              <a:lnSpc>
                <a:spcPts val="2000"/>
              </a:lnSpc>
              <a:spcAft>
                <a:spcPts val="600"/>
              </a:spcAft>
              <a:buNone/>
              <a:tabLst>
                <a:tab pos="341313" algn="l"/>
              </a:tabLst>
            </a:pPr>
            <a:r>
              <a:rPr lang="en-US" sz="2800" b="1" dirty="0">
                <a:solidFill>
                  <a:srgbClr val="007EC0"/>
                </a:solidFill>
                <a:latin typeface="Open Sans"/>
                <a:cs typeface="Open Sans"/>
              </a:rPr>
              <a:t>What is the Same?</a:t>
            </a:r>
          </a:p>
          <a:p>
            <a:pPr indent="-227013">
              <a:lnSpc>
                <a:spcPts val="2000"/>
              </a:lnSpc>
              <a:spcAft>
                <a:spcPts val="600"/>
              </a:spcAft>
              <a:buClr>
                <a:srgbClr val="17A210"/>
              </a:buClr>
            </a:pPr>
            <a:r>
              <a:rPr lang="en-US" sz="2000" dirty="0">
                <a:solidFill>
                  <a:prstClr val="black"/>
                </a:solidFill>
                <a:latin typeface="Open Sans"/>
                <a:cs typeface="Open Sans"/>
              </a:rPr>
              <a:t>developed by practicing BC educators</a:t>
            </a:r>
          </a:p>
          <a:p>
            <a:pPr indent="-227013">
              <a:lnSpc>
                <a:spcPts val="2000"/>
              </a:lnSpc>
              <a:spcAft>
                <a:spcPts val="600"/>
              </a:spcAft>
              <a:buClr>
                <a:srgbClr val="17A210"/>
              </a:buClr>
            </a:pPr>
            <a:r>
              <a:rPr lang="en-US" sz="2000" dirty="0">
                <a:solidFill>
                  <a:prstClr val="black"/>
                </a:solidFill>
                <a:latin typeface="Open Sans"/>
                <a:cs typeface="Open Sans"/>
              </a:rPr>
              <a:t>required for graduation</a:t>
            </a:r>
          </a:p>
          <a:p>
            <a:pPr indent="-227013">
              <a:lnSpc>
                <a:spcPts val="2000"/>
              </a:lnSpc>
              <a:spcAft>
                <a:spcPts val="600"/>
              </a:spcAft>
              <a:buClr>
                <a:srgbClr val="17A210"/>
              </a:buClr>
            </a:pPr>
            <a:r>
              <a:rPr lang="en-US" sz="2000" dirty="0">
                <a:solidFill>
                  <a:prstClr val="black"/>
                </a:solidFill>
                <a:latin typeface="Open Sans"/>
                <a:cs typeface="Open Sans"/>
              </a:rPr>
              <a:t>written in 2 hours (plus an additional hour if needed)</a:t>
            </a:r>
          </a:p>
          <a:p>
            <a:pPr indent="-227013">
              <a:lnSpc>
                <a:spcPts val="2000"/>
              </a:lnSpc>
              <a:spcAft>
                <a:spcPts val="600"/>
              </a:spcAft>
              <a:buClr>
                <a:srgbClr val="17A210"/>
              </a:buClr>
            </a:pPr>
            <a:r>
              <a:rPr lang="en-US" sz="2000" dirty="0">
                <a:solidFill>
                  <a:prstClr val="black"/>
                </a:solidFill>
                <a:latin typeface="Open Sans"/>
                <a:cs typeface="Open Sans"/>
              </a:rPr>
              <a:t>marked centrally (as were LA12 exams)</a:t>
            </a:r>
          </a:p>
          <a:p>
            <a:pPr indent="-227013">
              <a:lnSpc>
                <a:spcPts val="2000"/>
              </a:lnSpc>
              <a:spcAft>
                <a:spcPts val="600"/>
              </a:spcAft>
              <a:buClr>
                <a:srgbClr val="17A210"/>
              </a:buClr>
            </a:pPr>
            <a:r>
              <a:rPr lang="en-US" sz="2000" dirty="0">
                <a:solidFill>
                  <a:prstClr val="black"/>
                </a:solidFill>
                <a:latin typeface="Open Sans"/>
                <a:cs typeface="Open Sans"/>
              </a:rPr>
              <a:t>based on high standards and </a:t>
            </a:r>
            <a:r>
              <a:rPr lang="en-US" sz="2000" dirty="0" err="1">
                <a:solidFill>
                  <a:prstClr val="black"/>
                </a:solidFill>
                <a:latin typeface="Open Sans"/>
                <a:cs typeface="Open Sans"/>
              </a:rPr>
              <a:t>rigour</a:t>
            </a:r>
            <a:r>
              <a:rPr lang="en-US" sz="2000" dirty="0">
                <a:solidFill>
                  <a:prstClr val="black"/>
                </a:solidFill>
                <a:latin typeface="Open Sans"/>
                <a:cs typeface="Open Sans"/>
              </a:rPr>
              <a:t> (employing the same statistical methodologies) </a:t>
            </a: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2000" dirty="0">
              <a:solidFill>
                <a:prstClr val="black"/>
              </a:solidFill>
              <a:latin typeface="Open Sans"/>
              <a:cs typeface="Open Sans"/>
            </a:endParaRPr>
          </a:p>
          <a:p>
            <a:pPr indent="-227013">
              <a:lnSpc>
                <a:spcPts val="2000"/>
              </a:lnSpc>
              <a:spcAft>
                <a:spcPts val="600"/>
              </a:spcAft>
              <a:buClr>
                <a:srgbClr val="17A210"/>
              </a:buClr>
            </a:pPr>
            <a:endParaRPr lang="en-US" sz="1500" dirty="0">
              <a:solidFill>
                <a:prstClr val="black"/>
              </a:solidFill>
              <a:latin typeface="Open Sans"/>
              <a:cs typeface="Open Sans"/>
            </a:endParaRPr>
          </a:p>
        </p:txBody>
      </p:sp>
      <p:sp>
        <p:nvSpPr>
          <p:cNvPr id="20" name="Subtitle 2"/>
          <p:cNvSpPr txBox="1">
            <a:spLocks/>
          </p:cNvSpPr>
          <p:nvPr/>
        </p:nvSpPr>
        <p:spPr>
          <a:xfrm>
            <a:off x="6413563" y="971712"/>
            <a:ext cx="5306129" cy="4963228"/>
          </a:xfrm>
          <a:prstGeom prst="rect">
            <a:avLst/>
          </a:prstGeom>
          <a:gradFill flip="none" rotWithShape="1">
            <a:gsLst>
              <a:gs pos="0">
                <a:srgbClr val="EEDAC1"/>
              </a:gs>
              <a:gs pos="100000">
                <a:schemeClr val="bg1"/>
              </a:gs>
            </a:gsLst>
            <a:lin ang="5400000" scaled="0"/>
            <a:tileRect/>
          </a:gradFill>
        </p:spPr>
        <p:txBody>
          <a:bodyPr vert="horz" lIns="91440" tIns="118872"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000"/>
              </a:lnSpc>
              <a:spcAft>
                <a:spcPts val="600"/>
              </a:spcAft>
              <a:buNone/>
              <a:tabLst>
                <a:tab pos="341313" algn="l"/>
              </a:tabLst>
            </a:pPr>
            <a:r>
              <a:rPr lang="en-US" sz="2800" b="1" dirty="0">
                <a:solidFill>
                  <a:srgbClr val="007D4C"/>
                </a:solidFill>
                <a:latin typeface="Open Sans"/>
                <a:cs typeface="Open Sans"/>
              </a:rPr>
              <a:t>	</a:t>
            </a:r>
          </a:p>
          <a:p>
            <a:pPr marL="0" indent="0">
              <a:lnSpc>
                <a:spcPts val="2000"/>
              </a:lnSpc>
              <a:spcAft>
                <a:spcPts val="600"/>
              </a:spcAft>
              <a:buNone/>
              <a:tabLst>
                <a:tab pos="341313" algn="l"/>
              </a:tabLst>
            </a:pPr>
            <a:r>
              <a:rPr lang="en-US" sz="2800" b="1" dirty="0">
                <a:solidFill>
                  <a:srgbClr val="007EC0"/>
                </a:solidFill>
                <a:latin typeface="Open Sans"/>
                <a:cs typeface="Open Sans"/>
              </a:rPr>
              <a:t>What</a:t>
            </a:r>
            <a:r>
              <a:rPr lang="en-US" sz="2800" b="1" dirty="0">
                <a:solidFill>
                  <a:srgbClr val="007D4C"/>
                </a:solidFill>
                <a:latin typeface="Open Sans"/>
                <a:cs typeface="Open Sans"/>
              </a:rPr>
              <a:t> </a:t>
            </a:r>
            <a:r>
              <a:rPr lang="en-US" sz="2800" b="1" dirty="0">
                <a:solidFill>
                  <a:srgbClr val="007EC0"/>
                </a:solidFill>
                <a:latin typeface="Open Sans"/>
                <a:cs typeface="Open Sans"/>
              </a:rPr>
              <a:t>is New?</a:t>
            </a:r>
          </a:p>
          <a:p>
            <a:pPr indent="-227013">
              <a:lnSpc>
                <a:spcPts val="2000"/>
              </a:lnSpc>
              <a:spcAft>
                <a:spcPts val="600"/>
              </a:spcAft>
              <a:buClr>
                <a:srgbClr val="17A210"/>
              </a:buClr>
            </a:pPr>
            <a:r>
              <a:rPr lang="en-US" sz="2000" dirty="0">
                <a:solidFill>
                  <a:srgbClr val="FF0000"/>
                </a:solidFill>
                <a:latin typeface="Open Sans"/>
                <a:cs typeface="Open Sans"/>
              </a:rPr>
              <a:t>not tied to a course (cross-curricular)</a:t>
            </a:r>
          </a:p>
          <a:p>
            <a:pPr indent="-227013">
              <a:lnSpc>
                <a:spcPts val="2000"/>
              </a:lnSpc>
              <a:spcAft>
                <a:spcPts val="600"/>
              </a:spcAft>
              <a:buClr>
                <a:srgbClr val="17A210"/>
              </a:buClr>
            </a:pPr>
            <a:r>
              <a:rPr lang="en-US" sz="2000" dirty="0">
                <a:solidFill>
                  <a:srgbClr val="FF0000"/>
                </a:solidFill>
                <a:latin typeface="Open Sans"/>
                <a:cs typeface="Open Sans"/>
              </a:rPr>
              <a:t>include student choice</a:t>
            </a:r>
          </a:p>
          <a:p>
            <a:pPr indent="-227013">
              <a:lnSpc>
                <a:spcPts val="2000"/>
              </a:lnSpc>
              <a:spcAft>
                <a:spcPts val="600"/>
              </a:spcAft>
              <a:buClr>
                <a:srgbClr val="17A210"/>
              </a:buClr>
            </a:pPr>
            <a:r>
              <a:rPr lang="en-US" sz="2000" dirty="0">
                <a:solidFill>
                  <a:prstClr val="black"/>
                </a:solidFill>
                <a:latin typeface="Open Sans"/>
                <a:cs typeface="Open Sans"/>
              </a:rPr>
              <a:t>administered on-line  except for two paper-based  problem solving questions in Numeracy</a:t>
            </a:r>
          </a:p>
          <a:p>
            <a:pPr indent="-227013">
              <a:lnSpc>
                <a:spcPts val="2000"/>
              </a:lnSpc>
              <a:spcAft>
                <a:spcPts val="600"/>
              </a:spcAft>
              <a:buClr>
                <a:srgbClr val="17A210"/>
              </a:buClr>
            </a:pPr>
            <a:r>
              <a:rPr lang="en-US" sz="2000" dirty="0">
                <a:solidFill>
                  <a:prstClr val="black"/>
                </a:solidFill>
                <a:latin typeface="Open Sans"/>
                <a:cs typeface="Open Sans"/>
              </a:rPr>
              <a:t>present a variety of engaging question formats</a:t>
            </a:r>
          </a:p>
          <a:p>
            <a:pPr indent="-227013">
              <a:lnSpc>
                <a:spcPts val="2000"/>
              </a:lnSpc>
              <a:spcAft>
                <a:spcPts val="600"/>
              </a:spcAft>
              <a:buClr>
                <a:srgbClr val="17A210"/>
              </a:buClr>
            </a:pPr>
            <a:r>
              <a:rPr lang="en-US" sz="2000" dirty="0">
                <a:solidFill>
                  <a:srgbClr val="FF0000"/>
                </a:solidFill>
                <a:latin typeface="Open Sans"/>
                <a:cs typeface="Open Sans"/>
              </a:rPr>
              <a:t>include student self-reflection</a:t>
            </a:r>
          </a:p>
          <a:p>
            <a:pPr indent="-227013">
              <a:lnSpc>
                <a:spcPts val="2000"/>
              </a:lnSpc>
              <a:spcAft>
                <a:spcPts val="600"/>
              </a:spcAft>
              <a:buClr>
                <a:srgbClr val="17A210"/>
              </a:buClr>
            </a:pPr>
            <a:r>
              <a:rPr lang="en-US" sz="2000" dirty="0">
                <a:solidFill>
                  <a:prstClr val="black"/>
                </a:solidFill>
                <a:latin typeface="Open Sans"/>
                <a:cs typeface="Open Sans"/>
              </a:rPr>
              <a:t>administered over a week-long window</a:t>
            </a:r>
          </a:p>
          <a:p>
            <a:pPr indent="-227013">
              <a:lnSpc>
                <a:spcPts val="2000"/>
              </a:lnSpc>
              <a:spcAft>
                <a:spcPts val="600"/>
              </a:spcAft>
              <a:buClr>
                <a:srgbClr val="17A210"/>
              </a:buClr>
            </a:pPr>
            <a:r>
              <a:rPr lang="en-US" sz="2000" dirty="0">
                <a:solidFill>
                  <a:prstClr val="black"/>
                </a:solidFill>
                <a:latin typeface="Open Sans"/>
                <a:cs typeface="Open Sans"/>
              </a:rPr>
              <a:t>reported on a proficiency scale</a:t>
            </a:r>
          </a:p>
          <a:p>
            <a:pPr indent="-227013">
              <a:lnSpc>
                <a:spcPts val="2000"/>
              </a:lnSpc>
              <a:spcAft>
                <a:spcPts val="600"/>
              </a:spcAft>
              <a:buClr>
                <a:srgbClr val="17A210"/>
              </a:buClr>
            </a:pPr>
            <a:r>
              <a:rPr lang="en-US" sz="2000" dirty="0">
                <a:solidFill>
                  <a:srgbClr val="FF0000"/>
                </a:solidFill>
                <a:latin typeface="Open Sans"/>
                <a:cs typeface="Open Sans"/>
              </a:rPr>
              <a:t>Students will be given up to three opportunities to complete the assessment.</a:t>
            </a:r>
          </a:p>
          <a:p>
            <a:pPr indent="-227013">
              <a:lnSpc>
                <a:spcPts val="2000"/>
              </a:lnSpc>
              <a:spcAft>
                <a:spcPts val="600"/>
              </a:spcAft>
              <a:buClr>
                <a:srgbClr val="17A210"/>
              </a:buClr>
            </a:pPr>
            <a:endParaRPr lang="en-US" sz="2000" dirty="0">
              <a:solidFill>
                <a:prstClr val="black"/>
              </a:solidFill>
              <a:latin typeface="Open Sans"/>
              <a:cs typeface="Open Sans"/>
            </a:endParaRPr>
          </a:p>
        </p:txBody>
      </p:sp>
    </p:spTree>
    <p:extLst>
      <p:ext uri="{BB962C8B-B14F-4D97-AF65-F5344CB8AC3E}">
        <p14:creationId xmlns:p14="http://schemas.microsoft.com/office/powerpoint/2010/main" val="4262772214"/>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ework2.jpg"/>
          <p:cNvPicPr>
            <a:picLocks noChangeAspect="1"/>
          </p:cNvPicPr>
          <p:nvPr/>
        </p:nvPicPr>
        <p:blipFill>
          <a:blip r:embed="rId2">
            <a:alphaModFix amt="43000"/>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9600" y="454106"/>
            <a:ext cx="10972800" cy="2081106"/>
          </a:xfrm>
          <a:prstGeom prst="rect">
            <a:avLst/>
          </a:prstGeom>
        </p:spPr>
      </p:pic>
      <p:sp>
        <p:nvSpPr>
          <p:cNvPr id="5" name="Title 1"/>
          <p:cNvSpPr txBox="1">
            <a:spLocks/>
          </p:cNvSpPr>
          <p:nvPr/>
        </p:nvSpPr>
        <p:spPr>
          <a:xfrm>
            <a:off x="1524000" y="1275281"/>
            <a:ext cx="9144000" cy="576064"/>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latin typeface="Open Sans"/>
                <a:cs typeface="Open Sans"/>
              </a:rPr>
              <a:t>Numeracy Assessment</a:t>
            </a:r>
          </a:p>
          <a:p>
            <a:endParaRPr lang="en-US" sz="3000" i="1" dirty="0">
              <a:solidFill>
                <a:srgbClr val="4F81BD"/>
              </a:solidFill>
              <a:latin typeface="Open Sans"/>
              <a:cs typeface="Open Sans"/>
            </a:endParaRPr>
          </a:p>
        </p:txBody>
      </p:sp>
      <p:sp>
        <p:nvSpPr>
          <p:cNvPr id="6" name="Rectangle 5"/>
          <p:cNvSpPr/>
          <p:nvPr/>
        </p:nvSpPr>
        <p:spPr>
          <a:xfrm>
            <a:off x="5594426" y="2087174"/>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026" name="F9B1D006-B731-4226-A564-98EC922271DB" descr="10C27AD6-A5DB-4E31-BEF5-8ED012941A24"/>
          <p:cNvPicPr>
            <a:picLocks noChangeAspect="1" noChangeArrowheads="1"/>
          </p:cNvPicPr>
          <p:nvPr/>
        </p:nvPicPr>
        <p:blipFill rotWithShape="1">
          <a:blip r:embed="rId4">
            <a:extLst>
              <a:ext uri="{28A0092B-C50C-407E-A947-70E740481C1C}">
                <a14:useLocalDpi xmlns:a14="http://schemas.microsoft.com/office/drawing/2010/main" val="0"/>
              </a:ext>
            </a:extLst>
          </a:blip>
          <a:srcRect l="1095" t="4326" b="7693"/>
          <a:stretch/>
        </p:blipFill>
        <p:spPr bwMode="auto">
          <a:xfrm>
            <a:off x="1876430" y="2633765"/>
            <a:ext cx="8601075" cy="2385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58541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07423" y="178091"/>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1F497D"/>
                </a:solidFill>
                <a:latin typeface="Open Sans"/>
                <a:cs typeface="Open Sans"/>
              </a:rPr>
              <a:t>Numeracy Overview</a:t>
            </a:r>
          </a:p>
        </p:txBody>
      </p:sp>
      <p:sp>
        <p:nvSpPr>
          <p:cNvPr id="6" name="Rectangle 5"/>
          <p:cNvSpPr/>
          <p:nvPr/>
        </p:nvSpPr>
        <p:spPr>
          <a:xfrm>
            <a:off x="1496282" y="915277"/>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7" name="Picture 6"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2823" y="303490"/>
            <a:ext cx="396240" cy="402336"/>
          </a:xfrm>
          <a:prstGeom prst="rect">
            <a:avLst/>
          </a:prstGeom>
        </p:spPr>
      </p:pic>
      <p:sp>
        <p:nvSpPr>
          <p:cNvPr id="8" name="Content Placeholder 4"/>
          <p:cNvSpPr>
            <a:spLocks noGrp="1"/>
          </p:cNvSpPr>
          <p:nvPr>
            <p:ph idx="1"/>
          </p:nvPr>
        </p:nvSpPr>
        <p:spPr>
          <a:xfrm>
            <a:off x="1162739" y="915277"/>
            <a:ext cx="10488057" cy="5284140"/>
          </a:xfrm>
        </p:spPr>
        <p:txBody>
          <a:bodyPr>
            <a:normAutofit fontScale="32500" lnSpcReduction="20000"/>
          </a:bodyPr>
          <a:lstStyle/>
          <a:p>
            <a:pPr>
              <a:lnSpc>
                <a:spcPct val="120000"/>
              </a:lnSpc>
              <a:spcBef>
                <a:spcPts val="600"/>
              </a:spcBef>
            </a:pPr>
            <a:endParaRPr lang="en-CA" sz="6000" dirty="0">
              <a:solidFill>
                <a:schemeClr val="tx2">
                  <a:lumMod val="75000"/>
                </a:schemeClr>
              </a:solidFill>
            </a:endParaRPr>
          </a:p>
          <a:p>
            <a:pPr>
              <a:lnSpc>
                <a:spcPct val="120000"/>
              </a:lnSpc>
              <a:spcBef>
                <a:spcPts val="600"/>
              </a:spcBef>
              <a:buClr>
                <a:srgbClr val="2A3855"/>
              </a:buClr>
            </a:pPr>
            <a:r>
              <a:rPr lang="en-CA" sz="9800" b="1" dirty="0">
                <a:solidFill>
                  <a:srgbClr val="152C6D"/>
                </a:solidFill>
              </a:rPr>
              <a:t>Not linked to </a:t>
            </a:r>
            <a:r>
              <a:rPr lang="en-CA" sz="9800" dirty="0">
                <a:solidFill>
                  <a:srgbClr val="152C6D"/>
                </a:solidFill>
              </a:rPr>
              <a:t>specific </a:t>
            </a:r>
            <a:r>
              <a:rPr lang="en-CA" sz="9800" b="1" dirty="0">
                <a:solidFill>
                  <a:srgbClr val="152C6D"/>
                </a:solidFill>
              </a:rPr>
              <a:t>Mathematics course </a:t>
            </a:r>
            <a:r>
              <a:rPr lang="en-CA" sz="9800" dirty="0">
                <a:solidFill>
                  <a:srgbClr val="152C6D"/>
                </a:solidFill>
              </a:rPr>
              <a:t>and will be reported on a </a:t>
            </a:r>
            <a:r>
              <a:rPr lang="en-CA" sz="9800" b="1" dirty="0">
                <a:solidFill>
                  <a:srgbClr val="152C6D"/>
                </a:solidFill>
              </a:rPr>
              <a:t>four-category proficiency scale</a:t>
            </a:r>
            <a:r>
              <a:rPr lang="en-CA" sz="9800" dirty="0">
                <a:solidFill>
                  <a:srgbClr val="152C6D"/>
                </a:solidFill>
              </a:rPr>
              <a:t>.</a:t>
            </a:r>
          </a:p>
          <a:p>
            <a:pPr>
              <a:lnSpc>
                <a:spcPct val="120000"/>
              </a:lnSpc>
              <a:spcBef>
                <a:spcPts val="600"/>
              </a:spcBef>
              <a:buClr>
                <a:srgbClr val="2A3855"/>
              </a:buClr>
            </a:pPr>
            <a:endParaRPr lang="en-CA" sz="9800" dirty="0">
              <a:solidFill>
                <a:srgbClr val="152C6D"/>
              </a:solidFill>
            </a:endParaRPr>
          </a:p>
          <a:p>
            <a:pPr>
              <a:lnSpc>
                <a:spcPct val="120000"/>
              </a:lnSpc>
              <a:spcBef>
                <a:spcPts val="600"/>
              </a:spcBef>
              <a:buClr>
                <a:srgbClr val="2A3855"/>
              </a:buClr>
            </a:pPr>
            <a:r>
              <a:rPr lang="en-CA" sz="9800" dirty="0">
                <a:solidFill>
                  <a:srgbClr val="152C6D"/>
                </a:solidFill>
              </a:rPr>
              <a:t>Students who entered </a:t>
            </a:r>
            <a:r>
              <a:rPr lang="en-CA" sz="9800" b="1" dirty="0">
                <a:solidFill>
                  <a:srgbClr val="152C6D"/>
                </a:solidFill>
              </a:rPr>
              <a:t>Grades 10 and 11 in 2017/18 </a:t>
            </a:r>
            <a:r>
              <a:rPr lang="en-CA" sz="9800" dirty="0">
                <a:solidFill>
                  <a:srgbClr val="152C6D"/>
                </a:solidFill>
              </a:rPr>
              <a:t>are in the </a:t>
            </a:r>
            <a:r>
              <a:rPr lang="en-CA" sz="9800" b="1" dirty="0">
                <a:solidFill>
                  <a:srgbClr val="152C6D"/>
                </a:solidFill>
              </a:rPr>
              <a:t>new Graduation Program</a:t>
            </a:r>
          </a:p>
          <a:p>
            <a:pPr lvl="1">
              <a:lnSpc>
                <a:spcPct val="120000"/>
              </a:lnSpc>
              <a:spcBef>
                <a:spcPts val="600"/>
              </a:spcBef>
            </a:pPr>
            <a:r>
              <a:rPr lang="en-CA" sz="8600" dirty="0">
                <a:solidFill>
                  <a:srgbClr val="152C6D"/>
                </a:solidFill>
              </a:rPr>
              <a:t>Numeracy assessment is a graduation requirement and is written during the graduation years (10-12) </a:t>
            </a:r>
          </a:p>
          <a:p>
            <a:pPr lvl="1">
              <a:lnSpc>
                <a:spcPct val="120000"/>
              </a:lnSpc>
              <a:spcBef>
                <a:spcPts val="600"/>
              </a:spcBef>
            </a:pPr>
            <a:r>
              <a:rPr lang="en-CA" sz="8600" dirty="0">
                <a:solidFill>
                  <a:srgbClr val="152C6D"/>
                </a:solidFill>
              </a:rPr>
              <a:t>Three attempts allowed</a:t>
            </a:r>
          </a:p>
          <a:p>
            <a:pPr lvl="1">
              <a:lnSpc>
                <a:spcPct val="120000"/>
              </a:lnSpc>
              <a:spcBef>
                <a:spcPts val="600"/>
              </a:spcBef>
            </a:pPr>
            <a:r>
              <a:rPr lang="en-CA" sz="8600" dirty="0">
                <a:solidFill>
                  <a:srgbClr val="152C6D"/>
                </a:solidFill>
              </a:rPr>
              <a:t>Final transcript will display best outcome</a:t>
            </a:r>
          </a:p>
          <a:p>
            <a:pPr marL="0" indent="0">
              <a:lnSpc>
                <a:spcPct val="120000"/>
              </a:lnSpc>
              <a:spcBef>
                <a:spcPts val="600"/>
              </a:spcBef>
              <a:buNone/>
            </a:pPr>
            <a:endParaRPr lang="en-CA" sz="6000" dirty="0">
              <a:solidFill>
                <a:schemeClr val="tx2">
                  <a:lumMod val="75000"/>
                </a:schemeClr>
              </a:solidFill>
            </a:endParaRPr>
          </a:p>
          <a:p>
            <a:pPr marL="0" indent="0">
              <a:lnSpc>
                <a:spcPct val="120000"/>
              </a:lnSpc>
              <a:spcBef>
                <a:spcPts val="600"/>
              </a:spcBef>
              <a:buNone/>
            </a:pPr>
            <a:endParaRPr lang="en-CA" sz="6000" dirty="0">
              <a:solidFill>
                <a:schemeClr val="tx2">
                  <a:lumMod val="75000"/>
                </a:schemeClr>
              </a:solidFill>
            </a:endParaRPr>
          </a:p>
        </p:txBody>
      </p:sp>
      <p:pic>
        <p:nvPicPr>
          <p:cNvPr id="9" name="Picture 8" descr="image2.png">
            <a:extLst>
              <a:ext uri="{FF2B5EF4-FFF2-40B4-BE49-F238E27FC236}">
                <a16:creationId xmlns:a16="http://schemas.microsoft.com/office/drawing/2014/main" id="{A545CE37-ECFE-A341-878E-70B41A854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ext uri="{BB962C8B-B14F-4D97-AF65-F5344CB8AC3E}">
        <p14:creationId xmlns:p14="http://schemas.microsoft.com/office/powerpoint/2010/main" val="1591786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599" y="1357222"/>
            <a:ext cx="10838688" cy="4534441"/>
          </a:xfrm>
          <a:prstGeom prst="rect">
            <a:avLst/>
          </a:prstGeom>
          <a:solidFill>
            <a:srgbClr val="E9EDF4">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814"/>
            <a:endParaRPr lang="en-US">
              <a:solidFill>
                <a:prstClr val="white"/>
              </a:solidFill>
            </a:endParaRPr>
          </a:p>
        </p:txBody>
      </p:sp>
      <p:sp>
        <p:nvSpPr>
          <p:cNvPr id="5" name="Title 1"/>
          <p:cNvSpPr txBox="1">
            <a:spLocks/>
          </p:cNvSpPr>
          <p:nvPr/>
        </p:nvSpPr>
        <p:spPr>
          <a:xfrm>
            <a:off x="1159355" y="474627"/>
            <a:ext cx="8563869"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1F497D"/>
                </a:solidFill>
                <a:latin typeface="Open Sans"/>
                <a:cs typeface="Open Sans"/>
              </a:rPr>
              <a:t>Numeracy administration-where we are at:</a:t>
            </a:r>
          </a:p>
        </p:txBody>
      </p:sp>
      <p:sp>
        <p:nvSpPr>
          <p:cNvPr id="6" name="Rectangle 5"/>
          <p:cNvSpPr/>
          <p:nvPr/>
        </p:nvSpPr>
        <p:spPr>
          <a:xfrm>
            <a:off x="1344649" y="1149087"/>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7" name="Picture 6"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12648" y="600026"/>
            <a:ext cx="396240" cy="402336"/>
          </a:xfrm>
          <a:prstGeom prst="rect">
            <a:avLst/>
          </a:prstGeom>
        </p:spPr>
      </p:pic>
      <p:sp>
        <p:nvSpPr>
          <p:cNvPr id="10" name="Content Placeholder 2"/>
          <p:cNvSpPr txBox="1">
            <a:spLocks/>
          </p:cNvSpPr>
          <p:nvPr/>
        </p:nvSpPr>
        <p:spPr>
          <a:xfrm>
            <a:off x="1011936" y="2204421"/>
            <a:ext cx="10173262" cy="3340784"/>
          </a:xfrm>
          <a:prstGeom prst="rect">
            <a:avLst/>
          </a:prstGeom>
        </p:spPr>
        <p:txBody>
          <a:bodyPr lIns="91384" tIns="45691" rIns="91384" bIns="45691">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A3855"/>
              </a:buClr>
              <a:buFont typeface="Wingdings" panose="05000000000000000000" pitchFamily="2" charset="2"/>
              <a:buChar char="q"/>
            </a:pPr>
            <a:r>
              <a:rPr lang="en-CA" b="1" dirty="0">
                <a:solidFill>
                  <a:srgbClr val="152C6D"/>
                </a:solidFill>
              </a:rPr>
              <a:t>  January 2018</a:t>
            </a:r>
            <a:r>
              <a:rPr lang="en-CA" dirty="0">
                <a:solidFill>
                  <a:srgbClr val="152C6D"/>
                </a:solidFill>
              </a:rPr>
              <a:t>: managed implementation of 1</a:t>
            </a:r>
            <a:r>
              <a:rPr lang="en-CA" baseline="30000" dirty="0">
                <a:solidFill>
                  <a:srgbClr val="152C6D"/>
                </a:solidFill>
              </a:rPr>
              <a:t>st</a:t>
            </a:r>
            <a:r>
              <a:rPr lang="en-CA" dirty="0">
                <a:solidFill>
                  <a:srgbClr val="152C6D"/>
                </a:solidFill>
              </a:rPr>
              <a:t> numeracy         	administration – over 9000 students wrote the assessment</a:t>
            </a:r>
          </a:p>
          <a:p>
            <a:pPr>
              <a:buClr>
                <a:srgbClr val="2A3855"/>
              </a:buClr>
              <a:buFont typeface="Wingdings" panose="05000000000000000000" pitchFamily="2" charset="2"/>
              <a:buChar char="q"/>
            </a:pPr>
            <a:endParaRPr lang="en-CA" b="1" dirty="0">
              <a:solidFill>
                <a:srgbClr val="152C6D"/>
              </a:solidFill>
            </a:endParaRPr>
          </a:p>
          <a:p>
            <a:pPr>
              <a:buClr>
                <a:srgbClr val="2A3855"/>
              </a:buClr>
              <a:buFont typeface="Wingdings" panose="05000000000000000000" pitchFamily="2" charset="2"/>
              <a:buChar char="q"/>
            </a:pPr>
            <a:r>
              <a:rPr lang="en-CA" b="1" dirty="0">
                <a:solidFill>
                  <a:srgbClr val="152C6D"/>
                </a:solidFill>
              </a:rPr>
              <a:t>   June 2018</a:t>
            </a:r>
            <a:r>
              <a:rPr lang="en-CA" dirty="0">
                <a:solidFill>
                  <a:srgbClr val="152C6D"/>
                </a:solidFill>
              </a:rPr>
              <a:t>: full administration of numeracy assessment </a:t>
            </a:r>
          </a:p>
          <a:p>
            <a:pPr>
              <a:buClr>
                <a:srgbClr val="2A3855"/>
              </a:buClr>
              <a:buFont typeface="Wingdings" panose="05000000000000000000" pitchFamily="2" charset="2"/>
              <a:buChar char="q"/>
            </a:pPr>
            <a:endParaRPr lang="en-CA" b="1" dirty="0">
              <a:solidFill>
                <a:prstClr val="black"/>
              </a:solidFill>
            </a:endParaRPr>
          </a:p>
          <a:p>
            <a:endParaRPr lang="en-CA" dirty="0">
              <a:solidFill>
                <a:prstClr val="black"/>
              </a:solidFill>
            </a:endParaRPr>
          </a:p>
        </p:txBody>
      </p:sp>
      <p:pic>
        <p:nvPicPr>
          <p:cNvPr id="8" name="Picture 7" descr="image2.png">
            <a:extLst>
              <a:ext uri="{FF2B5EF4-FFF2-40B4-BE49-F238E27FC236}">
                <a16:creationId xmlns:a16="http://schemas.microsoft.com/office/drawing/2014/main" id="{CACC49D0-4EB9-3748-98BD-591EBB7F2A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ext uri="{BB962C8B-B14F-4D97-AF65-F5344CB8AC3E}">
        <p14:creationId xmlns:p14="http://schemas.microsoft.com/office/powerpoint/2010/main" val="43531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pic>
        <p:nvPicPr>
          <p:cNvPr id="7" name="Picture 6">
            <a:extLst>
              <a:ext uri="{FF2B5EF4-FFF2-40B4-BE49-F238E27FC236}">
                <a16:creationId xmlns:a16="http://schemas.microsoft.com/office/drawing/2014/main" id="{BC0F240F-0970-6A41-A29D-60C709FEEAD3}"/>
              </a:ext>
            </a:extLst>
          </p:cNvPr>
          <p:cNvPicPr>
            <a:picLocks noChangeAspect="1"/>
          </p:cNvPicPr>
          <p:nvPr/>
        </p:nvPicPr>
        <p:blipFill>
          <a:blip r:embed="rId4"/>
          <a:stretch>
            <a:fillRect/>
          </a:stretch>
        </p:blipFill>
        <p:spPr>
          <a:xfrm>
            <a:off x="1092819" y="1026583"/>
            <a:ext cx="9824226" cy="5419060"/>
          </a:xfrm>
          <a:prstGeom prst="rect">
            <a:avLst/>
          </a:prstGeom>
        </p:spPr>
      </p:pic>
      <p:sp>
        <p:nvSpPr>
          <p:cNvPr id="2" name="Rectangle 1">
            <a:extLst>
              <a:ext uri="{FF2B5EF4-FFF2-40B4-BE49-F238E27FC236}">
                <a16:creationId xmlns:a16="http://schemas.microsoft.com/office/drawing/2014/main" id="{80038C81-548E-3643-9B18-CE9CC01A2D13}"/>
              </a:ext>
            </a:extLst>
          </p:cNvPr>
          <p:cNvSpPr/>
          <p:nvPr/>
        </p:nvSpPr>
        <p:spPr>
          <a:xfrm>
            <a:off x="2089213" y="244656"/>
            <a:ext cx="7831439"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1E497D"/>
                </a:solidFill>
                <a:effectLst/>
                <a:uLnTx/>
                <a:uFillTx/>
                <a:latin typeface="Calibri"/>
                <a:ea typeface="+mn-ea"/>
                <a:cs typeface="+mn-cs"/>
              </a:rPr>
              <a:t>British Columbia’s Policy for Student Success </a:t>
            </a:r>
            <a:endParaRPr kumimoji="0" lang="en-CA" sz="4000" b="0" i="0" u="none" strike="noStrike" kern="1200" cap="none" spc="0" normalizeH="0" baseline="0" noProof="0" dirty="0">
              <a:ln>
                <a:noFill/>
              </a:ln>
              <a:solidFill>
                <a:srgbClr val="1E497D"/>
              </a:solidFill>
              <a:effectLst/>
              <a:uLnTx/>
              <a:uFillTx/>
              <a:latin typeface="Calibri"/>
              <a:ea typeface="+mn-ea"/>
              <a:cs typeface="+mn-cs"/>
            </a:endParaRPr>
          </a:p>
        </p:txBody>
      </p:sp>
    </p:spTree>
    <p:extLst>
      <p:ext uri="{BB962C8B-B14F-4D97-AF65-F5344CB8AC3E}">
        <p14:creationId xmlns:p14="http://schemas.microsoft.com/office/powerpoint/2010/main" val="1150336432"/>
      </p:ext>
    </p:extLst>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ework2.jpg"/>
          <p:cNvPicPr>
            <a:picLocks noChangeAspect="1"/>
          </p:cNvPicPr>
          <p:nvPr/>
        </p:nvPicPr>
        <p:blipFill>
          <a:blip r:embed="rId2">
            <a:alphaModFix amt="43000"/>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356616" y="411792"/>
            <a:ext cx="11622024" cy="2081106"/>
          </a:xfrm>
          <a:prstGeom prst="rect">
            <a:avLst/>
          </a:prstGeom>
        </p:spPr>
      </p:pic>
      <p:sp>
        <p:nvSpPr>
          <p:cNvPr id="5" name="Title 1"/>
          <p:cNvSpPr txBox="1">
            <a:spLocks/>
          </p:cNvSpPr>
          <p:nvPr/>
        </p:nvSpPr>
        <p:spPr>
          <a:xfrm>
            <a:off x="1405128" y="1607668"/>
            <a:ext cx="9144000" cy="576064"/>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1F497D"/>
                </a:solidFill>
                <a:latin typeface="Open Sans"/>
                <a:cs typeface="Open Sans"/>
              </a:rPr>
              <a:t>Literacy Assessment</a:t>
            </a:r>
          </a:p>
          <a:p>
            <a:endParaRPr lang="en-US" sz="3000" i="1" dirty="0">
              <a:solidFill>
                <a:srgbClr val="4F81BD"/>
              </a:solidFill>
              <a:latin typeface="Open Sans"/>
              <a:cs typeface="Open Sans"/>
            </a:endParaRPr>
          </a:p>
        </p:txBody>
      </p:sp>
      <p:sp>
        <p:nvSpPr>
          <p:cNvPr id="6" name="Rectangle 5"/>
          <p:cNvSpPr/>
          <p:nvPr/>
        </p:nvSpPr>
        <p:spPr>
          <a:xfrm>
            <a:off x="5513459" y="2579769"/>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026" name="DB20B4AA-D52D-4142-A1D5-4AA0A7EEAC5D" descr="318B3AD9-E294-488D-8496-7FCF58BE1579"/>
          <p:cNvPicPr>
            <a:picLocks noChangeAspect="1" noChangeArrowheads="1"/>
          </p:cNvPicPr>
          <p:nvPr/>
        </p:nvPicPr>
        <p:blipFill rotWithShape="1">
          <a:blip r:embed="rId4">
            <a:extLst>
              <a:ext uri="{28A0092B-C50C-407E-A947-70E740481C1C}">
                <a14:useLocalDpi xmlns:a14="http://schemas.microsoft.com/office/drawing/2010/main" val="0"/>
              </a:ext>
            </a:extLst>
          </a:blip>
          <a:srcRect l="960"/>
          <a:stretch/>
        </p:blipFill>
        <p:spPr bwMode="auto">
          <a:xfrm>
            <a:off x="1789575" y="2745819"/>
            <a:ext cx="8612849" cy="3142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9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07441" y="480991"/>
            <a:ext cx="8865901" cy="79259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1F497D"/>
                </a:solidFill>
                <a:latin typeface="Open Sans"/>
                <a:cs typeface="Open Sans"/>
              </a:rPr>
              <a:t>Literacy administration: tentative next steps</a:t>
            </a:r>
          </a:p>
        </p:txBody>
      </p:sp>
      <p:sp>
        <p:nvSpPr>
          <p:cNvPr id="6" name="Rectangle 5"/>
          <p:cNvSpPr/>
          <p:nvPr/>
        </p:nvSpPr>
        <p:spPr>
          <a:xfrm>
            <a:off x="1103626" y="1080528"/>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7" name="Picture 6" descr="arr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00159" y="500032"/>
            <a:ext cx="396240" cy="402336"/>
          </a:xfrm>
          <a:prstGeom prst="rect">
            <a:avLst/>
          </a:prstGeom>
        </p:spPr>
      </p:pic>
      <p:sp>
        <p:nvSpPr>
          <p:cNvPr id="9" name="Content Placeholder 2"/>
          <p:cNvSpPr>
            <a:spLocks noGrp="1"/>
          </p:cNvSpPr>
          <p:nvPr>
            <p:ph idx="1"/>
          </p:nvPr>
        </p:nvSpPr>
        <p:spPr>
          <a:xfrm>
            <a:off x="1593483" y="1273583"/>
            <a:ext cx="9891879" cy="4925562"/>
          </a:xfrm>
        </p:spPr>
        <p:txBody>
          <a:bodyPr>
            <a:normAutofit/>
          </a:bodyPr>
          <a:lstStyle/>
          <a:p>
            <a:pPr>
              <a:buClr>
                <a:srgbClr val="2A3855"/>
              </a:buClr>
              <a:buFont typeface="Wingdings" panose="05000000000000000000" pitchFamily="2" charset="2"/>
              <a:buChar char="q"/>
            </a:pPr>
            <a:r>
              <a:rPr lang="en-CA" b="1" dirty="0">
                <a:solidFill>
                  <a:srgbClr val="152C6D"/>
                </a:solidFill>
              </a:rPr>
              <a:t>Fall 2018</a:t>
            </a:r>
            <a:r>
              <a:rPr lang="en-CA" dirty="0">
                <a:solidFill>
                  <a:srgbClr val="152C6D"/>
                </a:solidFill>
              </a:rPr>
              <a:t> </a:t>
            </a:r>
          </a:p>
          <a:p>
            <a:pPr lvl="3">
              <a:buClr>
                <a:srgbClr val="2A3855"/>
              </a:buClr>
              <a:buFont typeface="Wingdings" panose="05000000000000000000" pitchFamily="2" charset="2"/>
              <a:buChar char="§"/>
            </a:pPr>
            <a:r>
              <a:rPr lang="en-CA" sz="2800" dirty="0">
                <a:solidFill>
                  <a:srgbClr val="152C6D"/>
                </a:solidFill>
              </a:rPr>
              <a:t>Field testing </a:t>
            </a:r>
            <a:endParaRPr lang="en-CA" sz="3200" b="1" dirty="0">
              <a:solidFill>
                <a:srgbClr val="152C6D"/>
              </a:solidFill>
            </a:endParaRPr>
          </a:p>
          <a:p>
            <a:pPr>
              <a:buClr>
                <a:srgbClr val="2A3855"/>
              </a:buClr>
              <a:buFont typeface="Wingdings" panose="05000000000000000000" pitchFamily="2" charset="2"/>
              <a:buChar char="q"/>
            </a:pPr>
            <a:r>
              <a:rPr lang="en-CA" b="1" dirty="0">
                <a:solidFill>
                  <a:srgbClr val="152C6D"/>
                </a:solidFill>
              </a:rPr>
              <a:t>Winter 2018 </a:t>
            </a:r>
          </a:p>
          <a:p>
            <a:pPr lvl="3">
              <a:buClr>
                <a:srgbClr val="2A3855"/>
              </a:buClr>
              <a:buFont typeface="Wingdings" panose="05000000000000000000" pitchFamily="2" charset="2"/>
              <a:buChar char="§"/>
            </a:pPr>
            <a:r>
              <a:rPr lang="en-CA" sz="2800" dirty="0">
                <a:solidFill>
                  <a:srgbClr val="152C6D"/>
                </a:solidFill>
              </a:rPr>
              <a:t>Draft specifications available online</a:t>
            </a:r>
          </a:p>
          <a:p>
            <a:pPr>
              <a:buClr>
                <a:srgbClr val="2A3855"/>
              </a:buClr>
              <a:buFont typeface="Wingdings" panose="05000000000000000000" pitchFamily="2" charset="2"/>
              <a:buChar char="q"/>
            </a:pPr>
            <a:r>
              <a:rPr lang="en-CA" b="1" dirty="0">
                <a:solidFill>
                  <a:srgbClr val="152C6D"/>
                </a:solidFill>
              </a:rPr>
              <a:t>Winter 2019</a:t>
            </a:r>
          </a:p>
          <a:p>
            <a:pPr lvl="3">
              <a:buClr>
                <a:srgbClr val="2A3855"/>
              </a:buClr>
              <a:buFont typeface="Wingdings" panose="05000000000000000000" pitchFamily="2" charset="2"/>
              <a:buChar char="§"/>
            </a:pPr>
            <a:r>
              <a:rPr lang="en-CA" sz="2800" dirty="0">
                <a:solidFill>
                  <a:srgbClr val="152C6D"/>
                </a:solidFill>
              </a:rPr>
              <a:t>Final specifications, exemplars and samples available online</a:t>
            </a:r>
          </a:p>
          <a:p>
            <a:pPr>
              <a:buClr>
                <a:srgbClr val="2A3855"/>
              </a:buClr>
              <a:buFont typeface="Wingdings" panose="05000000000000000000" pitchFamily="2" charset="2"/>
              <a:buChar char="q"/>
            </a:pPr>
            <a:r>
              <a:rPr lang="en-CA" b="1" dirty="0">
                <a:solidFill>
                  <a:srgbClr val="152C6D"/>
                </a:solidFill>
              </a:rPr>
              <a:t>Fall 2019</a:t>
            </a:r>
            <a:endParaRPr lang="en-CA" dirty="0">
              <a:solidFill>
                <a:srgbClr val="152C6D"/>
              </a:solidFill>
            </a:endParaRPr>
          </a:p>
          <a:p>
            <a:pPr lvl="3">
              <a:buClr>
                <a:srgbClr val="2A3855"/>
              </a:buClr>
              <a:buFont typeface="Wingdings" panose="05000000000000000000" pitchFamily="2" charset="2"/>
              <a:buChar char="§"/>
            </a:pPr>
            <a:r>
              <a:rPr lang="en-CA" sz="2800" dirty="0">
                <a:solidFill>
                  <a:srgbClr val="152C6D"/>
                </a:solidFill>
              </a:rPr>
              <a:t>First administration of literacy assessment </a:t>
            </a:r>
            <a:endParaRPr lang="en-CA" sz="2800" b="1" dirty="0">
              <a:solidFill>
                <a:srgbClr val="152C6D"/>
              </a:solidFill>
            </a:endParaRPr>
          </a:p>
        </p:txBody>
      </p:sp>
      <p:pic>
        <p:nvPicPr>
          <p:cNvPr id="8" name="Picture 7" descr="image2.png">
            <a:extLst>
              <a:ext uri="{FF2B5EF4-FFF2-40B4-BE49-F238E27FC236}">
                <a16:creationId xmlns:a16="http://schemas.microsoft.com/office/drawing/2014/main" id="{9A1D764B-EFDA-824F-8208-5A0C693F4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Tree>
    <p:extLst>
      <p:ext uri="{BB962C8B-B14F-4D97-AF65-F5344CB8AC3E}">
        <p14:creationId xmlns:p14="http://schemas.microsoft.com/office/powerpoint/2010/main" val="1931575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dirty="0">
              <a:solidFill>
                <a:srgbClr val="002060"/>
              </a:solidFill>
            </a:endParaRPr>
          </a:p>
        </p:txBody>
      </p:sp>
      <p:sp>
        <p:nvSpPr>
          <p:cNvPr id="3" name="Rectangle 2"/>
          <p:cNvSpPr/>
          <p:nvPr/>
        </p:nvSpPr>
        <p:spPr>
          <a:xfrm>
            <a:off x="588817" y="2043865"/>
            <a:ext cx="11170227" cy="3246786"/>
          </a:xfrm>
          <a:prstGeom prst="rect">
            <a:avLst/>
          </a:prstGeom>
        </p:spPr>
        <p:txBody>
          <a:bodyPr wrap="square">
            <a:spAutoFit/>
          </a:bodyPr>
          <a:lstStyle/>
          <a:p>
            <a:pPr>
              <a:lnSpc>
                <a:spcPct val="115000"/>
              </a:lnSpc>
              <a:spcAft>
                <a:spcPts val="1000"/>
              </a:spcAft>
            </a:pPr>
            <a:r>
              <a:rPr lang="en-CA" sz="3200" b="1" dirty="0">
                <a:solidFill>
                  <a:srgbClr val="002060"/>
                </a:solidFill>
                <a:latin typeface="Calibri" charset="0"/>
                <a:ea typeface="Calibri" charset="0"/>
                <a:cs typeface="Times New Roman" charset="0"/>
              </a:rPr>
              <a:t>Students in Grade 10 in 2017/18 will:</a:t>
            </a:r>
            <a:endParaRPr lang="en-US" sz="3200" dirty="0">
              <a:solidFill>
                <a:srgbClr val="002060"/>
              </a:solidFill>
              <a:latin typeface="Calibri" charset="0"/>
              <a:ea typeface="Calibri" charset="0"/>
              <a:cs typeface="Times New Roman" charset="0"/>
            </a:endParaRPr>
          </a:p>
          <a:p>
            <a:pPr marL="342900" lvl="0" indent="-342900">
              <a:lnSpc>
                <a:spcPct val="115000"/>
              </a:lnSpc>
              <a:spcAft>
                <a:spcPts val="0"/>
              </a:spcAft>
              <a:buSzPct val="88000"/>
              <a:buFont typeface="Symbol" charset="2"/>
              <a:buChar char=""/>
            </a:pPr>
            <a:r>
              <a:rPr lang="en-CA" sz="3200" dirty="0">
                <a:solidFill>
                  <a:srgbClr val="002060"/>
                </a:solidFill>
                <a:latin typeface="Calibri" charset="0"/>
                <a:ea typeface="Calibri" charset="0"/>
                <a:cs typeface="Times New Roman" charset="0"/>
              </a:rPr>
              <a:t>Follow the 2018 Graduation Program requirements </a:t>
            </a:r>
            <a:endParaRPr lang="en-US" sz="3200" dirty="0">
              <a:solidFill>
                <a:srgbClr val="002060"/>
              </a:solidFill>
              <a:latin typeface="Calibri" charset="0"/>
              <a:ea typeface="Calibri" charset="0"/>
              <a:cs typeface="Times New Roman" charset="0"/>
            </a:endParaRPr>
          </a:p>
          <a:p>
            <a:pPr marL="342900" lvl="0" indent="-342900">
              <a:lnSpc>
                <a:spcPct val="115000"/>
              </a:lnSpc>
              <a:spcAft>
                <a:spcPts val="0"/>
              </a:spcAft>
              <a:buSzPct val="88000"/>
              <a:buFont typeface="Symbol" charset="2"/>
              <a:buChar char=""/>
            </a:pPr>
            <a:r>
              <a:rPr lang="en-CA" sz="3200" dirty="0">
                <a:solidFill>
                  <a:srgbClr val="002060"/>
                </a:solidFill>
                <a:latin typeface="Calibri" charset="0"/>
                <a:ea typeface="Calibri" charset="0"/>
                <a:cs typeface="Times New Roman" charset="0"/>
              </a:rPr>
              <a:t>Write the Numeracy and Literacy Assessments before graduation (the Literacy Assessment is being introduced in 2019/20</a:t>
            </a:r>
            <a:r>
              <a:rPr lang="en-CA" sz="3200" dirty="0">
                <a:latin typeface="Calibri" charset="0"/>
                <a:ea typeface="Calibri" charset="0"/>
                <a:cs typeface="Times New Roman" charset="0"/>
              </a:rPr>
              <a:t>)</a:t>
            </a:r>
            <a:br>
              <a:rPr lang="en-CA" sz="1100" dirty="0">
                <a:latin typeface="Calibri" charset="0"/>
                <a:ea typeface="Calibri" charset="0"/>
                <a:cs typeface="Times New Roman" charset="0"/>
              </a:rPr>
            </a:br>
            <a:r>
              <a:rPr lang="en-CA" sz="1100" dirty="0">
                <a:latin typeface="Calibri" charset="0"/>
                <a:ea typeface="Calibri" charset="0"/>
                <a:cs typeface="Times New Roman" charset="0"/>
              </a:rPr>
              <a:t> </a:t>
            </a:r>
            <a:endParaRPr lang="en-US" sz="1100" dirty="0">
              <a:latin typeface="Calibri" charset="0"/>
              <a:ea typeface="Calibri" charset="0"/>
              <a:cs typeface="Times New Roman" charset="0"/>
            </a:endParaRPr>
          </a:p>
        </p:txBody>
      </p:sp>
      <p:sp>
        <p:nvSpPr>
          <p:cNvPr id="5" name="TextBox 4"/>
          <p:cNvSpPr txBox="1"/>
          <p:nvPr/>
        </p:nvSpPr>
        <p:spPr>
          <a:xfrm>
            <a:off x="1194955" y="469307"/>
            <a:ext cx="2930236" cy="707886"/>
          </a:xfrm>
          <a:prstGeom prst="rect">
            <a:avLst/>
          </a:prstGeom>
          <a:noFill/>
        </p:spPr>
        <p:txBody>
          <a:bodyPr wrap="square" rtlCol="0">
            <a:spAutoFit/>
          </a:bodyPr>
          <a:lstStyle/>
          <a:p>
            <a:r>
              <a:rPr lang="en-US" sz="4000" dirty="0">
                <a:solidFill>
                  <a:schemeClr val="bg1"/>
                </a:solidFill>
              </a:rPr>
              <a:t>Summary</a:t>
            </a:r>
          </a:p>
        </p:txBody>
      </p:sp>
    </p:spTree>
    <p:extLst>
      <p:ext uri="{BB962C8B-B14F-4D97-AF65-F5344CB8AC3E}">
        <p14:creationId xmlns:p14="http://schemas.microsoft.com/office/powerpoint/2010/main" val="1761707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dirty="0">
              <a:solidFill>
                <a:srgbClr val="002060"/>
              </a:solidFill>
            </a:endParaRPr>
          </a:p>
        </p:txBody>
      </p:sp>
      <p:sp>
        <p:nvSpPr>
          <p:cNvPr id="3" name="Rectangle 2"/>
          <p:cNvSpPr/>
          <p:nvPr/>
        </p:nvSpPr>
        <p:spPr>
          <a:xfrm>
            <a:off x="510886" y="1980607"/>
            <a:ext cx="11170227" cy="3441455"/>
          </a:xfrm>
          <a:prstGeom prst="rect">
            <a:avLst/>
          </a:prstGeom>
        </p:spPr>
        <p:txBody>
          <a:bodyPr wrap="square">
            <a:spAutoFit/>
          </a:bodyPr>
          <a:lstStyle/>
          <a:p>
            <a:pPr lvl="0">
              <a:lnSpc>
                <a:spcPct val="115000"/>
              </a:lnSpc>
              <a:spcAft>
                <a:spcPts val="1000"/>
              </a:spcAft>
              <a:buSzPts val="1100"/>
            </a:pPr>
            <a:br>
              <a:rPr lang="en-CA" sz="1100" dirty="0">
                <a:latin typeface="Calibri" charset="0"/>
                <a:ea typeface="Calibri" charset="0"/>
                <a:cs typeface="Times New Roman" charset="0"/>
              </a:rPr>
            </a:br>
            <a:r>
              <a:rPr lang="en-CA" sz="1100" dirty="0">
                <a:latin typeface="Calibri" charset="0"/>
                <a:ea typeface="Calibri" charset="0"/>
                <a:cs typeface="Times New Roman" charset="0"/>
              </a:rPr>
              <a:t> </a:t>
            </a:r>
            <a:r>
              <a:rPr lang="en-CA" sz="3200" b="1" dirty="0">
                <a:solidFill>
                  <a:srgbClr val="002060"/>
                </a:solidFill>
                <a:latin typeface="Calibri" charset="0"/>
                <a:ea typeface="Calibri" charset="0"/>
                <a:cs typeface="Times New Roman" charset="0"/>
              </a:rPr>
              <a:t>Students in Grade 11 in 2017/18 will:</a:t>
            </a:r>
            <a:endParaRPr lang="en-US" sz="3200" dirty="0">
              <a:solidFill>
                <a:srgbClr val="002060"/>
              </a:solidFill>
              <a:latin typeface="Calibri" charset="0"/>
              <a:ea typeface="Calibri" charset="0"/>
              <a:cs typeface="Times New Roman" charset="0"/>
            </a:endParaRPr>
          </a:p>
          <a:p>
            <a:pPr marL="914400" lvl="1" indent="-457200">
              <a:lnSpc>
                <a:spcPct val="115000"/>
              </a:lnSpc>
              <a:spcAft>
                <a:spcPts val="0"/>
              </a:spcAft>
              <a:buSzPct val="82000"/>
              <a:buFont typeface="Arial" charset="0"/>
              <a:buChar char="•"/>
            </a:pPr>
            <a:r>
              <a:rPr lang="en-CA" sz="3200" dirty="0">
                <a:solidFill>
                  <a:srgbClr val="002060"/>
                </a:solidFill>
                <a:latin typeface="Calibri" charset="0"/>
                <a:ea typeface="Calibri" charset="0"/>
                <a:cs typeface="Times New Roman" charset="0"/>
              </a:rPr>
              <a:t>Follow the 2018 Graduation Program requirements </a:t>
            </a:r>
            <a:endParaRPr lang="en-US" sz="3200" dirty="0">
              <a:solidFill>
                <a:srgbClr val="002060"/>
              </a:solidFill>
              <a:latin typeface="Calibri" charset="0"/>
              <a:ea typeface="Calibri" charset="0"/>
              <a:cs typeface="Times New Roman" charset="0"/>
            </a:endParaRPr>
          </a:p>
          <a:p>
            <a:pPr marL="914400" lvl="1" indent="-457200">
              <a:lnSpc>
                <a:spcPct val="115000"/>
              </a:lnSpc>
              <a:spcAft>
                <a:spcPts val="0"/>
              </a:spcAft>
              <a:buSzPct val="82000"/>
              <a:buFont typeface="Arial" charset="0"/>
              <a:buChar char="•"/>
            </a:pPr>
            <a:r>
              <a:rPr lang="en-CA" sz="3200" dirty="0">
                <a:solidFill>
                  <a:srgbClr val="002060"/>
                </a:solidFill>
                <a:latin typeface="Calibri" charset="0"/>
                <a:ea typeface="Calibri" charset="0"/>
                <a:cs typeface="Times New Roman" charset="0"/>
              </a:rPr>
              <a:t>Write the Numeracy Assessment before graduation </a:t>
            </a:r>
          </a:p>
          <a:p>
            <a:pPr marL="914400" lvl="1" indent="-457200">
              <a:lnSpc>
                <a:spcPct val="115000"/>
              </a:lnSpc>
              <a:spcAft>
                <a:spcPts val="0"/>
              </a:spcAft>
              <a:buSzPct val="82000"/>
              <a:buFont typeface="Arial" charset="0"/>
              <a:buChar char="•"/>
            </a:pPr>
            <a:r>
              <a:rPr lang="en-CA" sz="3200" dirty="0">
                <a:solidFill>
                  <a:srgbClr val="002060"/>
                </a:solidFill>
                <a:latin typeface="Calibri" charset="0"/>
                <a:ea typeface="Calibri" charset="0"/>
                <a:cs typeface="Times New Roman" charset="0"/>
              </a:rPr>
              <a:t>Take a Language Arts 12 course and write the associated provincial exam.</a:t>
            </a:r>
            <a:endParaRPr lang="en-US" sz="3200" dirty="0">
              <a:solidFill>
                <a:srgbClr val="002060"/>
              </a:solidFill>
              <a:latin typeface="Calibri" charset="0"/>
              <a:ea typeface="Calibri" charset="0"/>
              <a:cs typeface="Times New Roman" charset="0"/>
            </a:endParaRPr>
          </a:p>
          <a:p>
            <a:pPr marL="910590">
              <a:lnSpc>
                <a:spcPct val="115000"/>
              </a:lnSpc>
              <a:spcAft>
                <a:spcPts val="0"/>
              </a:spcAft>
            </a:pPr>
            <a:r>
              <a:rPr lang="en-CA" sz="1100" dirty="0">
                <a:latin typeface="Calibri" charset="0"/>
                <a:ea typeface="Calibri" charset="0"/>
                <a:cs typeface="Times New Roman" charset="0"/>
              </a:rPr>
              <a:t> </a:t>
            </a:r>
            <a:endParaRPr lang="en-US" sz="1100" dirty="0">
              <a:latin typeface="Calibri" charset="0"/>
              <a:ea typeface="Calibri" charset="0"/>
              <a:cs typeface="Times New Roman" charset="0"/>
            </a:endParaRPr>
          </a:p>
        </p:txBody>
      </p:sp>
      <p:sp>
        <p:nvSpPr>
          <p:cNvPr id="5" name="TextBox 4"/>
          <p:cNvSpPr txBox="1"/>
          <p:nvPr/>
        </p:nvSpPr>
        <p:spPr>
          <a:xfrm>
            <a:off x="1194955" y="469307"/>
            <a:ext cx="2930236" cy="707886"/>
          </a:xfrm>
          <a:prstGeom prst="rect">
            <a:avLst/>
          </a:prstGeom>
          <a:noFill/>
        </p:spPr>
        <p:txBody>
          <a:bodyPr wrap="square" rtlCol="0">
            <a:spAutoFit/>
          </a:bodyPr>
          <a:lstStyle/>
          <a:p>
            <a:r>
              <a:rPr lang="en-US" sz="4000" dirty="0">
                <a:solidFill>
                  <a:schemeClr val="bg1"/>
                </a:solidFill>
              </a:rPr>
              <a:t>Summary</a:t>
            </a:r>
          </a:p>
        </p:txBody>
      </p:sp>
    </p:spTree>
    <p:extLst>
      <p:ext uri="{BB962C8B-B14F-4D97-AF65-F5344CB8AC3E}">
        <p14:creationId xmlns:p14="http://schemas.microsoft.com/office/powerpoint/2010/main" val="1265159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dirty="0">
              <a:solidFill>
                <a:srgbClr val="002060"/>
              </a:solidFill>
            </a:endParaRPr>
          </a:p>
        </p:txBody>
      </p:sp>
      <p:sp>
        <p:nvSpPr>
          <p:cNvPr id="3" name="Rectangle 2"/>
          <p:cNvSpPr/>
          <p:nvPr/>
        </p:nvSpPr>
        <p:spPr>
          <a:xfrm>
            <a:off x="-197437" y="1932843"/>
            <a:ext cx="12091017" cy="3531864"/>
          </a:xfrm>
          <a:prstGeom prst="rect">
            <a:avLst/>
          </a:prstGeom>
        </p:spPr>
        <p:txBody>
          <a:bodyPr wrap="square">
            <a:spAutoFit/>
          </a:bodyPr>
          <a:lstStyle/>
          <a:p>
            <a:pPr lvl="1">
              <a:lnSpc>
                <a:spcPct val="115000"/>
              </a:lnSpc>
              <a:buSzPts val="1000"/>
              <a:tabLst>
                <a:tab pos="-11071860" algn="l"/>
              </a:tabLst>
            </a:pPr>
            <a:r>
              <a:rPr lang="en-CA" sz="2800" b="1" dirty="0">
                <a:solidFill>
                  <a:srgbClr val="002060"/>
                </a:solidFill>
                <a:latin typeface="Calibri" charset="0"/>
                <a:ea typeface="Calibri" charset="0"/>
                <a:cs typeface="Times New Roman" charset="0"/>
              </a:rPr>
              <a:t>Students in Grade 12 in 2017/18 will:</a:t>
            </a:r>
          </a:p>
          <a:p>
            <a:pPr lvl="1">
              <a:lnSpc>
                <a:spcPct val="115000"/>
              </a:lnSpc>
              <a:buSzPts val="1000"/>
              <a:tabLst>
                <a:tab pos="-11071860" algn="l"/>
              </a:tabLst>
            </a:pPr>
            <a:endParaRPr lang="en-CA" sz="2800" dirty="0">
              <a:solidFill>
                <a:srgbClr val="002060"/>
              </a:solidFill>
              <a:latin typeface="Calibri" charset="0"/>
              <a:ea typeface="Calibri" charset="0"/>
              <a:cs typeface="Times New Roman" charset="0"/>
            </a:endParaRPr>
          </a:p>
          <a:p>
            <a:pPr marL="1371600" lvl="2" indent="-457200">
              <a:lnSpc>
                <a:spcPct val="115000"/>
              </a:lnSpc>
              <a:buSzPct val="88000"/>
              <a:buFont typeface="Arial" charset="0"/>
              <a:buChar char="•"/>
              <a:tabLst>
                <a:tab pos="-11071860" algn="l"/>
              </a:tabLst>
            </a:pPr>
            <a:r>
              <a:rPr lang="en-CA" sz="2800" dirty="0">
                <a:solidFill>
                  <a:srgbClr val="002060"/>
                </a:solidFill>
                <a:latin typeface="Calibri" charset="0"/>
                <a:ea typeface="Calibri" charset="0"/>
                <a:cs typeface="Times New Roman" charset="0"/>
              </a:rPr>
              <a:t>Finish all the 2004 Graduation Program requirements</a:t>
            </a:r>
            <a:endParaRPr lang="en-US" sz="2800" dirty="0">
              <a:solidFill>
                <a:srgbClr val="002060"/>
              </a:solidFill>
              <a:latin typeface="Calibri" charset="0"/>
              <a:ea typeface="Calibri" charset="0"/>
              <a:cs typeface="Times New Roman" charset="0"/>
            </a:endParaRPr>
          </a:p>
          <a:p>
            <a:pPr marL="1371600" lvl="2" indent="-457200">
              <a:lnSpc>
                <a:spcPct val="115000"/>
              </a:lnSpc>
              <a:buSzPct val="88000"/>
              <a:buFont typeface="Arial" charset="0"/>
              <a:buChar char="•"/>
              <a:tabLst>
                <a:tab pos="-11071860" algn="l"/>
              </a:tabLst>
            </a:pPr>
            <a:r>
              <a:rPr lang="en-CA" sz="2800" dirty="0">
                <a:solidFill>
                  <a:srgbClr val="002060"/>
                </a:solidFill>
                <a:latin typeface="Calibri" charset="0"/>
                <a:ea typeface="Calibri" charset="0"/>
                <a:cs typeface="Times New Roman" charset="0"/>
              </a:rPr>
              <a:t>Have completed a Math 10, a Language Arts 10, a Science 10 and have written associated provincial exams</a:t>
            </a:r>
            <a:endParaRPr lang="en-US" sz="2800" dirty="0">
              <a:solidFill>
                <a:srgbClr val="002060"/>
              </a:solidFill>
              <a:latin typeface="Calibri" charset="0"/>
              <a:ea typeface="Calibri" charset="0"/>
              <a:cs typeface="Times New Roman" charset="0"/>
            </a:endParaRPr>
          </a:p>
          <a:p>
            <a:pPr marL="1371600" lvl="2" indent="-457200">
              <a:lnSpc>
                <a:spcPct val="115000"/>
              </a:lnSpc>
              <a:buSzPct val="88000"/>
              <a:buFont typeface="Arial" charset="0"/>
              <a:buChar char="•"/>
              <a:tabLst>
                <a:tab pos="-11071860" algn="l"/>
              </a:tabLst>
            </a:pPr>
            <a:r>
              <a:rPr lang="en-CA" sz="2800" dirty="0">
                <a:solidFill>
                  <a:srgbClr val="002060"/>
                </a:solidFill>
                <a:latin typeface="Calibri" charset="0"/>
                <a:ea typeface="Calibri" charset="0"/>
                <a:cs typeface="Times New Roman" charset="0"/>
              </a:rPr>
              <a:t>Take a Language Arts 12 course and write the associated provincial exam </a:t>
            </a:r>
            <a:endParaRPr lang="en-US" sz="2800" dirty="0">
              <a:solidFill>
                <a:srgbClr val="002060"/>
              </a:solidFill>
              <a:latin typeface="Calibri" charset="0"/>
              <a:ea typeface="Calibri" charset="0"/>
              <a:cs typeface="Times New Roman" charset="0"/>
            </a:endParaRPr>
          </a:p>
          <a:p>
            <a:pPr marL="1371600" lvl="2" indent="-457200">
              <a:lnSpc>
                <a:spcPct val="115000"/>
              </a:lnSpc>
              <a:buSzPct val="88000"/>
              <a:buFont typeface="Arial" charset="0"/>
              <a:buChar char="•"/>
              <a:tabLst>
                <a:tab pos="-11071860" algn="l"/>
              </a:tabLst>
            </a:pPr>
            <a:r>
              <a:rPr lang="en-CA" sz="2800" b="1" dirty="0">
                <a:solidFill>
                  <a:srgbClr val="002060"/>
                </a:solidFill>
                <a:latin typeface="Calibri" charset="0"/>
                <a:ea typeface="Calibri" charset="0"/>
                <a:cs typeface="Times New Roman" charset="0"/>
              </a:rPr>
              <a:t>Not </a:t>
            </a:r>
            <a:r>
              <a:rPr lang="en-CA" sz="2800" dirty="0">
                <a:solidFill>
                  <a:srgbClr val="002060"/>
                </a:solidFill>
                <a:latin typeface="Calibri" charset="0"/>
                <a:ea typeface="Calibri" charset="0"/>
                <a:cs typeface="Times New Roman" charset="0"/>
              </a:rPr>
              <a:t>write the new Numeracy or Literacy Assessments</a:t>
            </a:r>
            <a:endParaRPr lang="en-US" sz="2800" dirty="0">
              <a:solidFill>
                <a:srgbClr val="002060"/>
              </a:solidFill>
              <a:effectLst/>
              <a:latin typeface="Calibri" charset="0"/>
              <a:ea typeface="Calibri" charset="0"/>
              <a:cs typeface="Times New Roman" charset="0"/>
            </a:endParaRPr>
          </a:p>
        </p:txBody>
      </p:sp>
      <p:sp>
        <p:nvSpPr>
          <p:cNvPr id="5" name="TextBox 4"/>
          <p:cNvSpPr txBox="1"/>
          <p:nvPr/>
        </p:nvSpPr>
        <p:spPr>
          <a:xfrm>
            <a:off x="1194955" y="469307"/>
            <a:ext cx="2930236" cy="707886"/>
          </a:xfrm>
          <a:prstGeom prst="rect">
            <a:avLst/>
          </a:prstGeom>
          <a:noFill/>
        </p:spPr>
        <p:txBody>
          <a:bodyPr wrap="square" rtlCol="0">
            <a:spAutoFit/>
          </a:bodyPr>
          <a:lstStyle/>
          <a:p>
            <a:r>
              <a:rPr lang="en-US" sz="4000" dirty="0">
                <a:solidFill>
                  <a:schemeClr val="bg1"/>
                </a:solidFill>
              </a:rPr>
              <a:t>Summary</a:t>
            </a:r>
          </a:p>
        </p:txBody>
      </p:sp>
    </p:spTree>
    <p:extLst>
      <p:ext uri="{BB962C8B-B14F-4D97-AF65-F5344CB8AC3E}">
        <p14:creationId xmlns:p14="http://schemas.microsoft.com/office/powerpoint/2010/main" val="1292312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93063" y="1472184"/>
            <a:ext cx="10526545" cy="4100466"/>
          </a:xfrm>
          <a:prstGeom prst="rect">
            <a:avLst/>
          </a:prstGeom>
          <a:solidFill>
            <a:srgbClr val="E9EDF4">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814"/>
            <a:endParaRPr lang="en-US">
              <a:solidFill>
                <a:prstClr val="white"/>
              </a:solidFill>
            </a:endParaRPr>
          </a:p>
        </p:txBody>
      </p:sp>
      <p:pic>
        <p:nvPicPr>
          <p:cNvPr id="7" name="Picture 6" descr="reporting.png"/>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6436" y="2011679"/>
            <a:ext cx="3373305" cy="2998371"/>
          </a:xfrm>
          <a:prstGeom prst="rect">
            <a:avLst/>
          </a:prstGeom>
        </p:spPr>
      </p:pic>
      <p:pic>
        <p:nvPicPr>
          <p:cNvPr id="10" name="Picture 9" descr="assess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018" y="2011680"/>
            <a:ext cx="3975550" cy="2998371"/>
          </a:xfrm>
          <a:prstGeom prst="rect">
            <a:avLst/>
          </a:prstGeom>
        </p:spPr>
      </p:pic>
      <p:sp>
        <p:nvSpPr>
          <p:cNvPr id="8" name="Title 1"/>
          <p:cNvSpPr txBox="1">
            <a:spLocks/>
          </p:cNvSpPr>
          <p:nvPr/>
        </p:nvSpPr>
        <p:spPr>
          <a:xfrm>
            <a:off x="1524000" y="329288"/>
            <a:ext cx="8421666" cy="79259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a:solidFill>
                  <a:srgbClr val="1F497D"/>
                </a:solidFill>
                <a:latin typeface="Open Sans"/>
                <a:cs typeface="Open Sans"/>
              </a:rPr>
              <a:t>Reporting Graduation Assessment Results</a:t>
            </a:r>
          </a:p>
        </p:txBody>
      </p:sp>
      <p:sp>
        <p:nvSpPr>
          <p:cNvPr id="9" name="Rectangle 8"/>
          <p:cNvSpPr/>
          <p:nvPr/>
        </p:nvSpPr>
        <p:spPr>
          <a:xfrm>
            <a:off x="1657025" y="909585"/>
            <a:ext cx="6462406" cy="103394"/>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1" name="Picture 10" descr="arr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96112" y="326296"/>
            <a:ext cx="396240" cy="402336"/>
          </a:xfrm>
          <a:prstGeom prst="rect">
            <a:avLst/>
          </a:prstGeom>
        </p:spPr>
      </p:pic>
      <p:sp>
        <p:nvSpPr>
          <p:cNvPr id="2" name="Rectangle 1">
            <a:extLst>
              <a:ext uri="{FF2B5EF4-FFF2-40B4-BE49-F238E27FC236}">
                <a16:creationId xmlns:a16="http://schemas.microsoft.com/office/drawing/2014/main" id="{AEF56B19-219E-3542-920B-EF884B413229}"/>
              </a:ext>
            </a:extLst>
          </p:cNvPr>
          <p:cNvSpPr/>
          <p:nvPr/>
        </p:nvSpPr>
        <p:spPr>
          <a:xfrm rot="19529149">
            <a:off x="4761798" y="2499835"/>
            <a:ext cx="8034390" cy="1200329"/>
          </a:xfrm>
          <a:prstGeom prst="rect">
            <a:avLst/>
          </a:prstGeom>
        </p:spPr>
        <p:txBody>
          <a:bodyPr wrap="square">
            <a:spAutoFit/>
          </a:bodyPr>
          <a:lstStyle/>
          <a:p>
            <a:r>
              <a:rPr lang="en-US" sz="7200" b="1" dirty="0">
                <a:solidFill>
                  <a:srgbClr val="FF0000"/>
                </a:solidFill>
                <a:latin typeface="Open Sans"/>
                <a:cs typeface="Open Sans"/>
              </a:rPr>
              <a:t>CURRENT THINKING</a:t>
            </a:r>
            <a:endParaRPr lang="en-US" sz="7200" b="1" dirty="0">
              <a:solidFill>
                <a:srgbClr val="FF0000"/>
              </a:solidFill>
            </a:endParaRPr>
          </a:p>
        </p:txBody>
      </p:sp>
    </p:spTree>
    <p:extLst>
      <p:ext uri="{BB962C8B-B14F-4D97-AF65-F5344CB8AC3E}">
        <p14:creationId xmlns:p14="http://schemas.microsoft.com/office/powerpoint/2010/main" val="3383959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610546" y="1213287"/>
            <a:ext cx="9279958" cy="3067768"/>
          </a:xfrm>
        </p:spPr>
        <p:txBody>
          <a:bodyPr/>
          <a:lstStyle/>
          <a:p>
            <a:pPr>
              <a:buClr>
                <a:srgbClr val="2A3855"/>
              </a:buClr>
            </a:pPr>
            <a:r>
              <a:rPr lang="en-CA" sz="2800" dirty="0"/>
              <a:t>A proficiency category such as the following will be implemented to report overall performance on both the Numeracy and Literacy assessment. </a:t>
            </a:r>
          </a:p>
          <a:p>
            <a:pPr>
              <a:buClr>
                <a:srgbClr val="2A3855"/>
              </a:buClr>
            </a:pPr>
            <a:r>
              <a:rPr lang="en-CA" sz="2800" dirty="0"/>
              <a:t>It will be descriptive in nature and will indicate what skills the student has demonstrated to attain that level. </a:t>
            </a:r>
          </a:p>
          <a:p>
            <a:pPr>
              <a:buClr>
                <a:srgbClr val="2A3855"/>
              </a:buClr>
              <a:buFont typeface="Arial" panose="020B0604020202020204" pitchFamily="34" charset="0"/>
              <a:buChar char="•"/>
            </a:pPr>
            <a:r>
              <a:rPr lang="en-CA" sz="2800" dirty="0"/>
              <a:t>The proficiency category will be recorded on the transcript. </a:t>
            </a:r>
          </a:p>
        </p:txBody>
      </p:sp>
      <p:sp>
        <p:nvSpPr>
          <p:cNvPr id="6" name="Title 1"/>
          <p:cNvSpPr txBox="1">
            <a:spLocks/>
          </p:cNvSpPr>
          <p:nvPr/>
        </p:nvSpPr>
        <p:spPr>
          <a:xfrm>
            <a:off x="1319276" y="430585"/>
            <a:ext cx="7992134"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1F497D"/>
                </a:solidFill>
                <a:latin typeface="Open Sans"/>
                <a:cs typeface="Open Sans"/>
              </a:rPr>
              <a:t>Proficiency Scale</a:t>
            </a:r>
          </a:p>
        </p:txBody>
      </p:sp>
      <p:sp>
        <p:nvSpPr>
          <p:cNvPr id="7" name="Rectangle 6"/>
          <p:cNvSpPr/>
          <p:nvPr/>
        </p:nvSpPr>
        <p:spPr>
          <a:xfrm>
            <a:off x="1319276" y="1035712"/>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8" name="Picture 7"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40080" y="417736"/>
            <a:ext cx="396240" cy="402336"/>
          </a:xfrm>
          <a:prstGeom prst="rect">
            <a:avLst/>
          </a:prstGeom>
        </p:spPr>
      </p:pic>
      <p:pic>
        <p:nvPicPr>
          <p:cNvPr id="11" name="Picture 3" descr="\\SFP.IDIR.BCGOV\U127\CCOMEAU$\Profile\Desktop\Proficiency scale.PNG"/>
          <p:cNvPicPr>
            <a:picLocks noChangeAspect="1" noChangeArrowheads="1"/>
          </p:cNvPicPr>
          <p:nvPr/>
        </p:nvPicPr>
        <p:blipFill rotWithShape="1">
          <a:blip r:embed="rId4">
            <a:extLst>
              <a:ext uri="{28A0092B-C50C-407E-A947-70E740481C1C}">
                <a14:useLocalDpi xmlns:a14="http://schemas.microsoft.com/office/drawing/2010/main" val="0"/>
              </a:ext>
            </a:extLst>
          </a:blip>
          <a:srcRect l="3200" t="6293" r="2909" b="6659"/>
          <a:stretch/>
        </p:blipFill>
        <p:spPr bwMode="auto">
          <a:xfrm>
            <a:off x="2395728" y="4366950"/>
            <a:ext cx="7242048" cy="2207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62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761" y="246888"/>
            <a:ext cx="7735824" cy="623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310132" y="347173"/>
            <a:ext cx="6146800" cy="653132"/>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rgbClr val="1F497D"/>
                </a:solidFill>
                <a:latin typeface="Open Sans"/>
                <a:cs typeface="Open Sans"/>
              </a:rPr>
              <a:t>Transcript</a:t>
            </a:r>
          </a:p>
        </p:txBody>
      </p:sp>
      <p:sp>
        <p:nvSpPr>
          <p:cNvPr id="6" name="Rectangle 5"/>
          <p:cNvSpPr/>
          <p:nvPr/>
        </p:nvSpPr>
        <p:spPr>
          <a:xfrm>
            <a:off x="1455857" y="1059994"/>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7" name="Picture 6"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21208" y="372016"/>
            <a:ext cx="396240" cy="402336"/>
          </a:xfrm>
          <a:prstGeom prst="rect">
            <a:avLst/>
          </a:prstGeom>
        </p:spPr>
      </p:pic>
      <p:sp>
        <p:nvSpPr>
          <p:cNvPr id="13" name="AutoShape 70"/>
          <p:cNvSpPr>
            <a:spLocks/>
          </p:cNvSpPr>
          <p:nvPr/>
        </p:nvSpPr>
        <p:spPr bwMode="auto">
          <a:xfrm>
            <a:off x="928358" y="4407408"/>
            <a:ext cx="1805697" cy="18054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1">
              <a:lumMod val="20000"/>
              <a:lumOff val="80000"/>
            </a:schemeClr>
          </a:solidFill>
          <a:ln>
            <a:noFill/>
          </a:ln>
          <a:effectLst/>
          <a:extLst/>
        </p:spPr>
        <p:txBody>
          <a:bodyPr lIns="38100" tIns="38100" rIns="38100" bIns="38100" anchor="ctr"/>
          <a:lstStyle/>
          <a:p>
            <a:pPr defTabSz="342528">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cxnSp>
        <p:nvCxnSpPr>
          <p:cNvPr id="3" name="Straight Connector 2"/>
          <p:cNvCxnSpPr/>
          <p:nvPr/>
        </p:nvCxnSpPr>
        <p:spPr>
          <a:xfrm>
            <a:off x="5248276" y="6714365"/>
            <a:ext cx="5116795" cy="0"/>
          </a:xfrm>
          <a:prstGeom prst="line">
            <a:avLst/>
          </a:prstGeom>
          <a:ln w="12700">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83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949"/>
          <a:stretch/>
        </p:blipFill>
        <p:spPr bwMode="auto">
          <a:xfrm>
            <a:off x="1485900" y="-114300"/>
            <a:ext cx="8291945" cy="705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880755" y="1288474"/>
            <a:ext cx="7897090" cy="1013736"/>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3814"/>
            <a:endParaRPr lang="en-CA">
              <a:solidFill>
                <a:prstClr val="white"/>
              </a:solidFill>
            </a:endParaRPr>
          </a:p>
        </p:txBody>
      </p:sp>
    </p:spTree>
    <p:extLst>
      <p:ext uri="{BB962C8B-B14F-4D97-AF65-F5344CB8AC3E}">
        <p14:creationId xmlns:p14="http://schemas.microsoft.com/office/powerpoint/2010/main" val="385852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5245" y="2158764"/>
            <a:ext cx="11554691" cy="1631216"/>
          </a:xfrm>
          <a:prstGeom prst="rect">
            <a:avLst/>
          </a:prstGeom>
          <a:noFill/>
          <a:ln>
            <a:solidFill>
              <a:srgbClr val="FF0000"/>
            </a:solidFill>
          </a:ln>
        </p:spPr>
        <p:txBody>
          <a:bodyPr wrap="square" rtlCol="0">
            <a:spAutoFit/>
          </a:bodyPr>
          <a:lstStyle/>
          <a:p>
            <a:pPr marL="228600" indent="-228600" defTabSz="913814">
              <a:buFontTx/>
              <a:buAutoNum type="arabicPlain"/>
            </a:pPr>
            <a:r>
              <a:rPr lang="en-CA" sz="1600" dirty="0">
                <a:solidFill>
                  <a:prstClr val="black"/>
                </a:solidFill>
              </a:rPr>
              <a:t>Emerging	-Demonstrates an initial understanding of the concepts and competencies relevant to the expected learning.</a:t>
            </a:r>
          </a:p>
          <a:p>
            <a:pPr marL="228600" indent="-228600" defTabSz="913814">
              <a:buFontTx/>
              <a:buAutoNum type="arabicPlain"/>
            </a:pPr>
            <a:r>
              <a:rPr lang="en-CA" sz="1600" dirty="0">
                <a:solidFill>
                  <a:prstClr val="black"/>
                </a:solidFill>
              </a:rPr>
              <a:t>Developing	-Demonstrates a partial understanding of the concepts and competencies relevant to the expected learning.</a:t>
            </a:r>
          </a:p>
          <a:p>
            <a:pPr marL="228600" indent="-228600" defTabSz="913814">
              <a:buFontTx/>
              <a:buAutoNum type="arabicPlain"/>
            </a:pPr>
            <a:r>
              <a:rPr lang="en-CA" sz="1600" dirty="0">
                <a:solidFill>
                  <a:prstClr val="black"/>
                </a:solidFill>
              </a:rPr>
              <a:t>Proficient	-Demonstrates a complete understanding of the concepts and competencies relevant to the expected learning.</a:t>
            </a:r>
          </a:p>
          <a:p>
            <a:pPr marL="228600" indent="-228600" defTabSz="913814">
              <a:buFontTx/>
              <a:buAutoNum type="arabicPlain"/>
            </a:pPr>
            <a:r>
              <a:rPr lang="en-CA" sz="1600" dirty="0">
                <a:solidFill>
                  <a:prstClr val="black"/>
                </a:solidFill>
              </a:rPr>
              <a:t>Extending	-Demonstrates a sophisticated understanding of the concepts and competencies relevant to the expected learning.</a:t>
            </a:r>
          </a:p>
          <a:p>
            <a:pPr defTabSz="913814"/>
            <a:r>
              <a:rPr lang="en-CA" sz="1600" dirty="0">
                <a:solidFill>
                  <a:prstClr val="black"/>
                </a:solidFill>
              </a:rPr>
              <a:t>MET Literacy assessment requirement met by a Language Arts 12 provincial exam and/or Numeracy Assessment requirement met by a Mathematics 10 provincial exam.</a:t>
            </a:r>
          </a:p>
        </p:txBody>
      </p:sp>
    </p:spTree>
    <p:extLst>
      <p:ext uri="{BB962C8B-B14F-4D97-AF65-F5344CB8AC3E}">
        <p14:creationId xmlns:p14="http://schemas.microsoft.com/office/powerpoint/2010/main" val="49073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62144" y="1180193"/>
            <a:ext cx="4886997" cy="4104457"/>
          </a:xfrm>
          <a:prstGeom prst="rect">
            <a:avLst/>
          </a:prstGeom>
          <a:noFill/>
        </p:spPr>
        <p:txBody>
          <a:bodyPr wrap="square" rtlCol="0">
            <a:spAutoFit/>
          </a:bodyPr>
          <a:lstStyle/>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Canada</a:t>
            </a:r>
            <a:r>
              <a:rPr kumimoji="0" lang="en-CA" sz="1800" b="0" i="0" u="none" strike="noStrike" kern="1200" cap="none" spc="0" normalizeH="0" baseline="0" noProof="0" dirty="0">
                <a:ln>
                  <a:noFill/>
                </a:ln>
                <a:solidFill>
                  <a:srgbClr val="1F497D"/>
                </a:solidFill>
                <a:effectLst/>
                <a:uLnTx/>
                <a:uFillTx/>
                <a:latin typeface="Open Sans"/>
                <a:ea typeface="+mn-ea"/>
                <a:cs typeface="Open Sans"/>
              </a:rPr>
              <a:t> – top 10</a:t>
            </a:r>
          </a:p>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BC </a:t>
            </a:r>
            <a:r>
              <a:rPr kumimoji="0" lang="en-CA" sz="1800" b="0" i="0" u="none" strike="noStrike" kern="1200" cap="none" spc="0" normalizeH="0" baseline="0" noProof="0" dirty="0">
                <a:ln>
                  <a:noFill/>
                </a:ln>
                <a:solidFill>
                  <a:srgbClr val="1F497D"/>
                </a:solidFill>
                <a:effectLst/>
                <a:uLnTx/>
                <a:uFillTx/>
                <a:latin typeface="Open Sans"/>
                <a:ea typeface="+mn-ea"/>
                <a:cs typeface="Open Sans"/>
              </a:rPr>
              <a:t>– top 5</a:t>
            </a:r>
          </a:p>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Higher Education </a:t>
            </a:r>
            <a:r>
              <a:rPr kumimoji="0" lang="en-CA" sz="1800" b="0" i="0" u="none" strike="noStrike" kern="1200" cap="none" spc="0" normalizeH="0" baseline="0" noProof="0" dirty="0">
                <a:ln>
                  <a:noFill/>
                </a:ln>
                <a:solidFill>
                  <a:srgbClr val="1F497D"/>
                </a:solidFill>
                <a:effectLst/>
                <a:uLnTx/>
                <a:uFillTx/>
                <a:latin typeface="Open Sans"/>
                <a:ea typeface="+mn-ea"/>
                <a:cs typeface="Open Sans"/>
              </a:rPr>
              <a:t>proportion</a:t>
            </a:r>
            <a:br>
              <a:rPr kumimoji="0" lang="en-CA" sz="1800" b="1" i="0" u="none" strike="noStrike" kern="1200" cap="none" spc="0" normalizeH="0" baseline="0" noProof="0" dirty="0">
                <a:ln>
                  <a:noFill/>
                </a:ln>
                <a:solidFill>
                  <a:srgbClr val="1F497D"/>
                </a:solidFill>
                <a:effectLst/>
                <a:uLnTx/>
                <a:uFillTx/>
                <a:latin typeface="Open Sans"/>
                <a:ea typeface="+mn-ea"/>
                <a:cs typeface="Open Sans"/>
              </a:rPr>
            </a:br>
            <a:r>
              <a:rPr kumimoji="0" lang="en-CA" sz="1800" b="1" i="0" u="none" strike="noStrike" kern="1200" cap="none" spc="0" normalizeH="0" baseline="0" noProof="0" dirty="0">
                <a:ln>
                  <a:noFill/>
                </a:ln>
                <a:solidFill>
                  <a:srgbClr val="1F497D"/>
                </a:solidFill>
                <a:effectLst/>
                <a:uLnTx/>
                <a:uFillTx/>
                <a:latin typeface="Open Sans"/>
                <a:ea typeface="+mn-ea"/>
                <a:cs typeface="Open Sans"/>
              </a:rPr>
              <a:t>(55% vs 35%)</a:t>
            </a:r>
          </a:p>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Theme of Equity</a:t>
            </a:r>
          </a:p>
          <a:p>
            <a:pPr marL="615950" marR="0" lvl="0" indent="-285750" algn="l" defTabSz="457200" rtl="0" eaLnBrk="1" fontAlgn="auto" latinLnBrk="0" hangingPunct="1">
              <a:lnSpc>
                <a:spcPct val="120000"/>
              </a:lnSpc>
              <a:spcBef>
                <a:spcPts val="0"/>
              </a:spcBef>
              <a:spcAft>
                <a:spcPts val="0"/>
              </a:spcAft>
              <a:buClr>
                <a:srgbClr val="4BACC6"/>
              </a:buClr>
              <a:buSzTx/>
              <a:buFont typeface="Wingdings" charset="2"/>
              <a:buChar char="§"/>
              <a:tabLst/>
              <a:defRPr/>
            </a:pPr>
            <a:r>
              <a:rPr kumimoji="0" lang="en-CA" sz="1800" b="0" i="0" u="none" strike="noStrike" kern="1200" cap="none" spc="0" normalizeH="0" baseline="0" noProof="0" dirty="0">
                <a:ln>
                  <a:noFill/>
                </a:ln>
                <a:solidFill>
                  <a:srgbClr val="1F497D"/>
                </a:solidFill>
                <a:effectLst/>
                <a:uLnTx/>
                <a:uFillTx/>
                <a:latin typeface="Open Sans"/>
                <a:ea typeface="+mn-ea"/>
                <a:cs typeface="Open Sans"/>
              </a:rPr>
              <a:t>Fairness and equal access</a:t>
            </a:r>
          </a:p>
          <a:p>
            <a:pPr marL="615950" marR="0" lvl="0" indent="-285750" algn="l" defTabSz="457200" rtl="0" eaLnBrk="1" fontAlgn="auto" latinLnBrk="0" hangingPunct="1">
              <a:lnSpc>
                <a:spcPct val="120000"/>
              </a:lnSpc>
              <a:spcBef>
                <a:spcPts val="0"/>
              </a:spcBef>
              <a:spcAft>
                <a:spcPts val="0"/>
              </a:spcAft>
              <a:buClr>
                <a:srgbClr val="4BACC6"/>
              </a:buClr>
              <a:buSzTx/>
              <a:buFont typeface="Wingdings" charset="2"/>
              <a:buChar char="§"/>
              <a:tabLst/>
              <a:defRPr/>
            </a:pPr>
            <a:r>
              <a:rPr kumimoji="0" lang="en-CA" sz="1800" b="0" i="0" u="none" strike="noStrike" kern="1200" cap="none" spc="0" normalizeH="0" baseline="0" noProof="0" dirty="0">
                <a:ln>
                  <a:noFill/>
                </a:ln>
                <a:solidFill>
                  <a:srgbClr val="1F497D"/>
                </a:solidFill>
                <a:effectLst/>
                <a:uLnTx/>
                <a:uFillTx/>
                <a:latin typeface="Open Sans"/>
                <a:ea typeface="+mn-ea"/>
                <a:cs typeface="Open Sans"/>
              </a:rPr>
              <a:t>Immigrant achievement</a:t>
            </a:r>
          </a:p>
          <a:p>
            <a:pPr marL="615950" marR="0" lvl="0" indent="-285750" algn="l" defTabSz="457200" rtl="0" eaLnBrk="1" fontAlgn="auto" latinLnBrk="0" hangingPunct="1">
              <a:lnSpc>
                <a:spcPct val="120000"/>
              </a:lnSpc>
              <a:spcBef>
                <a:spcPts val="0"/>
              </a:spcBef>
              <a:spcAft>
                <a:spcPts val="0"/>
              </a:spcAft>
              <a:buClr>
                <a:srgbClr val="4BACC6"/>
              </a:buClr>
              <a:buSzTx/>
              <a:buFont typeface="Wingdings" charset="2"/>
              <a:buChar char="§"/>
              <a:tabLst/>
              <a:defRPr/>
            </a:pPr>
            <a:r>
              <a:rPr kumimoji="0" lang="en-CA" sz="1800" b="0" i="0" u="none" strike="noStrike" kern="1200" cap="none" spc="0" normalizeH="0" baseline="0" noProof="0" dirty="0">
                <a:ln>
                  <a:noFill/>
                </a:ln>
                <a:solidFill>
                  <a:srgbClr val="1F497D"/>
                </a:solidFill>
                <a:effectLst/>
                <a:uLnTx/>
                <a:uFillTx/>
                <a:latin typeface="Open Sans"/>
                <a:ea typeface="+mn-ea"/>
                <a:cs typeface="Open Sans"/>
              </a:rPr>
              <a:t>Narrow socio-economic gaps</a:t>
            </a:r>
          </a:p>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Teaching</a:t>
            </a:r>
            <a:r>
              <a:rPr kumimoji="0" lang="en-CA" sz="1800" b="0" i="0" u="none" strike="noStrike" kern="1200" cap="none" spc="0" normalizeH="0" baseline="0" noProof="0" dirty="0">
                <a:ln>
                  <a:noFill/>
                </a:ln>
                <a:solidFill>
                  <a:srgbClr val="1F497D"/>
                </a:solidFill>
                <a:effectLst/>
                <a:uLnTx/>
                <a:uFillTx/>
                <a:latin typeface="Open Sans"/>
                <a:ea typeface="+mn-ea"/>
                <a:cs typeface="Open Sans"/>
              </a:rPr>
              <a:t> – selective entry, well paid</a:t>
            </a:r>
          </a:p>
          <a:p>
            <a:pPr marL="285750" marR="0" lvl="0" indent="-285750" algn="l" defTabSz="457200" rtl="0" eaLnBrk="1" fontAlgn="auto" latinLnBrk="0" hangingPunct="1">
              <a:lnSpc>
                <a:spcPct val="120000"/>
              </a:lnSpc>
              <a:spcBef>
                <a:spcPts val="600"/>
              </a:spcBef>
              <a:spcAft>
                <a:spcPts val="0"/>
              </a:spcAft>
              <a:buClr>
                <a:srgbClr val="4BACC6"/>
              </a:buClr>
              <a:buSzTx/>
              <a:buFont typeface="Wingdings" charset="2"/>
              <a:buChar char=""/>
              <a:tabLst/>
              <a:defRPr/>
            </a:pPr>
            <a:r>
              <a:rPr kumimoji="0" lang="en-CA" sz="1800" b="1" i="0" u="none" strike="noStrike" kern="1200" cap="none" spc="0" normalizeH="0" baseline="0" noProof="0" dirty="0">
                <a:ln>
                  <a:noFill/>
                </a:ln>
                <a:solidFill>
                  <a:srgbClr val="1F497D"/>
                </a:solidFill>
                <a:effectLst/>
                <a:uLnTx/>
                <a:uFillTx/>
                <a:latin typeface="Open Sans"/>
                <a:ea typeface="+mn-ea"/>
                <a:cs typeface="Open Sans"/>
              </a:rPr>
              <a:t>Literacy</a:t>
            </a:r>
            <a:r>
              <a:rPr kumimoji="0" lang="en-CA" sz="1800" b="0" i="0" u="none" strike="noStrike" kern="1200" cap="none" spc="0" normalizeH="0" baseline="0" noProof="0" dirty="0">
                <a:ln>
                  <a:noFill/>
                </a:ln>
                <a:solidFill>
                  <a:srgbClr val="1F497D"/>
                </a:solidFill>
                <a:effectLst/>
                <a:uLnTx/>
                <a:uFillTx/>
                <a:latin typeface="Open Sans"/>
                <a:ea typeface="+mn-ea"/>
                <a:cs typeface="Open Sans"/>
              </a:rPr>
              <a:t> – systemic efforts to identify schools and support individuals who require support</a:t>
            </a:r>
          </a:p>
        </p:txBody>
      </p:sp>
      <p:sp>
        <p:nvSpPr>
          <p:cNvPr id="7" name="Title 1"/>
          <p:cNvSpPr txBox="1">
            <a:spLocks/>
          </p:cNvSpPr>
          <p:nvPr/>
        </p:nvSpPr>
        <p:spPr>
          <a:xfrm>
            <a:off x="902684" y="311509"/>
            <a:ext cx="763284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marL="0" marR="0" lvl="0" indent="0" algn="l" defTabSz="45661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Open Sans"/>
                <a:ea typeface="+mj-ea"/>
              </a:rPr>
              <a:t>Education Superpower</a:t>
            </a:r>
            <a:endParaRPr kumimoji="0" lang="en-US" sz="3200" b="0" i="1" u="none" strike="noStrike" kern="1200" cap="none" spc="0" normalizeH="0" baseline="0" noProof="0" dirty="0">
              <a:ln>
                <a:noFill/>
              </a:ln>
              <a:solidFill>
                <a:srgbClr val="4F81BD"/>
              </a:solidFill>
              <a:effectLst/>
              <a:uLnTx/>
              <a:uFillTx/>
              <a:latin typeface="Open Sans"/>
              <a:ea typeface="+mj-ea"/>
            </a:endParaRPr>
          </a:p>
        </p:txBody>
      </p:sp>
      <p:cxnSp>
        <p:nvCxnSpPr>
          <p:cNvPr id="8" name="Straight Connector 7"/>
          <p:cNvCxnSpPr/>
          <p:nvPr/>
        </p:nvCxnSpPr>
        <p:spPr>
          <a:xfrm flipH="1">
            <a:off x="1024684" y="1019156"/>
            <a:ext cx="129007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726039" y="1273832"/>
            <a:ext cx="5184576" cy="4581128"/>
            <a:chOff x="251520" y="1440160"/>
            <a:chExt cx="5184576" cy="4581128"/>
          </a:xfrm>
        </p:grpSpPr>
        <p:pic>
          <p:nvPicPr>
            <p:cNvPr id="6" name="Picture 5" descr="iMac_.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1440160"/>
              <a:ext cx="5184576" cy="4581128"/>
            </a:xfrm>
            <a:prstGeom prst="rect">
              <a:avLst/>
            </a:prstGeom>
          </p:spPr>
        </p:pic>
        <p:sp>
          <p:nvSpPr>
            <p:cNvPr id="12" name="Rectangle 11"/>
            <p:cNvSpPr/>
            <p:nvPr/>
          </p:nvSpPr>
          <p:spPr>
            <a:xfrm>
              <a:off x="395536" y="1584176"/>
              <a:ext cx="4896544" cy="30243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7" y="1619819"/>
              <a:ext cx="4900489" cy="835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descr="superpower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5536" y="2439908"/>
              <a:ext cx="2649520" cy="2154443"/>
            </a:xfrm>
            <a:prstGeom prst="rect">
              <a:avLst/>
            </a:prstGeom>
          </p:spPr>
        </p:pic>
        <p:pic>
          <p:nvPicPr>
            <p:cNvPr id="11" name="Picture 10" descr="superpower.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59832" y="2520280"/>
              <a:ext cx="2193053" cy="2088232"/>
            </a:xfrm>
            <a:prstGeom prst="rect">
              <a:avLst/>
            </a:prstGeom>
          </p:spPr>
        </p:pic>
      </p:grpSp>
      <p:cxnSp>
        <p:nvCxnSpPr>
          <p:cNvPr id="16" name="Straight Connector 15"/>
          <p:cNvCxnSpPr/>
          <p:nvPr/>
        </p:nvCxnSpPr>
        <p:spPr>
          <a:xfrm flipH="1">
            <a:off x="6600056" y="813745"/>
            <a:ext cx="936104" cy="0"/>
          </a:xfrm>
          <a:prstGeom prst="line">
            <a:avLst/>
          </a:prstGeom>
          <a:ln w="12700"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600056" y="6021288"/>
            <a:ext cx="936104" cy="0"/>
          </a:xfrm>
          <a:prstGeom prst="line">
            <a:avLst/>
          </a:prstGeom>
          <a:ln w="12700"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00056" y="5373216"/>
            <a:ext cx="0" cy="648072"/>
          </a:xfrm>
          <a:prstGeom prst="line">
            <a:avLst/>
          </a:prstGeom>
          <a:ln w="12700"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600056" y="820153"/>
            <a:ext cx="0" cy="360040"/>
          </a:xfrm>
          <a:prstGeom prst="line">
            <a:avLst/>
          </a:prstGeom>
          <a:ln w="12700"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041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 y="735752"/>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0"/>
            <a:ext cx="12192000" cy="1533178"/>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1517072" y="2576257"/>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40000"/>
              </a:lnSpc>
              <a:spcBef>
                <a:spcPts val="0"/>
              </a:spcBef>
              <a:spcAft>
                <a:spcPts val="1200"/>
              </a:spcAft>
              <a:buClr>
                <a:srgbClr val="4F81BD"/>
              </a:buClr>
              <a:buFont typeface="Arial" panose="020B0604020202020204" pitchFamily="34" charset="0"/>
              <a:buNone/>
            </a:pPr>
            <a:r>
              <a:rPr lang="en-CA" sz="20000" dirty="0">
                <a:solidFill>
                  <a:srgbClr val="FFFFFF"/>
                </a:solidFill>
                <a:latin typeface="Open Sans"/>
                <a:cs typeface="Open Sans"/>
              </a:rPr>
              <a:t>Opening Remarks</a:t>
            </a:r>
          </a:p>
          <a:p>
            <a:pPr marL="0" indent="0" algn="ctr">
              <a:lnSpc>
                <a:spcPct val="150000"/>
              </a:lnSpc>
              <a:spcBef>
                <a:spcPts val="1800"/>
              </a:spcBef>
              <a:spcAft>
                <a:spcPts val="1200"/>
              </a:spcAft>
              <a:buClr>
                <a:srgbClr val="4F81BD"/>
              </a:buClr>
              <a:buFont typeface="Arial" panose="020B0604020202020204" pitchFamily="34" charset="0"/>
              <a:buNone/>
            </a:pPr>
            <a:br>
              <a:rPr lang="en-CA" sz="7200" i="1" dirty="0">
                <a:solidFill>
                  <a:prstClr val="white"/>
                </a:solidFill>
                <a:latin typeface="Open Sans Light"/>
                <a:cs typeface="Open Sans Light"/>
              </a:rPr>
            </a:br>
            <a:endParaRPr lang="en-CA" sz="7200" i="1" dirty="0">
              <a:solidFill>
                <a:prstClr val="white"/>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srgbClr val="1F497D"/>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prstClr val="black"/>
              </a:solidFill>
              <a:latin typeface="Open Sans Light"/>
              <a:cs typeface="Open Sans Light"/>
            </a:endParaRPr>
          </a:p>
          <a:p>
            <a:pPr marL="0" indent="0" algn="ctr">
              <a:lnSpc>
                <a:spcPct val="120000"/>
              </a:lnSpc>
              <a:spcBef>
                <a:spcPts val="1079"/>
              </a:spcBef>
              <a:buClr>
                <a:srgbClr val="4F81BD"/>
              </a:buClr>
              <a:buFont typeface="Arial" panose="020B0604020202020204" pitchFamily="34" charset="0"/>
              <a:buNone/>
            </a:pPr>
            <a:br>
              <a:rPr lang="en-CA" sz="8000" dirty="0">
                <a:solidFill>
                  <a:prstClr val="black"/>
                </a:solidFill>
                <a:latin typeface="Open Sans Light"/>
                <a:cs typeface="Open Sans Light"/>
              </a:rPr>
            </a:br>
            <a:endParaRPr lang="en-CA" sz="8000" dirty="0">
              <a:solidFill>
                <a:prstClr val="black"/>
              </a:solidFill>
            </a:endParaRPr>
          </a:p>
          <a:p>
            <a:pPr algn="ctr">
              <a:spcBef>
                <a:spcPts val="1079"/>
              </a:spcBef>
            </a:pPr>
            <a:endParaRPr lang="en-CA" sz="8000" b="1" dirty="0">
              <a:solidFill>
                <a:prstClr val="black"/>
              </a:solidFill>
            </a:endParaRPr>
          </a:p>
        </p:txBody>
      </p:sp>
      <p:sp>
        <p:nvSpPr>
          <p:cNvPr id="9" name="Title 1"/>
          <p:cNvSpPr txBox="1">
            <a:spLocks/>
          </p:cNvSpPr>
          <p:nvPr/>
        </p:nvSpPr>
        <p:spPr>
          <a:xfrm>
            <a:off x="1459086" y="2953860"/>
            <a:ext cx="918238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4800" dirty="0">
                <a:solidFill>
                  <a:srgbClr val="1F497D"/>
                </a:solidFill>
              </a:rPr>
              <a:t>Career Life Curriculum</a:t>
            </a:r>
          </a:p>
        </p:txBody>
      </p:sp>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67091" y="1087536"/>
            <a:ext cx="12967854" cy="3177496"/>
          </a:xfrm>
          <a:prstGeom prst="rect">
            <a:avLst/>
          </a:prstGeom>
        </p:spPr>
      </p:pic>
      <p:pic>
        <p:nvPicPr>
          <p:cNvPr id="14" name="Picture 13" descr="students.png"/>
          <p:cNvPicPr>
            <a:picLocks noChangeAspect="1"/>
          </p:cNvPicPr>
          <p:nvPr/>
        </p:nvPicPr>
        <p:blipFill rotWithShape="1">
          <a:blip r:embed="rId4" cstate="print">
            <a:extLst>
              <a:ext uri="{28A0092B-C50C-407E-A947-70E740481C1C}">
                <a14:useLocalDpi xmlns:a14="http://schemas.microsoft.com/office/drawing/2010/main" val="0"/>
              </a:ext>
            </a:extLst>
          </a:blip>
          <a:srcRect b="52013"/>
          <a:stretch/>
        </p:blipFill>
        <p:spPr>
          <a:xfrm>
            <a:off x="0" y="4186851"/>
            <a:ext cx="12146280" cy="2716672"/>
          </a:xfrm>
          <a:prstGeom prst="rect">
            <a:avLst/>
          </a:prstGeom>
          <a:noFill/>
          <a:ln>
            <a:noFill/>
          </a:ln>
        </p:spPr>
      </p:pic>
    </p:spTree>
    <p:extLst>
      <p:ext uri="{BB962C8B-B14F-4D97-AF65-F5344CB8AC3E}">
        <p14:creationId xmlns:p14="http://schemas.microsoft.com/office/powerpoint/2010/main" val="3459618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TextBox 4"/>
          <p:cNvSpPr txBox="1"/>
          <p:nvPr/>
        </p:nvSpPr>
        <p:spPr>
          <a:xfrm>
            <a:off x="1194955" y="469307"/>
            <a:ext cx="46863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What is a Career?</a:t>
            </a:r>
          </a:p>
        </p:txBody>
      </p:sp>
      <p:sp>
        <p:nvSpPr>
          <p:cNvPr id="9" name="Content Placeholder 2">
            <a:extLst>
              <a:ext uri="{FF2B5EF4-FFF2-40B4-BE49-F238E27FC236}">
                <a16:creationId xmlns:a16="http://schemas.microsoft.com/office/drawing/2014/main" id="{184C337C-D773-F34F-8C59-9C4027D332F1}"/>
              </a:ext>
            </a:extLst>
          </p:cNvPr>
          <p:cNvSpPr txBox="1">
            <a:spLocks/>
          </p:cNvSpPr>
          <p:nvPr/>
        </p:nvSpPr>
        <p:spPr>
          <a:xfrm>
            <a:off x="284513" y="1980607"/>
            <a:ext cx="11622974" cy="4703222"/>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Arial"/>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Arial"/>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Arial"/>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Arial"/>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Arial"/>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800" b="0" i="0" u="none" strike="noStrike" kern="1200" cap="none" spc="0" normalizeH="0" baseline="0" noProof="0" dirty="0">
                <a:ln>
                  <a:noFill/>
                </a:ln>
                <a:solidFill>
                  <a:srgbClr val="152C6D"/>
                </a:solidFill>
                <a:effectLst/>
                <a:uLnTx/>
                <a:uFillTx/>
                <a:ea typeface="+mn-ea"/>
                <a:cs typeface="+mn-cs"/>
              </a:rPr>
              <a:t>The word “career” comes form the Latin for cart or chariot (</a:t>
            </a:r>
            <a:r>
              <a:rPr kumimoji="0" lang="en-CA" sz="2800" b="0" i="0" u="none" strike="noStrike" kern="1200" cap="none" spc="0" normalizeH="0" baseline="0" noProof="0" dirty="0" err="1">
                <a:ln>
                  <a:noFill/>
                </a:ln>
                <a:solidFill>
                  <a:srgbClr val="152C6D"/>
                </a:solidFill>
                <a:effectLst/>
                <a:uLnTx/>
                <a:uFillTx/>
                <a:ea typeface="+mn-ea"/>
                <a:cs typeface="+mn-cs"/>
              </a:rPr>
              <a:t>carrus</a:t>
            </a:r>
            <a:r>
              <a:rPr kumimoji="0" lang="en-CA" sz="2800" b="0" i="0" u="none" strike="noStrike" kern="1200" cap="none" spc="0" normalizeH="0" baseline="0" noProof="0" dirty="0">
                <a:ln>
                  <a:noFill/>
                </a:ln>
                <a:solidFill>
                  <a:srgbClr val="152C6D"/>
                </a:solidFill>
                <a:effectLst/>
                <a:uLnTx/>
                <a:uFillTx/>
                <a:ea typeface="+mn-ea"/>
                <a:cs typeface="+mn-cs"/>
              </a:rPr>
              <a:t>)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lang="en-CA" sz="2800" dirty="0">
                <a:solidFill>
                  <a:srgbClr val="152C6D"/>
                </a:solidFill>
              </a:rPr>
              <a:t>				</a:t>
            </a:r>
            <a:r>
              <a:rPr kumimoji="0" lang="en-CA" sz="2800" b="0" i="0" u="none" strike="noStrike" kern="1200" cap="none" spc="0" normalizeH="0" baseline="0" noProof="0" dirty="0">
                <a:ln>
                  <a:noFill/>
                </a:ln>
                <a:solidFill>
                  <a:srgbClr val="152C6D"/>
                </a:solidFill>
                <a:effectLst/>
                <a:uLnTx/>
                <a:uFillTx/>
                <a:ea typeface="+mn-ea"/>
                <a:cs typeface="+mn-cs"/>
              </a:rPr>
              <a:t>- a means to carry you from one point to another.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800" b="0" i="0" u="none" strike="noStrike" kern="1200" cap="none" spc="0" normalizeH="0" baseline="0" noProof="0" dirty="0">
                <a:ln>
                  <a:noFill/>
                </a:ln>
                <a:solidFill>
                  <a:srgbClr val="152C6D"/>
                </a:solidFill>
                <a:effectLst/>
                <a:uLnTx/>
                <a:uFillTx/>
                <a:ea typeface="+mn-ea"/>
                <a:cs typeface="+mn-cs"/>
              </a:rPr>
              <a:t>A career is about the life one want to lead </a:t>
            </a:r>
            <a:br>
              <a:rPr kumimoji="0" lang="en-CA" sz="2800" b="0" i="0" u="none" strike="noStrike" kern="1200" cap="none" spc="0" normalizeH="0" baseline="0" noProof="0" dirty="0">
                <a:ln>
                  <a:noFill/>
                </a:ln>
                <a:solidFill>
                  <a:srgbClr val="152C6D"/>
                </a:solidFill>
                <a:effectLst/>
                <a:uLnTx/>
                <a:uFillTx/>
                <a:ea typeface="+mn-ea"/>
                <a:cs typeface="+mn-cs"/>
              </a:rPr>
            </a:br>
            <a:r>
              <a:rPr kumimoji="0" lang="en-CA" sz="2800" b="0" i="0" u="none" strike="noStrike" kern="1200" cap="none" spc="0" normalizeH="0" baseline="0" noProof="0" dirty="0">
                <a:ln>
                  <a:noFill/>
                </a:ln>
                <a:solidFill>
                  <a:srgbClr val="152C6D"/>
                </a:solidFill>
                <a:effectLst/>
                <a:uLnTx/>
                <a:uFillTx/>
                <a:ea typeface="+mn-ea"/>
                <a:cs typeface="+mn-cs"/>
              </a:rPr>
              <a:t>	– </a:t>
            </a:r>
            <a:r>
              <a:rPr kumimoji="0" lang="en-CA" sz="2800" b="0" i="1" u="none" strike="noStrike" kern="1200" cap="none" spc="0" normalizeH="0" baseline="0" noProof="0" dirty="0">
                <a:ln>
                  <a:noFill/>
                </a:ln>
                <a:solidFill>
                  <a:srgbClr val="152C6D"/>
                </a:solidFill>
                <a:effectLst/>
                <a:uLnTx/>
                <a:uFillTx/>
                <a:ea typeface="+mn-ea"/>
                <a:cs typeface="+mn-cs"/>
              </a:rPr>
              <a:t>not just a job, occupation or profession</a:t>
            </a:r>
            <a:r>
              <a:rPr kumimoji="0" lang="en-CA" sz="2800" b="0" i="0" u="none" strike="noStrike" kern="1200" cap="none" spc="0" normalizeH="0" baseline="0" noProof="0" dirty="0">
                <a:ln>
                  <a:noFill/>
                </a:ln>
                <a:solidFill>
                  <a:srgbClr val="152C6D"/>
                </a:solidFill>
                <a:effectLst/>
                <a:uLnTx/>
                <a:uFillTx/>
                <a:ea typeface="+mn-ea"/>
                <a:cs typeface="+mn-cs"/>
              </a:rPr>
              <a:t>.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800" b="0" i="0" u="none" strike="noStrike" kern="1200" cap="none" spc="0" normalizeH="0" baseline="0" noProof="0" dirty="0">
                <a:ln>
                  <a:noFill/>
                </a:ln>
                <a:solidFill>
                  <a:srgbClr val="152C6D"/>
                </a:solidFill>
                <a:effectLst/>
                <a:uLnTx/>
                <a:uFillTx/>
                <a:ea typeface="+mn-ea"/>
                <a:cs typeface="+mn-cs"/>
              </a:rPr>
              <a:t>It involves deciding among possible and preferred futures.</a:t>
            </a:r>
            <a:r>
              <a:rPr kumimoji="0" lang="en-CA" sz="2600" b="0" i="0" u="none" strike="noStrike" kern="1200" cap="none" spc="0" normalizeH="0" baseline="0" noProof="0" dirty="0">
                <a:ln>
                  <a:noFill/>
                </a:ln>
                <a:solidFill>
                  <a:srgbClr val="152C6D"/>
                </a:solidFill>
                <a:effectLst/>
                <a:uLnTx/>
                <a:uFillTx/>
                <a:ea typeface="+mn-ea"/>
                <a:cs typeface="+mn-cs"/>
              </a:rPr>
              <a:t> </a:t>
            </a:r>
            <a:br>
              <a:rPr kumimoji="0" lang="en-CA" sz="2600" b="0" i="0" u="none" strike="noStrike" kern="1200" cap="none" spc="0" normalizeH="0" baseline="0" noProof="0" dirty="0">
                <a:ln>
                  <a:noFill/>
                </a:ln>
                <a:solidFill>
                  <a:srgbClr val="152C6D"/>
                </a:solidFill>
                <a:effectLst/>
                <a:uLnTx/>
                <a:uFillTx/>
                <a:ea typeface="+mn-ea"/>
                <a:cs typeface="+mn-cs"/>
              </a:rPr>
            </a:br>
            <a:endParaRPr kumimoji="0" lang="en-CA" sz="2600" b="0" i="0" u="none" strike="noStrike" kern="1200" cap="none" spc="0" normalizeH="0" baseline="0" noProof="0" dirty="0">
              <a:ln>
                <a:noFill/>
              </a:ln>
              <a:solidFill>
                <a:srgbClr val="152C6D"/>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600" b="0" i="0" u="none" strike="noStrike" kern="1200" cap="none" spc="0" normalizeH="0" baseline="0" noProof="0" dirty="0">
                <a:ln>
                  <a:noFill/>
                </a:ln>
                <a:solidFill>
                  <a:srgbClr val="152C6D"/>
                </a:solidFill>
                <a:effectLst/>
                <a:uLnTx/>
                <a:uFillTx/>
                <a:ea typeface="+mn-ea"/>
                <a:cs typeface="+mn-cs"/>
              </a:rPr>
              <a:t>It answers: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800" b="0" i="0" u="none" strike="noStrike" kern="1200" cap="none" spc="0" normalizeH="0" baseline="0" noProof="0" dirty="0">
                <a:ln>
                  <a:noFill/>
                </a:ln>
                <a:solidFill>
                  <a:srgbClr val="152C6D"/>
                </a:solidFill>
                <a:effectLst/>
                <a:uLnTx/>
                <a:uFillTx/>
                <a:ea typeface="+mn-ea"/>
                <a:cs typeface="+mn-cs"/>
              </a:rPr>
              <a:t>“Who do I want to be in the world?,” </a:t>
            </a:r>
            <a:br>
              <a:rPr kumimoji="0" lang="en-CA" sz="2800" b="0" i="0" u="none" strike="noStrike" kern="1200" cap="none" spc="0" normalizeH="0" baseline="0" noProof="0" dirty="0">
                <a:ln>
                  <a:noFill/>
                </a:ln>
                <a:solidFill>
                  <a:srgbClr val="152C6D"/>
                </a:solidFill>
                <a:effectLst/>
                <a:uLnTx/>
                <a:uFillTx/>
                <a:ea typeface="+mn-ea"/>
                <a:cs typeface="+mn-cs"/>
              </a:rPr>
            </a:br>
            <a:r>
              <a:rPr kumimoji="0" lang="en-CA" sz="2800" b="0" i="0" u="none" strike="noStrike" kern="1200" cap="none" spc="0" normalizeH="0" baseline="0" noProof="0" dirty="0">
                <a:ln>
                  <a:noFill/>
                </a:ln>
                <a:solidFill>
                  <a:srgbClr val="152C6D"/>
                </a:solidFill>
                <a:effectLst/>
                <a:uLnTx/>
                <a:uFillTx/>
                <a:ea typeface="+mn-ea"/>
                <a:cs typeface="+mn-cs"/>
              </a:rPr>
              <a:t>“What kind of lifestyle am I seeking?” </a:t>
            </a:r>
            <a:br>
              <a:rPr kumimoji="0" lang="en-CA" sz="2800" b="0" i="0" u="none" strike="noStrike" kern="1200" cap="none" spc="0" normalizeH="0" baseline="0" noProof="0" dirty="0">
                <a:ln>
                  <a:noFill/>
                </a:ln>
                <a:solidFill>
                  <a:srgbClr val="152C6D"/>
                </a:solidFill>
                <a:effectLst/>
                <a:uLnTx/>
                <a:uFillTx/>
                <a:ea typeface="+mn-ea"/>
                <a:cs typeface="+mn-cs"/>
              </a:rPr>
            </a:br>
            <a:r>
              <a:rPr kumimoji="0" lang="en-CA" sz="2800" b="0" i="0" u="none" strike="noStrike" kern="1200" cap="none" spc="0" normalizeH="0" baseline="0" noProof="0" dirty="0">
                <a:ln>
                  <a:noFill/>
                </a:ln>
                <a:solidFill>
                  <a:srgbClr val="152C6D"/>
                </a:solidFill>
                <a:effectLst/>
                <a:uLnTx/>
                <a:uFillTx/>
                <a:ea typeface="+mn-ea"/>
                <a:cs typeface="+mn-cs"/>
              </a:rPr>
              <a:t>and </a:t>
            </a:r>
          </a:p>
          <a:p>
            <a:pPr marL="0" marR="0" lvl="0" indent="0" algn="l" defTabSz="914400" rtl="0" eaLnBrk="1" fontAlgn="auto" latinLnBrk="0" hangingPunct="1">
              <a:lnSpc>
                <a:spcPct val="100000"/>
              </a:lnSpc>
              <a:spcBef>
                <a:spcPct val="20000"/>
              </a:spcBef>
              <a:spcAft>
                <a:spcPts val="0"/>
              </a:spcAft>
              <a:buClr>
                <a:srgbClr val="31B6FD"/>
              </a:buClr>
              <a:buSzPct val="100000"/>
              <a:buFont typeface="Arial"/>
              <a:buNone/>
              <a:tabLst/>
              <a:defRPr/>
            </a:pPr>
            <a:r>
              <a:rPr kumimoji="0" lang="en-CA" sz="2800" b="0" i="0" u="none" strike="noStrike" kern="1200" cap="none" spc="0" normalizeH="0" baseline="0" noProof="0" dirty="0">
                <a:ln>
                  <a:noFill/>
                </a:ln>
                <a:solidFill>
                  <a:srgbClr val="152C6D"/>
                </a:solidFill>
                <a:effectLst/>
                <a:uLnTx/>
                <a:uFillTx/>
                <a:ea typeface="+mn-ea"/>
                <a:cs typeface="+mn-cs"/>
              </a:rPr>
              <a:t>“How can I make an impact?”</a:t>
            </a:r>
          </a:p>
        </p:txBody>
      </p:sp>
      <p:pic>
        <p:nvPicPr>
          <p:cNvPr id="10" name="Picture 3">
            <a:extLst>
              <a:ext uri="{FF2B5EF4-FFF2-40B4-BE49-F238E27FC236}">
                <a16:creationId xmlns:a16="http://schemas.microsoft.com/office/drawing/2014/main" id="{0B64B8AA-2368-6349-901B-1607AE2F226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400" b="78400" l="2101" r="99160">
                        <a14:backgroundMark x1="67647" y1="34800" x2="67647" y2="34800"/>
                        <a14:backgroundMark x1="59664" y1="36400" x2="59664" y2="36400"/>
                        <a14:backgroundMark x1="53782" y1="31600" x2="53782" y2="31600"/>
                        <a14:backgroundMark x1="47899" y1="35600" x2="57143" y2="44400"/>
                        <a14:backgroundMark x1="44958" y1="30400" x2="44958" y2="30400"/>
                        <a14:backgroundMark x1="70588" y1="16400" x2="70588" y2="16400"/>
                        <a14:backgroundMark x1="49580" y1="14000" x2="49580" y2="14000"/>
                        <a14:backgroundMark x1="57983" y1="91600" x2="57983" y2="91600"/>
                        <a14:backgroundMark x1="73109" y1="65200" x2="73109" y2="65200"/>
                        <a14:backgroundMark x1="94118" y1="33600" x2="94118" y2="33600"/>
                        <a14:backgroundMark x1="94118" y1="51600" x2="94118" y2="51600"/>
                        <a14:backgroundMark x1="12185" y1="49600" x2="12185" y2="49600"/>
                        <a14:backgroundMark x1="12605" y1="30400" x2="12605" y2="30400"/>
                        <a14:backgroundMark x1="82353" y1="24800" x2="82353" y2="24800"/>
                        <a14:backgroundMark x1="34034" y1="23600" x2="34034" y2="23600"/>
                        <a14:backgroundMark x1="36134" y1="65600" x2="36134" y2="65600"/>
                        <a14:backgroundMark x1="34454" y1="56400" x2="34454" y2="56400"/>
                        <a14:backgroundMark x1="37815" y1="45600" x2="37815" y2="45600"/>
                        <a14:backgroundMark x1="48319" y1="69200" x2="48319" y2="69200"/>
                        <a14:backgroundMark x1="32353" y1="76000" x2="32353" y2="76000"/>
                        <a14:backgroundMark x1="6723" y1="70800" x2="6723" y2="70800"/>
                        <a14:backgroundMark x1="4622" y1="54400" x2="4622" y2="54400"/>
                        <a14:backgroundMark x1="6723" y1="38400" x2="6723" y2="38400"/>
                      </a14:backgroundRemoval>
                    </a14:imgEffect>
                    <a14:imgEffect>
                      <a14:saturation sat="200000"/>
                    </a14:imgEffect>
                  </a14:imgLayer>
                </a14:imgProps>
              </a:ext>
              <a:ext uri="{28A0092B-C50C-407E-A947-70E740481C1C}">
                <a14:useLocalDpi xmlns:a14="http://schemas.microsoft.com/office/drawing/2010/main" val="0"/>
              </a:ext>
            </a:extLst>
          </a:blip>
          <a:srcRect l="-1" t="20834" r="-5628" b="21606"/>
          <a:stretch/>
        </p:blipFill>
        <p:spPr bwMode="auto">
          <a:xfrm>
            <a:off x="7757814" y="3846782"/>
            <a:ext cx="4149673" cy="2695258"/>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673041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Rectangle 2"/>
          <p:cNvSpPr/>
          <p:nvPr/>
        </p:nvSpPr>
        <p:spPr>
          <a:xfrm>
            <a:off x="510886" y="2124223"/>
            <a:ext cx="11170227" cy="36625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a:ea typeface="+mn-ea"/>
                <a:cs typeface="+mn-cs"/>
              </a:rPr>
              <a:t>The biggest change to course requirements for students on the new Graduation Program involves the retirement of two career courses (Planning 10 and Graduation Transitions), and the introduction of 8 credits in Career Education: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a:ea typeface="+mn-ea"/>
                <a:cs typeface="+mn-cs"/>
              </a:rPr>
              <a:t> </a:t>
            </a:r>
          </a:p>
          <a:p>
            <a:pPr marL="2857500" marR="0" lvl="5" indent="-571500" algn="l" defTabSz="457200" rtl="0" eaLnBrk="1" fontAlgn="auto" latinLnBrk="0" hangingPunct="1">
              <a:lnSpc>
                <a:spcPct val="100000"/>
              </a:lnSpc>
              <a:spcBef>
                <a:spcPts val="0"/>
              </a:spcBef>
              <a:spcAft>
                <a:spcPts val="0"/>
              </a:spcAft>
              <a:buClrTx/>
              <a:buSzTx/>
              <a:buFont typeface="Arial" charset="0"/>
              <a:buChar char="•"/>
              <a:tabLst/>
              <a:defRPr/>
            </a:pPr>
            <a:r>
              <a:rPr kumimoji="0" lang="en-US" sz="3600" b="0" i="0" u="none" strike="noStrike" kern="1200" cap="none" spc="0" normalizeH="0" baseline="0" noProof="0" dirty="0">
                <a:ln>
                  <a:noFill/>
                </a:ln>
                <a:solidFill>
                  <a:srgbClr val="002060"/>
                </a:solidFill>
                <a:effectLst/>
                <a:uLnTx/>
                <a:uFillTx/>
                <a:latin typeface="Calibri"/>
                <a:ea typeface="+mn-ea"/>
                <a:cs typeface="+mn-cs"/>
              </a:rPr>
              <a:t>Career Life Education</a:t>
            </a:r>
          </a:p>
          <a:p>
            <a:pPr marL="2857500" marR="0" lvl="5" indent="-571500" algn="l" defTabSz="457200" rtl="0" eaLnBrk="1" fontAlgn="auto" latinLnBrk="0" hangingPunct="1">
              <a:lnSpc>
                <a:spcPct val="100000"/>
              </a:lnSpc>
              <a:spcBef>
                <a:spcPts val="0"/>
              </a:spcBef>
              <a:spcAft>
                <a:spcPts val="0"/>
              </a:spcAft>
              <a:buClrTx/>
              <a:buSzTx/>
              <a:buFont typeface="Arial" charset="0"/>
              <a:buChar char="•"/>
              <a:tabLst/>
              <a:defRPr/>
            </a:pPr>
            <a:r>
              <a:rPr kumimoji="0" lang="en-US" sz="3600" b="0" i="0" u="none" strike="noStrike" kern="1200" cap="none" spc="0" normalizeH="0" baseline="0" noProof="0" dirty="0">
                <a:ln>
                  <a:noFill/>
                </a:ln>
                <a:solidFill>
                  <a:srgbClr val="002060"/>
                </a:solidFill>
                <a:effectLst/>
                <a:uLnTx/>
                <a:uFillTx/>
                <a:latin typeface="Calibri"/>
                <a:ea typeface="+mn-ea"/>
                <a:cs typeface="+mn-cs"/>
              </a:rPr>
              <a:t>Career Life Connections with Capstone</a:t>
            </a:r>
          </a:p>
        </p:txBody>
      </p:sp>
      <p:sp>
        <p:nvSpPr>
          <p:cNvPr id="5" name="TextBox 4"/>
          <p:cNvSpPr txBox="1"/>
          <p:nvPr/>
        </p:nvSpPr>
        <p:spPr>
          <a:xfrm>
            <a:off x="1194955" y="469307"/>
            <a:ext cx="46863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Career Life Program</a:t>
            </a:r>
          </a:p>
        </p:txBody>
      </p:sp>
    </p:spTree>
    <p:extLst>
      <p:ext uri="{BB962C8B-B14F-4D97-AF65-F5344CB8AC3E}">
        <p14:creationId xmlns:p14="http://schemas.microsoft.com/office/powerpoint/2010/main" val="22605607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Rectangle 2"/>
          <p:cNvSpPr/>
          <p:nvPr/>
        </p:nvSpPr>
        <p:spPr>
          <a:xfrm>
            <a:off x="146339" y="2124223"/>
            <a:ext cx="11469831" cy="646331"/>
          </a:xfrm>
          <a:prstGeom prst="rect">
            <a:avLst/>
          </a:prstGeom>
        </p:spPr>
        <p:txBody>
          <a:bodyPr wrap="square">
            <a:spAutoFit/>
          </a:bodyPr>
          <a:lstStyle/>
          <a:p>
            <a:pPr marL="571500" marR="0" lvl="0" indent="-571500" algn="l" defTabSz="457200" rtl="0" eaLnBrk="1" fontAlgn="auto" latinLnBrk="0" hangingPunct="1">
              <a:lnSpc>
                <a:spcPct val="100000"/>
              </a:lnSpc>
              <a:spcBef>
                <a:spcPts val="0"/>
              </a:spcBef>
              <a:spcAft>
                <a:spcPts val="0"/>
              </a:spcAft>
              <a:buClrTx/>
              <a:buSzTx/>
              <a:buFont typeface="Arial" charset="0"/>
              <a:buChar char="•"/>
              <a:tabLst/>
              <a:defRPr/>
            </a:pPr>
            <a:r>
              <a:rPr kumimoji="0" lang="en-CA" sz="3600" b="0" i="0" u="none" strike="noStrike" kern="1200" cap="none" spc="0" normalizeH="0" baseline="0" noProof="0" dirty="0">
                <a:ln>
                  <a:noFill/>
                </a:ln>
                <a:solidFill>
                  <a:srgbClr val="002060"/>
                </a:solidFill>
                <a:effectLst/>
                <a:uLnTx/>
                <a:uFillTx/>
                <a:latin typeface="Calibri"/>
                <a:ea typeface="+mn-ea"/>
                <a:cs typeface="+mn-cs"/>
              </a:rPr>
              <a:t>Together these “courses” form 8 credits.</a:t>
            </a:r>
          </a:p>
        </p:txBody>
      </p:sp>
      <p:sp>
        <p:nvSpPr>
          <p:cNvPr id="5" name="TextBox 4"/>
          <p:cNvSpPr txBox="1"/>
          <p:nvPr/>
        </p:nvSpPr>
        <p:spPr>
          <a:xfrm>
            <a:off x="588817" y="406247"/>
            <a:ext cx="46863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Career Life Program</a:t>
            </a:r>
          </a:p>
        </p:txBody>
      </p:sp>
      <p:pic>
        <p:nvPicPr>
          <p:cNvPr id="4" name="Picture 3">
            <a:extLst>
              <a:ext uri="{FF2B5EF4-FFF2-40B4-BE49-F238E27FC236}">
                <a16:creationId xmlns:a16="http://schemas.microsoft.com/office/drawing/2014/main" id="{D7DAB4BD-674D-D94B-8748-1804C231D530}"/>
              </a:ext>
            </a:extLst>
          </p:cNvPr>
          <p:cNvPicPr>
            <a:picLocks noChangeAspect="1"/>
          </p:cNvPicPr>
          <p:nvPr/>
        </p:nvPicPr>
        <p:blipFill>
          <a:blip r:embed="rId2"/>
          <a:stretch>
            <a:fillRect/>
          </a:stretch>
        </p:blipFill>
        <p:spPr>
          <a:xfrm>
            <a:off x="0" y="4597400"/>
            <a:ext cx="3175000" cy="2260600"/>
          </a:xfrm>
          <a:prstGeom prst="rect">
            <a:avLst/>
          </a:prstGeom>
        </p:spPr>
      </p:pic>
      <p:sp>
        <p:nvSpPr>
          <p:cNvPr id="6" name="Rectangle 5">
            <a:extLst>
              <a:ext uri="{FF2B5EF4-FFF2-40B4-BE49-F238E27FC236}">
                <a16:creationId xmlns:a16="http://schemas.microsoft.com/office/drawing/2014/main" id="{25BFD51E-CCBD-4846-AA95-AC9994E37011}"/>
              </a:ext>
            </a:extLst>
          </p:cNvPr>
          <p:cNvSpPr/>
          <p:nvPr/>
        </p:nvSpPr>
        <p:spPr>
          <a:xfrm>
            <a:off x="2748397" y="2940979"/>
            <a:ext cx="8561860" cy="3416320"/>
          </a:xfrm>
          <a:prstGeom prst="rect">
            <a:avLst/>
          </a:prstGeom>
        </p:spPr>
        <p:txBody>
          <a:bodyPr wrap="square">
            <a:spAutoFit/>
          </a:bodyPr>
          <a:lstStyle/>
          <a:p>
            <a:pPr marL="1485900" lvl="2" indent="-571500">
              <a:buFont typeface="Arial" charset="0"/>
              <a:buChar char="•"/>
              <a:defRPr/>
            </a:pPr>
            <a:r>
              <a:rPr lang="en-CA" sz="3600" dirty="0">
                <a:solidFill>
                  <a:srgbClr val="002060"/>
                </a:solidFill>
              </a:rPr>
              <a:t>The intention is for schools to be flexible with delivery and not necessarily to see them only as two 4-credit courses, but rather 8 credits to be achieved during the student’s graduation years (10-12). </a:t>
            </a:r>
          </a:p>
        </p:txBody>
      </p:sp>
    </p:spTree>
    <p:extLst>
      <p:ext uri="{BB962C8B-B14F-4D97-AF65-F5344CB8AC3E}">
        <p14:creationId xmlns:p14="http://schemas.microsoft.com/office/powerpoint/2010/main" val="2843169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ubtitle 2"/>
          <p:cNvSpPr txBox="1">
            <a:spLocks/>
          </p:cNvSpPr>
          <p:nvPr/>
        </p:nvSpPr>
        <p:spPr>
          <a:xfrm>
            <a:off x="775853" y="1417642"/>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 name="Rectangle 2"/>
          <p:cNvSpPr/>
          <p:nvPr/>
        </p:nvSpPr>
        <p:spPr>
          <a:xfrm>
            <a:off x="402647" y="2173292"/>
            <a:ext cx="11386705" cy="4031873"/>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Career education courses that will be used in all BC schools in 2018/19:   </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a:p>
            <a:pPr marL="2286000" marR="0" lvl="4"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Career Life Education </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a:p>
            <a:pPr marL="2286000" marR="0" lvl="4"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Graduation Transitions</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a:p>
            <a:pPr marL="1828800" marR="0" lvl="4" indent="0" algn="l" defTabSz="4572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 </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Career Life courses that will be used in all BC schools in 2019/20:</a:t>
            </a:r>
          </a:p>
          <a:p>
            <a:pPr marL="2286000" marR="0" lvl="4"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Career Life Education</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a:p>
            <a:pPr marL="2286000" marR="0" lvl="4" indent="-457200" algn="l" defTabSz="457200" rtl="0" eaLnBrk="1" fontAlgn="auto" latinLnBrk="0" hangingPunct="1">
              <a:lnSpc>
                <a:spcPct val="100000"/>
              </a:lnSpc>
              <a:spcBef>
                <a:spcPts val="0"/>
              </a:spcBef>
              <a:spcAft>
                <a:spcPts val="0"/>
              </a:spcAft>
              <a:buClrTx/>
              <a:buSzTx/>
              <a:buFont typeface="Arial" charset="0"/>
              <a:buChar char="•"/>
              <a:tabLst/>
              <a:defRPr/>
            </a:pPr>
            <a:r>
              <a:rPr kumimoji="0" lang="en-CA" sz="3200" b="0" i="0" u="none" strike="noStrike" kern="1200" cap="none" spc="0" normalizeH="0" baseline="0" noProof="0" dirty="0">
                <a:ln>
                  <a:noFill/>
                </a:ln>
                <a:solidFill>
                  <a:srgbClr val="002060"/>
                </a:solidFill>
                <a:effectLst/>
                <a:uLnTx/>
                <a:uFillTx/>
                <a:latin typeface="Calibri"/>
                <a:ea typeface="+mn-ea"/>
                <a:cs typeface="+mn-cs"/>
              </a:rPr>
              <a:t>Career Life Connections with Capstone </a:t>
            </a:r>
            <a:r>
              <a:rPr kumimoji="0" lang="en-CA" sz="2800" b="0" i="0" u="none" strike="noStrike" kern="1200" cap="none" spc="0" normalizeH="0" baseline="0" noProof="0" dirty="0">
                <a:ln>
                  <a:noFill/>
                </a:ln>
                <a:solidFill>
                  <a:srgbClr val="002060"/>
                </a:solidFill>
                <a:effectLst/>
                <a:uLnTx/>
                <a:uFillTx/>
                <a:latin typeface="Calibri" charset="0"/>
                <a:ea typeface="Calibri" charset="0"/>
                <a:cs typeface="Times New Roman" charset="0"/>
              </a:rPr>
              <a:t> </a:t>
            </a:r>
            <a:endParaRPr kumimoji="0" lang="en-US" sz="2800" b="0" i="0" u="none" strike="noStrike" kern="1200" cap="none" spc="0" normalizeH="0" baseline="0" noProof="0" dirty="0">
              <a:ln>
                <a:noFill/>
              </a:ln>
              <a:solidFill>
                <a:srgbClr val="002060"/>
              </a:solidFill>
              <a:effectLst/>
              <a:uLnTx/>
              <a:uFillTx/>
              <a:latin typeface="Calibri" charset="0"/>
              <a:ea typeface="Calibri" charset="0"/>
              <a:cs typeface="Times New Roman" charset="0"/>
            </a:endParaRPr>
          </a:p>
        </p:txBody>
      </p:sp>
      <p:sp>
        <p:nvSpPr>
          <p:cNvPr id="5" name="TextBox 4"/>
          <p:cNvSpPr txBox="1"/>
          <p:nvPr/>
        </p:nvSpPr>
        <p:spPr>
          <a:xfrm>
            <a:off x="1194955" y="469307"/>
            <a:ext cx="46863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Career Life Program</a:t>
            </a:r>
          </a:p>
        </p:txBody>
      </p:sp>
    </p:spTree>
    <p:extLst>
      <p:ext uri="{BB962C8B-B14F-4D97-AF65-F5344CB8AC3E}">
        <p14:creationId xmlns:p14="http://schemas.microsoft.com/office/powerpoint/2010/main" val="109181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9957" y="17851"/>
            <a:ext cx="11413987" cy="7276254"/>
            <a:chOff x="331990" y="401218"/>
            <a:chExt cx="8560490" cy="7276254"/>
          </a:xfrm>
        </p:grpSpPr>
        <p:pic>
          <p:nvPicPr>
            <p:cNvPr id="4" name="Picture 3" descr="iM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90" y="401218"/>
              <a:ext cx="8560490" cy="7276254"/>
            </a:xfrm>
            <a:prstGeom prst="rect">
              <a:avLst/>
            </a:prstGeom>
          </p:spPr>
        </p:pic>
        <p:pic>
          <p:nvPicPr>
            <p:cNvPr id="6" name="Picture 5" descr="care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987" y="1432506"/>
              <a:ext cx="6283040" cy="3569426"/>
            </a:xfrm>
            <a:prstGeom prst="rect">
              <a:avLst/>
            </a:prstGeom>
          </p:spPr>
        </p:pic>
      </p:grpSp>
    </p:spTree>
    <p:extLst>
      <p:ext uri="{BB962C8B-B14F-4D97-AF65-F5344CB8AC3E}">
        <p14:creationId xmlns:p14="http://schemas.microsoft.com/office/powerpoint/2010/main" val="625242573"/>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237" y="3249597"/>
            <a:ext cx="11261527" cy="3016210"/>
          </a:xfrm>
          <a:prstGeom prst="rect">
            <a:avLst/>
          </a:prstGeom>
          <a:noFill/>
        </p:spPr>
        <p:txBody>
          <a:bodyPr wrap="square" rtlCol="0">
            <a:spAutoFit/>
          </a:bodyPr>
          <a:lstStyle/>
          <a:p>
            <a:pPr marL="346075" indent="-346075">
              <a:lnSpc>
                <a:spcPts val="3620"/>
              </a:lnSpc>
              <a:spcAft>
                <a:spcPts val="1200"/>
              </a:spcAft>
              <a:buClr>
                <a:schemeClr val="tx1"/>
              </a:buClr>
              <a:buFont typeface="Arial"/>
              <a:buChar char="•"/>
            </a:pPr>
            <a:r>
              <a:rPr lang="en-US" sz="3100" dirty="0">
                <a:solidFill>
                  <a:prstClr val="black"/>
                </a:solidFill>
              </a:rPr>
              <a:t>Document, sort and represent one's emerging sense of self </a:t>
            </a:r>
          </a:p>
          <a:p>
            <a:pPr marL="346075" indent="-346075">
              <a:lnSpc>
                <a:spcPts val="3620"/>
              </a:lnSpc>
              <a:spcAft>
                <a:spcPts val="1200"/>
              </a:spcAft>
              <a:buClr>
                <a:schemeClr val="tx1"/>
              </a:buClr>
              <a:buFont typeface="Arial"/>
              <a:buChar char="•"/>
            </a:pPr>
            <a:r>
              <a:rPr lang="en-US" sz="3100" dirty="0">
                <a:solidFill>
                  <a:prstClr val="black"/>
                </a:solidFill>
              </a:rPr>
              <a:t>Learn to gather evidence of competencies;</a:t>
            </a:r>
          </a:p>
          <a:p>
            <a:pPr marL="346075" indent="-346075">
              <a:lnSpc>
                <a:spcPts val="3620"/>
              </a:lnSpc>
              <a:spcAft>
                <a:spcPts val="1200"/>
              </a:spcAft>
              <a:buClr>
                <a:schemeClr val="tx1"/>
              </a:buClr>
              <a:buFont typeface="Arial"/>
              <a:buChar char="•"/>
            </a:pPr>
            <a:r>
              <a:rPr lang="en-US" sz="3100" dirty="0">
                <a:solidFill>
                  <a:prstClr val="black"/>
                </a:solidFill>
              </a:rPr>
              <a:t>Learn to document stories and provide representations of learning; </a:t>
            </a:r>
          </a:p>
          <a:p>
            <a:pPr marL="346075" indent="-346075">
              <a:lnSpc>
                <a:spcPts val="3620"/>
              </a:lnSpc>
              <a:spcAft>
                <a:spcPts val="1200"/>
              </a:spcAft>
              <a:buClr>
                <a:schemeClr val="tx1"/>
              </a:buClr>
              <a:buFont typeface="Arial"/>
              <a:buChar char="•"/>
            </a:pPr>
            <a:r>
              <a:rPr lang="en-US" sz="3100" dirty="0">
                <a:solidFill>
                  <a:prstClr val="black"/>
                </a:solidFill>
              </a:rPr>
              <a:t>A true "curriculum vitae" </a:t>
            </a:r>
          </a:p>
          <a:p>
            <a:pPr>
              <a:lnSpc>
                <a:spcPts val="3620"/>
              </a:lnSpc>
              <a:spcAft>
                <a:spcPts val="1200"/>
              </a:spcAft>
            </a:pPr>
            <a:endParaRPr lang="en-US" sz="3100" dirty="0">
              <a:solidFill>
                <a:prstClr val="black"/>
              </a:solidFill>
            </a:endParaRPr>
          </a:p>
        </p:txBody>
      </p:sp>
      <p:sp>
        <p:nvSpPr>
          <p:cNvPr id="4" name="TextBox 3"/>
          <p:cNvSpPr txBox="1"/>
          <p:nvPr/>
        </p:nvSpPr>
        <p:spPr>
          <a:xfrm>
            <a:off x="1" y="464752"/>
            <a:ext cx="12192000" cy="769441"/>
          </a:xfrm>
          <a:prstGeom prst="rect">
            <a:avLst/>
          </a:prstGeom>
          <a:noFill/>
        </p:spPr>
        <p:txBody>
          <a:bodyPr wrap="square" rtlCol="0">
            <a:spAutoFit/>
          </a:bodyPr>
          <a:lstStyle/>
          <a:p>
            <a:pPr algn="ctr"/>
            <a:r>
              <a:rPr lang="en-US" sz="4400" dirty="0">
                <a:solidFill>
                  <a:prstClr val="black"/>
                </a:solidFill>
                <a:latin typeface="Arial" charset="0"/>
                <a:cs typeface="Arial" charset="0"/>
                <a:sym typeface="Arial" charset="0"/>
              </a:rPr>
              <a:t>Dynamic Portfolio/Profiles of Learning</a:t>
            </a:r>
            <a:endParaRPr lang="en-US" sz="4400" dirty="0">
              <a:solidFill>
                <a:prstClr val="black"/>
              </a:solidFill>
            </a:endParaRPr>
          </a:p>
        </p:txBody>
      </p:sp>
      <p:grpSp>
        <p:nvGrpSpPr>
          <p:cNvPr id="13" name="Group 12"/>
          <p:cNvGrpSpPr/>
          <p:nvPr/>
        </p:nvGrpSpPr>
        <p:grpSpPr>
          <a:xfrm>
            <a:off x="1774370" y="1698371"/>
            <a:ext cx="8066315" cy="1087048"/>
            <a:chOff x="1993786" y="1539304"/>
            <a:chExt cx="5165953" cy="1087048"/>
          </a:xfrm>
        </p:grpSpPr>
        <p:pic>
          <p:nvPicPr>
            <p:cNvPr id="7" name="Picture 6" descr="right-arrow-green-2 copy.gif"/>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993786" y="1539304"/>
              <a:ext cx="1779603" cy="1087048"/>
            </a:xfrm>
            <a:prstGeom prst="rect">
              <a:avLst/>
            </a:prstGeom>
          </p:spPr>
        </p:pic>
        <p:pic>
          <p:nvPicPr>
            <p:cNvPr id="10" name="Picture 9" descr="right-arrow-green-2 copy.gif"/>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5380136" y="1539304"/>
              <a:ext cx="1779603" cy="1087048"/>
            </a:xfrm>
            <a:prstGeom prst="rect">
              <a:avLst/>
            </a:prstGeom>
          </p:spPr>
        </p:pic>
        <p:pic>
          <p:nvPicPr>
            <p:cNvPr id="9" name="Picture 8" descr="right-arrow-green-2.gif"/>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232650" y="1857438"/>
              <a:ext cx="2481700" cy="622423"/>
            </a:xfrm>
            <a:prstGeom prst="rect">
              <a:avLst/>
            </a:prstGeom>
          </p:spPr>
        </p:pic>
      </p:grpSp>
    </p:spTree>
    <p:extLst>
      <p:ext uri="{BB962C8B-B14F-4D97-AF65-F5344CB8AC3E}">
        <p14:creationId xmlns:p14="http://schemas.microsoft.com/office/powerpoint/2010/main" val="165637499"/>
      </p:ext>
    </p:extLst>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752"/>
            <a:ext cx="12192000" cy="1368896"/>
          </a:xfrm>
        </p:spPr>
        <p:txBody>
          <a:bodyPr>
            <a:normAutofit/>
          </a:bodyPr>
          <a:lstStyle/>
          <a:p>
            <a:r>
              <a:rPr lang="en-US" sz="5400" dirty="0">
                <a:solidFill>
                  <a:schemeClr val="tx1"/>
                </a:solidFill>
              </a:rPr>
              <a:t>Current Thinking for </a:t>
            </a:r>
            <a:r>
              <a:rPr lang="en-US" sz="5400" dirty="0">
                <a:solidFill>
                  <a:srgbClr val="000000"/>
                </a:solidFill>
              </a:rPr>
              <a:t>Capstone</a:t>
            </a:r>
          </a:p>
        </p:txBody>
      </p:sp>
      <p:pic>
        <p:nvPicPr>
          <p:cNvPr id="6" name="Picture 5" descr="HomepageHero-NEW-3745527.jpg"/>
          <p:cNvPicPr>
            <a:picLocks noChangeAspect="1"/>
          </p:cNvPicPr>
          <p:nvPr/>
        </p:nvPicPr>
        <p:blipFill rotWithShape="1">
          <a:blip r:embed="rId3">
            <a:extLst>
              <a:ext uri="{BEBA8EAE-BF5A-486C-A8C5-ECC9F3942E4B}">
                <a14:imgProps xmlns:a14="http://schemas.microsoft.com/office/drawing/2010/main">
                  <a14:imgLayer r:embed="rId4">
                    <a14:imgEffect>
                      <a14:backgroundRemoval t="9794" b="97938" l="13976" r="87653"/>
                    </a14:imgEffect>
                  </a14:imgLayer>
                </a14:imgProps>
              </a:ext>
              <a:ext uri="{28A0092B-C50C-407E-A947-70E740481C1C}">
                <a14:useLocalDpi xmlns:a14="http://schemas.microsoft.com/office/drawing/2010/main" val="0"/>
              </a:ext>
            </a:extLst>
          </a:blip>
          <a:srcRect l="4999" r="4997" b="1770"/>
          <a:stretch/>
        </p:blipFill>
        <p:spPr>
          <a:xfrm>
            <a:off x="0" y="1453347"/>
            <a:ext cx="12192000" cy="4912729"/>
          </a:xfrm>
          <a:prstGeom prst="rect">
            <a:avLst/>
          </a:prstGeom>
        </p:spPr>
      </p:pic>
    </p:spTree>
    <p:extLst>
      <p:ext uri="{BB962C8B-B14F-4D97-AF65-F5344CB8AC3E}">
        <p14:creationId xmlns:p14="http://schemas.microsoft.com/office/powerpoint/2010/main" val="538472924"/>
      </p:ext>
    </p:extLst>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2988" y="1620904"/>
            <a:ext cx="11458936" cy="2605229"/>
          </a:xfrm>
        </p:spPr>
        <p:txBody>
          <a:bodyPr>
            <a:normAutofit/>
          </a:bodyPr>
          <a:lstStyle/>
          <a:p>
            <a:pPr marL="0" lvl="0" indent="0">
              <a:buNone/>
            </a:pPr>
            <a:r>
              <a:rPr lang="en-CA" sz="2400" dirty="0">
                <a:solidFill>
                  <a:srgbClr val="404040"/>
                </a:solidFill>
              </a:rPr>
              <a:t>Create a personal integrated plan for post-graduation that articulates choices related to (but not limited to): </a:t>
            </a:r>
            <a:endParaRPr lang="en-CA" sz="3600" dirty="0">
              <a:solidFill>
                <a:srgbClr val="404040"/>
              </a:solidFill>
            </a:endParaRPr>
          </a:p>
          <a:p>
            <a:pPr marL="1255713" lvl="1" indent="-457200">
              <a:buFontTx/>
              <a:buChar char="-"/>
              <a:tabLst>
                <a:tab pos="2682875" algn="l"/>
              </a:tabLst>
            </a:pPr>
            <a:r>
              <a:rPr lang="en-CA" sz="2400" dirty="0">
                <a:solidFill>
                  <a:srgbClr val="404040"/>
                </a:solidFill>
              </a:rPr>
              <a:t>Career	</a:t>
            </a:r>
          </a:p>
          <a:p>
            <a:pPr marL="1255713" lvl="1" indent="-457200">
              <a:buFontTx/>
              <a:buChar char="-"/>
              <a:tabLst>
                <a:tab pos="2682875" algn="l"/>
              </a:tabLst>
            </a:pPr>
            <a:r>
              <a:rPr lang="en-CA" sz="2400" dirty="0">
                <a:solidFill>
                  <a:srgbClr val="404040"/>
                </a:solidFill>
              </a:rPr>
              <a:t>Education</a:t>
            </a:r>
          </a:p>
          <a:p>
            <a:pPr marL="1255713" lvl="1" indent="-457200">
              <a:buFontTx/>
              <a:buChar char="-"/>
              <a:tabLst>
                <a:tab pos="2682875" algn="l"/>
              </a:tabLst>
            </a:pPr>
            <a:r>
              <a:rPr lang="en-CA" sz="2400" dirty="0">
                <a:solidFill>
                  <a:srgbClr val="404040"/>
                </a:solidFill>
              </a:rPr>
              <a:t>Personal Passions</a:t>
            </a:r>
          </a:p>
          <a:p>
            <a:pPr marL="1141413" lvl="1" indent="-342900">
              <a:spcAft>
                <a:spcPts val="1800"/>
              </a:spcAft>
              <a:buFontTx/>
              <a:buChar char="-"/>
              <a:tabLst>
                <a:tab pos="2682875" algn="l"/>
              </a:tabLst>
            </a:pPr>
            <a:r>
              <a:rPr lang="en-CA" sz="2400" dirty="0">
                <a:solidFill>
                  <a:srgbClr val="404040"/>
                </a:solidFill>
              </a:rPr>
              <a:t>Finances- Health and Well-being</a:t>
            </a:r>
          </a:p>
        </p:txBody>
      </p:sp>
      <p:pic>
        <p:nvPicPr>
          <p:cNvPr id="5" name="Picture 4" descr="HomepageHero-NEW-3745527.jpg">
            <a:extLst>
              <a:ext uri="{FF2B5EF4-FFF2-40B4-BE49-F238E27FC236}">
                <a16:creationId xmlns:a16="http://schemas.microsoft.com/office/drawing/2014/main" id="{1B7DE004-4314-7442-B7A8-AEAFE7DCC46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94" b="97938" l="13976" r="87653"/>
                    </a14:imgEffect>
                  </a14:imgLayer>
                </a14:imgProps>
              </a:ext>
              <a:ext uri="{28A0092B-C50C-407E-A947-70E740481C1C}">
                <a14:useLocalDpi xmlns:a14="http://schemas.microsoft.com/office/drawing/2010/main" val="0"/>
              </a:ext>
            </a:extLst>
          </a:blip>
          <a:srcRect l="4999" r="4997" b="1770"/>
          <a:stretch/>
        </p:blipFill>
        <p:spPr>
          <a:xfrm>
            <a:off x="7974957" y="2038460"/>
            <a:ext cx="4355939" cy="2192678"/>
          </a:xfrm>
          <a:prstGeom prst="rect">
            <a:avLst/>
          </a:prstGeom>
        </p:spPr>
      </p:pic>
      <p:pic>
        <p:nvPicPr>
          <p:cNvPr id="6" name="Picture 5" descr="image2.png">
            <a:extLst>
              <a:ext uri="{FF2B5EF4-FFF2-40B4-BE49-F238E27FC236}">
                <a16:creationId xmlns:a16="http://schemas.microsoft.com/office/drawing/2014/main" id="{3E9F8BC9-7582-BC40-BB21-F8EC648017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16223"/>
            <a:ext cx="12192000" cy="648393"/>
          </a:xfrm>
          <a:prstGeom prst="rect">
            <a:avLst/>
          </a:prstGeom>
        </p:spPr>
      </p:pic>
      <p:sp>
        <p:nvSpPr>
          <p:cNvPr id="7" name="Rectangle 6">
            <a:extLst>
              <a:ext uri="{FF2B5EF4-FFF2-40B4-BE49-F238E27FC236}">
                <a16:creationId xmlns:a16="http://schemas.microsoft.com/office/drawing/2014/main" id="{0776A54F-AD91-6C4B-9C24-20BF14645629}"/>
              </a:ext>
            </a:extLst>
          </p:cNvPr>
          <p:cNvSpPr/>
          <p:nvPr/>
        </p:nvSpPr>
        <p:spPr>
          <a:xfrm>
            <a:off x="0" y="440417"/>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AC0B4B2-B00A-2541-9271-9061FBAB4926}"/>
              </a:ext>
            </a:extLst>
          </p:cNvPr>
          <p:cNvSpPr/>
          <p:nvPr/>
        </p:nvSpPr>
        <p:spPr>
          <a:xfrm>
            <a:off x="0" y="-294934"/>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marL="0" marR="0" lvl="0" indent="0" algn="ctr" defTabSz="91381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Capstone</a:t>
            </a:r>
          </a:p>
        </p:txBody>
      </p:sp>
      <p:sp>
        <p:nvSpPr>
          <p:cNvPr id="9" name="Rectangle 8">
            <a:extLst>
              <a:ext uri="{FF2B5EF4-FFF2-40B4-BE49-F238E27FC236}">
                <a16:creationId xmlns:a16="http://schemas.microsoft.com/office/drawing/2014/main" id="{127681E0-AFE7-C44E-A555-F2317A1908FB}"/>
              </a:ext>
            </a:extLst>
          </p:cNvPr>
          <p:cNvSpPr/>
          <p:nvPr/>
        </p:nvSpPr>
        <p:spPr>
          <a:xfrm>
            <a:off x="704126" y="4678820"/>
            <a:ext cx="10783747" cy="1200329"/>
          </a:xfrm>
          <a:prstGeom prst="rect">
            <a:avLst/>
          </a:prstGeom>
        </p:spPr>
        <p:txBody>
          <a:bodyPr wrap="square">
            <a:spAutoFit/>
          </a:bodyPr>
          <a:lstStyle/>
          <a:p>
            <a:r>
              <a:rPr lang="en-CA" sz="2400" dirty="0">
                <a:solidFill>
                  <a:srgbClr val="404040"/>
                </a:solidFill>
              </a:rPr>
              <a:t>Design, assemble, and present a capstone project to an audience that demonstrates reflection on personal learning and achievement (in and out of school), growth in the core competencies,  and reflection on a post-graduation plan. </a:t>
            </a:r>
            <a:endParaRPr lang="en-US" sz="2400" dirty="0">
              <a:solidFill>
                <a:srgbClr val="404040"/>
              </a:solidFill>
            </a:endParaRPr>
          </a:p>
        </p:txBody>
      </p:sp>
    </p:spTree>
    <p:extLst>
      <p:ext uri="{BB962C8B-B14F-4D97-AF65-F5344CB8AC3E}">
        <p14:creationId xmlns:p14="http://schemas.microsoft.com/office/powerpoint/2010/main" val="1648881322"/>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899600"/>
            <a:ext cx="11463867" cy="3477875"/>
          </a:xfrm>
          <a:prstGeom prst="rect">
            <a:avLst/>
          </a:prstGeom>
        </p:spPr>
        <p:txBody>
          <a:bodyPr wrap="square">
            <a:spAutoFit/>
          </a:bodyPr>
          <a:lstStyle/>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rId3"/>
            </a:endParaRPr>
          </a:p>
          <a:p>
            <a:endParaRPr lang="sk-SK" sz="2000" u="sng" dirty="0">
              <a:solidFill>
                <a:srgbClr val="FFFFFF"/>
              </a:solidFill>
              <a:hlinkClick r:id="" action="ppaction://noaction"/>
            </a:endParaRPr>
          </a:p>
        </p:txBody>
      </p:sp>
      <p:pic>
        <p:nvPicPr>
          <p:cNvPr id="7" name="Picture 6">
            <a:extLst>
              <a:ext uri="{FF2B5EF4-FFF2-40B4-BE49-F238E27FC236}">
                <a16:creationId xmlns:a16="http://schemas.microsoft.com/office/drawing/2014/main" id="{0315DB61-233F-0C43-9258-69C95DEA0DD2}"/>
              </a:ext>
            </a:extLst>
          </p:cNvPr>
          <p:cNvPicPr>
            <a:picLocks noChangeAspect="1"/>
          </p:cNvPicPr>
          <p:nvPr/>
        </p:nvPicPr>
        <p:blipFill>
          <a:blip r:embed="rId4"/>
          <a:stretch>
            <a:fillRect/>
          </a:stretch>
        </p:blipFill>
        <p:spPr>
          <a:xfrm>
            <a:off x="899387" y="2004111"/>
            <a:ext cx="1586527" cy="1918669"/>
          </a:xfrm>
          <a:prstGeom prst="rect">
            <a:avLst/>
          </a:prstGeom>
        </p:spPr>
      </p:pic>
      <p:pic>
        <p:nvPicPr>
          <p:cNvPr id="9" name="Picture 8">
            <a:extLst>
              <a:ext uri="{FF2B5EF4-FFF2-40B4-BE49-F238E27FC236}">
                <a16:creationId xmlns:a16="http://schemas.microsoft.com/office/drawing/2014/main" id="{E85CDDD0-E4CC-DC46-A760-FE586188FAA7}"/>
              </a:ext>
            </a:extLst>
          </p:cNvPr>
          <p:cNvPicPr>
            <a:picLocks noChangeAspect="1"/>
          </p:cNvPicPr>
          <p:nvPr/>
        </p:nvPicPr>
        <p:blipFill>
          <a:blip r:embed="rId5"/>
          <a:stretch>
            <a:fillRect/>
          </a:stretch>
        </p:blipFill>
        <p:spPr>
          <a:xfrm>
            <a:off x="3094105" y="1868908"/>
            <a:ext cx="1562100" cy="2450927"/>
          </a:xfrm>
          <a:prstGeom prst="rect">
            <a:avLst/>
          </a:prstGeom>
        </p:spPr>
      </p:pic>
      <p:pic>
        <p:nvPicPr>
          <p:cNvPr id="11" name="Picture 10">
            <a:extLst>
              <a:ext uri="{FF2B5EF4-FFF2-40B4-BE49-F238E27FC236}">
                <a16:creationId xmlns:a16="http://schemas.microsoft.com/office/drawing/2014/main" id="{524CA2D8-6B63-6F4E-B1DD-0E4393A4CB5C}"/>
              </a:ext>
            </a:extLst>
          </p:cNvPr>
          <p:cNvPicPr>
            <a:picLocks noChangeAspect="1"/>
          </p:cNvPicPr>
          <p:nvPr/>
        </p:nvPicPr>
        <p:blipFill>
          <a:blip r:embed="rId6"/>
          <a:stretch>
            <a:fillRect/>
          </a:stretch>
        </p:blipFill>
        <p:spPr>
          <a:xfrm>
            <a:off x="440455" y="5344623"/>
            <a:ext cx="3200400" cy="1244600"/>
          </a:xfrm>
          <a:prstGeom prst="rect">
            <a:avLst/>
          </a:prstGeom>
        </p:spPr>
      </p:pic>
      <p:pic>
        <p:nvPicPr>
          <p:cNvPr id="12" name="Picture 11">
            <a:extLst>
              <a:ext uri="{FF2B5EF4-FFF2-40B4-BE49-F238E27FC236}">
                <a16:creationId xmlns:a16="http://schemas.microsoft.com/office/drawing/2014/main" id="{1DB3E5B9-A478-6741-AC62-5871F0847C9C}"/>
              </a:ext>
            </a:extLst>
          </p:cNvPr>
          <p:cNvPicPr>
            <a:picLocks noChangeAspect="1"/>
          </p:cNvPicPr>
          <p:nvPr/>
        </p:nvPicPr>
        <p:blipFill>
          <a:blip r:embed="rId7"/>
          <a:stretch>
            <a:fillRect/>
          </a:stretch>
        </p:blipFill>
        <p:spPr>
          <a:xfrm>
            <a:off x="4042058" y="4416917"/>
            <a:ext cx="1940278" cy="2172306"/>
          </a:xfrm>
          <a:prstGeom prst="rect">
            <a:avLst/>
          </a:prstGeom>
        </p:spPr>
      </p:pic>
      <p:pic>
        <p:nvPicPr>
          <p:cNvPr id="13" name="Picture 12">
            <a:extLst>
              <a:ext uri="{FF2B5EF4-FFF2-40B4-BE49-F238E27FC236}">
                <a16:creationId xmlns:a16="http://schemas.microsoft.com/office/drawing/2014/main" id="{090F4968-C370-4940-B4BC-925567F609CC}"/>
              </a:ext>
            </a:extLst>
          </p:cNvPr>
          <p:cNvPicPr>
            <a:picLocks noChangeAspect="1"/>
          </p:cNvPicPr>
          <p:nvPr/>
        </p:nvPicPr>
        <p:blipFill>
          <a:blip r:embed="rId8"/>
          <a:stretch>
            <a:fillRect/>
          </a:stretch>
        </p:blipFill>
        <p:spPr>
          <a:xfrm>
            <a:off x="6774509" y="905244"/>
            <a:ext cx="5476719" cy="2256598"/>
          </a:xfrm>
          <a:prstGeom prst="rect">
            <a:avLst/>
          </a:prstGeom>
        </p:spPr>
      </p:pic>
      <p:pic>
        <p:nvPicPr>
          <p:cNvPr id="10" name="Picture 9">
            <a:extLst>
              <a:ext uri="{FF2B5EF4-FFF2-40B4-BE49-F238E27FC236}">
                <a16:creationId xmlns:a16="http://schemas.microsoft.com/office/drawing/2014/main" id="{47AFEDC8-4C94-6F42-988E-2DE34EA134E6}"/>
              </a:ext>
            </a:extLst>
          </p:cNvPr>
          <p:cNvPicPr>
            <a:picLocks noChangeAspect="1"/>
          </p:cNvPicPr>
          <p:nvPr/>
        </p:nvPicPr>
        <p:blipFill>
          <a:blip r:embed="rId9"/>
          <a:stretch>
            <a:fillRect/>
          </a:stretch>
        </p:blipFill>
        <p:spPr>
          <a:xfrm>
            <a:off x="7697235" y="3026448"/>
            <a:ext cx="1270000" cy="2129750"/>
          </a:xfrm>
          <a:prstGeom prst="rect">
            <a:avLst/>
          </a:prstGeom>
        </p:spPr>
      </p:pic>
      <p:sp>
        <p:nvSpPr>
          <p:cNvPr id="3" name="Title 2"/>
          <p:cNvSpPr>
            <a:spLocks noGrp="1"/>
          </p:cNvSpPr>
          <p:nvPr>
            <p:ph type="title"/>
          </p:nvPr>
        </p:nvSpPr>
        <p:spPr>
          <a:xfrm>
            <a:off x="341364" y="41086"/>
            <a:ext cx="11444915" cy="1252728"/>
          </a:xfrm>
        </p:spPr>
        <p:txBody>
          <a:bodyPr>
            <a:noAutofit/>
          </a:bodyPr>
          <a:lstStyle/>
          <a:p>
            <a:r>
              <a:rPr lang="en-US" sz="5600" dirty="0">
                <a:solidFill>
                  <a:srgbClr val="FF0000"/>
                </a:solidFill>
              </a:rPr>
              <a:t>What is Happening at Post Secondary? </a:t>
            </a:r>
          </a:p>
        </p:txBody>
      </p:sp>
      <p:pic>
        <p:nvPicPr>
          <p:cNvPr id="14" name="Picture 13">
            <a:extLst>
              <a:ext uri="{FF2B5EF4-FFF2-40B4-BE49-F238E27FC236}">
                <a16:creationId xmlns:a16="http://schemas.microsoft.com/office/drawing/2014/main" id="{E2EB14D0-F09C-094E-A560-CC80470CBFE1}"/>
              </a:ext>
            </a:extLst>
          </p:cNvPr>
          <p:cNvPicPr>
            <a:picLocks noChangeAspect="1"/>
          </p:cNvPicPr>
          <p:nvPr/>
        </p:nvPicPr>
        <p:blipFill>
          <a:blip r:embed="rId10"/>
          <a:stretch>
            <a:fillRect/>
          </a:stretch>
        </p:blipFill>
        <p:spPr>
          <a:xfrm>
            <a:off x="10057070" y="3334665"/>
            <a:ext cx="1384335" cy="1826055"/>
          </a:xfrm>
          <a:prstGeom prst="rect">
            <a:avLst/>
          </a:prstGeom>
        </p:spPr>
      </p:pic>
      <p:pic>
        <p:nvPicPr>
          <p:cNvPr id="15" name="Picture 14">
            <a:extLst>
              <a:ext uri="{FF2B5EF4-FFF2-40B4-BE49-F238E27FC236}">
                <a16:creationId xmlns:a16="http://schemas.microsoft.com/office/drawing/2014/main" id="{C3EA33D4-F2FC-E246-9AED-37342A20F44B}"/>
              </a:ext>
            </a:extLst>
          </p:cNvPr>
          <p:cNvPicPr>
            <a:picLocks noChangeAspect="1"/>
          </p:cNvPicPr>
          <p:nvPr/>
        </p:nvPicPr>
        <p:blipFill>
          <a:blip r:embed="rId11"/>
          <a:stretch>
            <a:fillRect/>
          </a:stretch>
        </p:blipFill>
        <p:spPr>
          <a:xfrm>
            <a:off x="6892006" y="5156198"/>
            <a:ext cx="4432300" cy="1524000"/>
          </a:xfrm>
          <a:prstGeom prst="rect">
            <a:avLst/>
          </a:prstGeom>
        </p:spPr>
      </p:pic>
      <p:pic>
        <p:nvPicPr>
          <p:cNvPr id="16" name="Picture 15">
            <a:extLst>
              <a:ext uri="{FF2B5EF4-FFF2-40B4-BE49-F238E27FC236}">
                <a16:creationId xmlns:a16="http://schemas.microsoft.com/office/drawing/2014/main" id="{C90AA9CD-E090-E542-8DF3-B6EAD506E15C}"/>
              </a:ext>
            </a:extLst>
          </p:cNvPr>
          <p:cNvPicPr>
            <a:picLocks noChangeAspect="1"/>
          </p:cNvPicPr>
          <p:nvPr/>
        </p:nvPicPr>
        <p:blipFill>
          <a:blip r:embed="rId12"/>
          <a:stretch>
            <a:fillRect/>
          </a:stretch>
        </p:blipFill>
        <p:spPr>
          <a:xfrm>
            <a:off x="492501" y="4350551"/>
            <a:ext cx="2400300" cy="977900"/>
          </a:xfrm>
          <a:prstGeom prst="rect">
            <a:avLst/>
          </a:prstGeom>
        </p:spPr>
      </p:pic>
      <p:pic>
        <p:nvPicPr>
          <p:cNvPr id="8" name="Picture 7">
            <a:extLst>
              <a:ext uri="{FF2B5EF4-FFF2-40B4-BE49-F238E27FC236}">
                <a16:creationId xmlns:a16="http://schemas.microsoft.com/office/drawing/2014/main" id="{68806A52-A0B3-594E-9341-F57738094114}"/>
              </a:ext>
            </a:extLst>
          </p:cNvPr>
          <p:cNvPicPr>
            <a:picLocks noChangeAspect="1"/>
          </p:cNvPicPr>
          <p:nvPr/>
        </p:nvPicPr>
        <p:blipFill>
          <a:blip r:embed="rId13"/>
          <a:stretch>
            <a:fillRect/>
          </a:stretch>
        </p:blipFill>
        <p:spPr>
          <a:xfrm>
            <a:off x="5385268" y="1930213"/>
            <a:ext cx="1506738" cy="2161110"/>
          </a:xfrm>
          <a:prstGeom prst="rect">
            <a:avLst/>
          </a:prstGeom>
        </p:spPr>
      </p:pic>
    </p:spTree>
    <p:extLst>
      <p:ext uri="{BB962C8B-B14F-4D97-AF65-F5344CB8AC3E}">
        <p14:creationId xmlns:p14="http://schemas.microsoft.com/office/powerpoint/2010/main" val="413426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0180"/>
            <a:ext cx="10972800" cy="1143000"/>
          </a:xfrm>
        </p:spPr>
        <p:txBody>
          <a:bodyPr/>
          <a:lstStyle/>
          <a:p>
            <a:r>
              <a:rPr lang="en-US" dirty="0"/>
              <a:t>SO WHY TRANSFORM NOW?</a:t>
            </a:r>
          </a:p>
        </p:txBody>
      </p:sp>
      <p:pic>
        <p:nvPicPr>
          <p:cNvPr id="4" name="Content Placeholder 3"/>
          <p:cNvPicPr>
            <a:picLocks noGrp="1" noChangeAspect="1"/>
          </p:cNvPicPr>
          <p:nvPr>
            <p:ph idx="1"/>
          </p:nvPr>
        </p:nvPicPr>
        <p:blipFill>
          <a:blip r:embed="rId2"/>
          <a:stretch>
            <a:fillRect/>
          </a:stretch>
        </p:blipFill>
        <p:spPr>
          <a:xfrm>
            <a:off x="1574800" y="1563180"/>
            <a:ext cx="9042400" cy="4746868"/>
          </a:xfrm>
          <a:prstGeom prst="rect">
            <a:avLst/>
          </a:prstGeom>
        </p:spPr>
      </p:pic>
    </p:spTree>
    <p:extLst>
      <p:ext uri="{BB962C8B-B14F-4D97-AF65-F5344CB8AC3E}">
        <p14:creationId xmlns:p14="http://schemas.microsoft.com/office/powerpoint/2010/main" val="36005298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06679" y="942656"/>
            <a:ext cx="874156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200" b="1" dirty="0">
                <a:solidFill>
                  <a:srgbClr val="1F497D"/>
                </a:solidFill>
              </a:rPr>
              <a:t>Graduation Requirements and Post-Secondary</a:t>
            </a:r>
            <a:endParaRPr lang="en-US" sz="3200" dirty="0">
              <a:solidFill>
                <a:srgbClr val="1F497D"/>
              </a:solidFill>
            </a:endParaRPr>
          </a:p>
        </p:txBody>
      </p:sp>
      <p:sp>
        <p:nvSpPr>
          <p:cNvPr id="9" name="TextBox 8"/>
          <p:cNvSpPr txBox="1"/>
          <p:nvPr/>
        </p:nvSpPr>
        <p:spPr>
          <a:xfrm>
            <a:off x="358816" y="1688563"/>
            <a:ext cx="6412374" cy="4816703"/>
          </a:xfrm>
          <a:prstGeom prst="rect">
            <a:avLst/>
          </a:prstGeom>
          <a:solidFill>
            <a:schemeClr val="bg1">
              <a:lumMod val="95000"/>
            </a:schemeClr>
          </a:solidFill>
        </p:spPr>
        <p:txBody>
          <a:bodyPr wrap="square" rtlCol="0">
            <a:spAutoFit/>
          </a:bodyPr>
          <a:lstStyle/>
          <a:p>
            <a:pPr>
              <a:spcBef>
                <a:spcPts val="600"/>
              </a:spcBef>
              <a:buClr>
                <a:srgbClr val="EABB2E"/>
              </a:buClr>
            </a:pPr>
            <a:r>
              <a:rPr lang="en-CA" sz="2300" b="1" dirty="0">
                <a:solidFill>
                  <a:srgbClr val="1F497D"/>
                </a:solidFill>
                <a:latin typeface="Open Sans"/>
                <a:cs typeface="Open Sans"/>
              </a:rPr>
              <a:t>What has the Ministry heard from Post Secondary?</a:t>
            </a:r>
          </a:p>
          <a:p>
            <a:pPr marL="285750" indent="-285750">
              <a:spcBef>
                <a:spcPts val="600"/>
              </a:spcBef>
              <a:buClr>
                <a:srgbClr val="EABB2E"/>
              </a:buClr>
              <a:buFont typeface="Wingdings" panose="05000000000000000000" pitchFamily="2" charset="2"/>
              <a:buChar char="Ø"/>
            </a:pPr>
            <a:r>
              <a:rPr lang="en-CA" sz="2200" dirty="0">
                <a:solidFill>
                  <a:prstClr val="black">
                    <a:lumMod val="65000"/>
                    <a:lumOff val="35000"/>
                  </a:prstClr>
                </a:solidFill>
                <a:latin typeface="Open Sans"/>
                <a:cs typeface="Open Sans"/>
              </a:rPr>
              <a:t>Ministry staff continue to support PSIs as they work through their review and governance processes to ensure alignment with the changes in the K-12 sector. </a:t>
            </a:r>
          </a:p>
          <a:p>
            <a:pPr marL="285750" indent="-285750">
              <a:spcBef>
                <a:spcPts val="600"/>
              </a:spcBef>
              <a:buClr>
                <a:srgbClr val="EABB2E"/>
              </a:buClr>
              <a:buFont typeface="Wingdings" panose="05000000000000000000" pitchFamily="2" charset="2"/>
              <a:buChar char="Ø"/>
            </a:pPr>
            <a:r>
              <a:rPr lang="en-CA" sz="2200" dirty="0">
                <a:solidFill>
                  <a:prstClr val="black">
                    <a:lumMod val="65000"/>
                    <a:lumOff val="35000"/>
                  </a:prstClr>
                </a:solidFill>
                <a:latin typeface="Open Sans"/>
                <a:cs typeface="Open Sans"/>
              </a:rPr>
              <a:t>This includes their consideration of the Numeracy and Literacy Assessments.  </a:t>
            </a:r>
          </a:p>
          <a:p>
            <a:pPr marL="285750" indent="-285750">
              <a:spcBef>
                <a:spcPts val="600"/>
              </a:spcBef>
              <a:buClr>
                <a:srgbClr val="EABB2E"/>
              </a:buClr>
              <a:buFont typeface="Wingdings" panose="05000000000000000000" pitchFamily="2" charset="2"/>
              <a:buChar char="Ø"/>
            </a:pPr>
            <a:r>
              <a:rPr lang="en-CA" sz="2200" dirty="0">
                <a:solidFill>
                  <a:prstClr val="black">
                    <a:lumMod val="65000"/>
                    <a:lumOff val="35000"/>
                  </a:prstClr>
                </a:solidFill>
                <a:latin typeface="Open Sans"/>
                <a:cs typeface="Open Sans"/>
              </a:rPr>
              <a:t>Numeracy and Literacy assessments likely used as value add; UBC and SFU have indicated the Numeracy Assessment results will not be considered as part of student admission.</a:t>
            </a:r>
          </a:p>
          <a:p>
            <a:pPr marL="285750" indent="-285750">
              <a:spcBef>
                <a:spcPts val="600"/>
              </a:spcBef>
              <a:buClr>
                <a:srgbClr val="EABB2E"/>
              </a:buClr>
              <a:buFont typeface="Wingdings" panose="05000000000000000000" pitchFamily="2" charset="2"/>
              <a:buChar char="Ø"/>
            </a:pPr>
            <a:r>
              <a:rPr lang="en-CA" sz="2200" dirty="0">
                <a:solidFill>
                  <a:prstClr val="black">
                    <a:lumMod val="65000"/>
                    <a:lumOff val="35000"/>
                  </a:prstClr>
                </a:solidFill>
                <a:latin typeface="Open Sans"/>
                <a:cs typeface="Open Sans"/>
              </a:rPr>
              <a:t>Anticipate PSIs to post admission requirements by early Fall 2018 </a:t>
            </a:r>
          </a:p>
        </p:txBody>
      </p:sp>
      <p:sp>
        <p:nvSpPr>
          <p:cNvPr id="2" name="Rectangle 1"/>
          <p:cNvSpPr/>
          <p:nvPr/>
        </p:nvSpPr>
        <p:spPr>
          <a:xfrm>
            <a:off x="7172706" y="1688563"/>
            <a:ext cx="4753273" cy="1169551"/>
          </a:xfrm>
          <a:prstGeom prst="rect">
            <a:avLst/>
          </a:prstGeom>
          <a:solidFill>
            <a:schemeClr val="bg1">
              <a:lumMod val="95000"/>
            </a:schemeClr>
          </a:solidFill>
        </p:spPr>
        <p:txBody>
          <a:bodyPr wrap="square">
            <a:spAutoFit/>
          </a:bodyPr>
          <a:lstStyle/>
          <a:p>
            <a:pPr marL="0" lvl="2" defTabSz="914400">
              <a:buClr>
                <a:srgbClr val="4F81BD"/>
              </a:buClr>
              <a:defRPr/>
            </a:pPr>
            <a:r>
              <a:rPr lang="en-CA" sz="2000" b="1" dirty="0">
                <a:solidFill>
                  <a:srgbClr val="1F497D"/>
                </a:solidFill>
                <a:latin typeface="Open Sans"/>
                <a:cs typeface="Open Sans"/>
              </a:rPr>
              <a:t>UBC and SFU admission requirements: </a:t>
            </a:r>
          </a:p>
          <a:p>
            <a:pPr marL="285750" indent="-285750">
              <a:spcBef>
                <a:spcPts val="600"/>
              </a:spcBef>
              <a:buClr>
                <a:srgbClr val="EABB2E"/>
              </a:buClr>
              <a:buFont typeface="Arial" panose="020B0604020202020204" pitchFamily="34" charset="0"/>
              <a:buChar char="•"/>
            </a:pPr>
            <a:r>
              <a:rPr lang="en-CA" sz="2000" dirty="0">
                <a:solidFill>
                  <a:srgbClr val="1F497D"/>
                </a:solidFill>
                <a:latin typeface="Open Sans"/>
                <a:cs typeface="Open Sans"/>
                <a:hlinkClick r:id="rId3"/>
              </a:rPr>
              <a:t>UBC Admission Requirements</a:t>
            </a:r>
            <a:endParaRPr lang="en-CA" sz="2000" dirty="0">
              <a:solidFill>
                <a:srgbClr val="1F497D"/>
              </a:solidFill>
              <a:latin typeface="Open Sans"/>
              <a:cs typeface="Open Sans"/>
            </a:endParaRPr>
          </a:p>
          <a:p>
            <a:pPr marL="285750" indent="-285750">
              <a:spcBef>
                <a:spcPts val="600"/>
              </a:spcBef>
              <a:buClr>
                <a:srgbClr val="EABB2E"/>
              </a:buClr>
              <a:buFont typeface="Arial" panose="020B0604020202020204" pitchFamily="34" charset="0"/>
              <a:buChar char="•"/>
            </a:pPr>
            <a:r>
              <a:rPr lang="en-CA" sz="2000" dirty="0">
                <a:solidFill>
                  <a:srgbClr val="1F497D"/>
                </a:solidFill>
                <a:latin typeface="Open Sans"/>
                <a:cs typeface="Open Sans"/>
                <a:hlinkClick r:id="rId4"/>
              </a:rPr>
              <a:t>SFU Admission Requirements</a:t>
            </a:r>
            <a:endParaRPr lang="en-CA" sz="2000" dirty="0">
              <a:solidFill>
                <a:srgbClr val="1F497D"/>
              </a:solidFill>
              <a:latin typeface="Open Sans"/>
              <a:cs typeface="Open Sans"/>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1647" r="4296"/>
          <a:stretch/>
        </p:blipFill>
        <p:spPr>
          <a:xfrm>
            <a:off x="8119155" y="3115672"/>
            <a:ext cx="3320687" cy="2989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41113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0932" y="1359344"/>
            <a:ext cx="874156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200" b="1" dirty="0">
                <a:solidFill>
                  <a:srgbClr val="1F497D"/>
                </a:solidFill>
              </a:rPr>
              <a:t>Engagement with Post Secondary Institutions</a:t>
            </a:r>
          </a:p>
          <a:p>
            <a:pPr algn="l">
              <a:defRPr/>
            </a:pPr>
            <a:endParaRPr lang="en-US" sz="3200" dirty="0">
              <a:solidFill>
                <a:srgbClr val="1F497D"/>
              </a:solidFill>
            </a:endParaRPr>
          </a:p>
        </p:txBody>
      </p:sp>
      <p:sp>
        <p:nvSpPr>
          <p:cNvPr id="4" name="Rectangle 3">
            <a:extLst>
              <a:ext uri="{FF2B5EF4-FFF2-40B4-BE49-F238E27FC236}">
                <a16:creationId xmlns:a16="http://schemas.microsoft.com/office/drawing/2014/main" id="{8B56C879-5C25-004D-9907-A265BA8276B6}"/>
              </a:ext>
            </a:extLst>
          </p:cNvPr>
          <p:cNvSpPr/>
          <p:nvPr/>
        </p:nvSpPr>
        <p:spPr>
          <a:xfrm>
            <a:off x="1207625" y="2116460"/>
            <a:ext cx="9579980" cy="2601290"/>
          </a:xfrm>
          <a:prstGeom prst="rect">
            <a:avLst/>
          </a:prstGeom>
        </p:spPr>
        <p:txBody>
          <a:bodyPr wrap="square">
            <a:spAutoFit/>
          </a:bodyPr>
          <a:lstStyle/>
          <a:p>
            <a:pPr>
              <a:lnSpc>
                <a:spcPct val="130000"/>
              </a:lnSpc>
              <a:spcBef>
                <a:spcPts val="600"/>
              </a:spcBef>
              <a:spcAft>
                <a:spcPts val="600"/>
              </a:spcAft>
              <a:buClr>
                <a:srgbClr val="EABB2E"/>
              </a:buClr>
            </a:pPr>
            <a:r>
              <a:rPr lang="en-US" sz="3200" dirty="0">
                <a:solidFill>
                  <a:schemeClr val="tx2"/>
                </a:solidFill>
                <a:cs typeface="Open Sans Light"/>
              </a:rPr>
              <a:t>Working jointly with the Ministry of Advanced Education and Skills Training to engage with Post Secondary Institutions (Association Presidents, Vice Presidents, Registrars and Faculty)</a:t>
            </a:r>
          </a:p>
        </p:txBody>
      </p:sp>
    </p:spTree>
    <p:extLst>
      <p:ext uri="{BB962C8B-B14F-4D97-AF65-F5344CB8AC3E}">
        <p14:creationId xmlns:p14="http://schemas.microsoft.com/office/powerpoint/2010/main" val="1512180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0932" y="1359344"/>
            <a:ext cx="8741568"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r>
              <a:rPr lang="en-US" sz="3200" b="1" dirty="0">
                <a:solidFill>
                  <a:srgbClr val="1F497D"/>
                </a:solidFill>
              </a:rPr>
              <a:t>Engagement with Post Secondary Institutions</a:t>
            </a:r>
          </a:p>
          <a:p>
            <a:pPr algn="l">
              <a:defRPr/>
            </a:pPr>
            <a:endParaRPr lang="en-US" sz="3200" dirty="0">
              <a:solidFill>
                <a:srgbClr val="1F497D"/>
              </a:solidFill>
            </a:endParaRPr>
          </a:p>
        </p:txBody>
      </p:sp>
      <p:sp>
        <p:nvSpPr>
          <p:cNvPr id="2" name="Rectangle 1">
            <a:extLst>
              <a:ext uri="{FF2B5EF4-FFF2-40B4-BE49-F238E27FC236}">
                <a16:creationId xmlns:a16="http://schemas.microsoft.com/office/drawing/2014/main" id="{D9A25B22-F2CE-BB4D-BBB3-D3514D5EE433}"/>
              </a:ext>
            </a:extLst>
          </p:cNvPr>
          <p:cNvSpPr/>
          <p:nvPr/>
        </p:nvSpPr>
        <p:spPr>
          <a:xfrm>
            <a:off x="484676" y="1780255"/>
            <a:ext cx="11025878" cy="4020781"/>
          </a:xfrm>
          <a:prstGeom prst="rect">
            <a:avLst/>
          </a:prstGeom>
        </p:spPr>
        <p:txBody>
          <a:bodyPr wrap="square">
            <a:spAutoFit/>
          </a:bodyPr>
          <a:lstStyle/>
          <a:p>
            <a:pPr>
              <a:lnSpc>
                <a:spcPct val="130000"/>
              </a:lnSpc>
              <a:spcBef>
                <a:spcPts val="600"/>
              </a:spcBef>
              <a:spcAft>
                <a:spcPts val="600"/>
              </a:spcAft>
              <a:buClr>
                <a:schemeClr val="accent1"/>
              </a:buClr>
            </a:pPr>
            <a:r>
              <a:rPr lang="en-US" sz="3200" b="1" dirty="0">
                <a:solidFill>
                  <a:schemeClr val="tx2"/>
                </a:solidFill>
                <a:cs typeface="Open Sans"/>
              </a:rPr>
              <a:t>Primary areas of interests include: </a:t>
            </a:r>
          </a:p>
          <a:p>
            <a:pPr marL="289350" indent="-285750">
              <a:lnSpc>
                <a:spcPct val="110000"/>
              </a:lnSpc>
              <a:spcBef>
                <a:spcPts val="600"/>
              </a:spcBef>
              <a:buClr>
                <a:schemeClr val="accent1"/>
              </a:buClr>
              <a:buFont typeface="Wingdings" panose="05000000000000000000" pitchFamily="2" charset="2"/>
              <a:buChar char="§"/>
            </a:pPr>
            <a:r>
              <a:rPr lang="en-US" sz="2400" b="1" dirty="0">
                <a:solidFill>
                  <a:schemeClr val="tx2"/>
                </a:solidFill>
                <a:cs typeface="Open Sans Light"/>
              </a:rPr>
              <a:t>Implementation Schedule</a:t>
            </a:r>
            <a:r>
              <a:rPr lang="en-US" sz="2400" dirty="0">
                <a:solidFill>
                  <a:schemeClr val="tx2"/>
                </a:solidFill>
                <a:cs typeface="Open Sans Light"/>
              </a:rPr>
              <a:t>: Alignment between sector timelines and PSI’s review and approval process </a:t>
            </a:r>
            <a:endParaRPr lang="en-CA" sz="2400" dirty="0">
              <a:solidFill>
                <a:schemeClr val="tx2"/>
              </a:solidFill>
              <a:cs typeface="Open Sans Light"/>
            </a:endParaRPr>
          </a:p>
          <a:p>
            <a:pPr marL="289350" indent="-285750">
              <a:lnSpc>
                <a:spcPct val="110000"/>
              </a:lnSpc>
              <a:spcBef>
                <a:spcPts val="600"/>
              </a:spcBef>
              <a:buClr>
                <a:schemeClr val="accent1"/>
              </a:buClr>
              <a:buFont typeface="Wingdings" panose="05000000000000000000" pitchFamily="2" charset="2"/>
              <a:buChar char="§"/>
            </a:pPr>
            <a:r>
              <a:rPr lang="en-US" sz="2400" b="1" dirty="0">
                <a:solidFill>
                  <a:schemeClr val="tx2"/>
                </a:solidFill>
                <a:cs typeface="Open Sans Light"/>
              </a:rPr>
              <a:t>10-12 curriculum: </a:t>
            </a:r>
            <a:r>
              <a:rPr lang="en-US" sz="2400" dirty="0">
                <a:solidFill>
                  <a:schemeClr val="tx2"/>
                </a:solidFill>
                <a:cs typeface="Open Sans Light"/>
              </a:rPr>
              <a:t>ELA 11 &amp; 12, Math, Science &amp; Socials Studies are of most interest</a:t>
            </a:r>
          </a:p>
          <a:p>
            <a:pPr marL="289350" indent="-285750">
              <a:lnSpc>
                <a:spcPct val="110000"/>
              </a:lnSpc>
              <a:spcBef>
                <a:spcPts val="600"/>
              </a:spcBef>
              <a:buClr>
                <a:schemeClr val="accent1"/>
              </a:buClr>
              <a:buFont typeface="Wingdings" panose="05000000000000000000" pitchFamily="2" charset="2"/>
              <a:buChar char="§"/>
            </a:pPr>
            <a:r>
              <a:rPr lang="en-CA" sz="2400" b="1" dirty="0">
                <a:solidFill>
                  <a:schemeClr val="tx2"/>
                </a:solidFill>
                <a:cs typeface="Open Sans Light"/>
              </a:rPr>
              <a:t>Graduation A</a:t>
            </a:r>
            <a:r>
              <a:rPr lang="en-US" sz="2400" b="1" dirty="0">
                <a:solidFill>
                  <a:schemeClr val="tx2"/>
                </a:solidFill>
                <a:cs typeface="Open Sans Light"/>
              </a:rPr>
              <a:t>ssessments</a:t>
            </a:r>
            <a:r>
              <a:rPr lang="en-US" sz="2400" dirty="0">
                <a:solidFill>
                  <a:schemeClr val="tx2"/>
                </a:solidFill>
                <a:cs typeface="Open Sans Light"/>
              </a:rPr>
              <a:t>: Interested in how the results will be recorded on the transcripts</a:t>
            </a:r>
            <a:endParaRPr lang="en-CA" sz="2400" dirty="0">
              <a:solidFill>
                <a:schemeClr val="tx2"/>
              </a:solidFill>
              <a:cs typeface="Open Sans Light"/>
            </a:endParaRPr>
          </a:p>
          <a:p>
            <a:pPr marL="289350" indent="-285750">
              <a:lnSpc>
                <a:spcPct val="110000"/>
              </a:lnSpc>
              <a:spcBef>
                <a:spcPts val="600"/>
              </a:spcBef>
              <a:buClr>
                <a:schemeClr val="accent1"/>
              </a:buClr>
              <a:buFont typeface="Wingdings" panose="05000000000000000000" pitchFamily="2" charset="2"/>
              <a:buChar char="§"/>
            </a:pPr>
            <a:r>
              <a:rPr lang="en-US" sz="2400" b="1" dirty="0">
                <a:solidFill>
                  <a:schemeClr val="tx2"/>
                </a:solidFill>
                <a:cs typeface="Open Sans Light"/>
              </a:rPr>
              <a:t>Teaching and Learning for Faculty</a:t>
            </a:r>
            <a:r>
              <a:rPr lang="en-US" sz="2400" dirty="0">
                <a:solidFill>
                  <a:schemeClr val="tx2"/>
                </a:solidFill>
                <a:cs typeface="Open Sans Light"/>
              </a:rPr>
              <a:t>: Interested in how PSIs prepare for a different type of learner </a:t>
            </a:r>
          </a:p>
        </p:txBody>
      </p:sp>
    </p:spTree>
    <p:extLst>
      <p:ext uri="{BB962C8B-B14F-4D97-AF65-F5344CB8AC3E}">
        <p14:creationId xmlns:p14="http://schemas.microsoft.com/office/powerpoint/2010/main" val="1210017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 y="735752"/>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0"/>
            <a:ext cx="12192000" cy="1533178"/>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1517072" y="2576257"/>
            <a:ext cx="9144000" cy="2592288"/>
          </a:xfrm>
          <a:prstGeom prst="rect">
            <a:avLst/>
          </a:prstGeom>
        </p:spPr>
        <p:txBody>
          <a:bodyPr vert="horz" lIns="91384" tIns="45691" rIns="91384" bIns="45691"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40000"/>
              </a:lnSpc>
              <a:spcBef>
                <a:spcPts val="0"/>
              </a:spcBef>
              <a:spcAft>
                <a:spcPts val="1200"/>
              </a:spcAft>
              <a:buClr>
                <a:srgbClr val="4F81BD"/>
              </a:buClr>
              <a:buFont typeface="Arial" panose="020B0604020202020204" pitchFamily="34" charset="0"/>
              <a:buNone/>
            </a:pPr>
            <a:r>
              <a:rPr lang="en-CA" sz="20000" dirty="0">
                <a:solidFill>
                  <a:srgbClr val="FFFFFF"/>
                </a:solidFill>
                <a:latin typeface="Open Sans"/>
                <a:cs typeface="Open Sans"/>
              </a:rPr>
              <a:t>Opening Remarks</a:t>
            </a:r>
          </a:p>
          <a:p>
            <a:pPr marL="0" indent="0" algn="ctr">
              <a:lnSpc>
                <a:spcPct val="150000"/>
              </a:lnSpc>
              <a:spcBef>
                <a:spcPts val="1800"/>
              </a:spcBef>
              <a:spcAft>
                <a:spcPts val="1200"/>
              </a:spcAft>
              <a:buClr>
                <a:srgbClr val="4F81BD"/>
              </a:buClr>
              <a:buFont typeface="Arial" panose="020B0604020202020204" pitchFamily="34" charset="0"/>
              <a:buNone/>
            </a:pPr>
            <a:br>
              <a:rPr lang="en-CA" sz="7200" i="1" dirty="0">
                <a:solidFill>
                  <a:prstClr val="white"/>
                </a:solidFill>
                <a:latin typeface="Open Sans Light"/>
                <a:cs typeface="Open Sans Light"/>
              </a:rPr>
            </a:br>
            <a:endParaRPr lang="en-CA" sz="7200" i="1" dirty="0">
              <a:solidFill>
                <a:prstClr val="white"/>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srgbClr val="1F497D"/>
              </a:solidFill>
              <a:latin typeface="Open Sans Light"/>
              <a:cs typeface="Open Sans Light"/>
            </a:endParaRPr>
          </a:p>
          <a:p>
            <a:pPr marL="0" indent="0" algn="ctr">
              <a:spcBef>
                <a:spcPts val="0"/>
              </a:spcBef>
              <a:spcAft>
                <a:spcPts val="1200"/>
              </a:spcAft>
              <a:buClr>
                <a:srgbClr val="4F81BD"/>
              </a:buClr>
              <a:buFont typeface="Arial" panose="020B0604020202020204" pitchFamily="34" charset="0"/>
              <a:buNone/>
            </a:pPr>
            <a:endParaRPr lang="en-CA" sz="8000" i="1" dirty="0">
              <a:solidFill>
                <a:prstClr val="black"/>
              </a:solidFill>
              <a:latin typeface="Open Sans Light"/>
              <a:cs typeface="Open Sans Light"/>
            </a:endParaRPr>
          </a:p>
          <a:p>
            <a:pPr marL="0" indent="0" algn="ctr">
              <a:lnSpc>
                <a:spcPct val="120000"/>
              </a:lnSpc>
              <a:spcBef>
                <a:spcPts val="1079"/>
              </a:spcBef>
              <a:buClr>
                <a:srgbClr val="4F81BD"/>
              </a:buClr>
              <a:buFont typeface="Arial" panose="020B0604020202020204" pitchFamily="34" charset="0"/>
              <a:buNone/>
            </a:pPr>
            <a:br>
              <a:rPr lang="en-CA" sz="8000" dirty="0">
                <a:solidFill>
                  <a:prstClr val="black"/>
                </a:solidFill>
                <a:latin typeface="Open Sans Light"/>
                <a:cs typeface="Open Sans Light"/>
              </a:rPr>
            </a:br>
            <a:endParaRPr lang="en-CA" sz="8000" dirty="0">
              <a:solidFill>
                <a:prstClr val="black"/>
              </a:solidFill>
            </a:endParaRPr>
          </a:p>
          <a:p>
            <a:pPr algn="ctr">
              <a:spcBef>
                <a:spcPts val="1079"/>
              </a:spcBef>
            </a:pPr>
            <a:endParaRPr lang="en-CA" sz="8000" b="1" dirty="0">
              <a:solidFill>
                <a:prstClr val="black"/>
              </a:solidFill>
            </a:endParaRPr>
          </a:p>
        </p:txBody>
      </p:sp>
      <p:sp>
        <p:nvSpPr>
          <p:cNvPr id="9" name="Title 1"/>
          <p:cNvSpPr txBox="1">
            <a:spLocks/>
          </p:cNvSpPr>
          <p:nvPr/>
        </p:nvSpPr>
        <p:spPr>
          <a:xfrm>
            <a:off x="1459086" y="3142770"/>
            <a:ext cx="9182388" cy="613771"/>
          </a:xfrm>
          <a:prstGeom prst="rect">
            <a:avLst/>
          </a:prstGeom>
        </p:spPr>
        <p:txBody>
          <a:bodyPr vert="horz" lIns="91268" tIns="45633" rIns="91268" bIns="45633"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defRPr/>
            </a:pPr>
            <a:r>
              <a:rPr lang="en-US" sz="4800" dirty="0">
                <a:solidFill>
                  <a:srgbClr val="1F497D"/>
                </a:solidFill>
              </a:rPr>
              <a:t>Key Resources &amp; Support</a:t>
            </a:r>
          </a:p>
        </p:txBody>
      </p:sp>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0" y="1009355"/>
            <a:ext cx="12967854" cy="3177496"/>
          </a:xfrm>
          <a:prstGeom prst="rect">
            <a:avLst/>
          </a:prstGeom>
        </p:spPr>
      </p:pic>
      <p:pic>
        <p:nvPicPr>
          <p:cNvPr id="14" name="Picture 13" descr="students.png"/>
          <p:cNvPicPr>
            <a:picLocks noChangeAspect="1"/>
          </p:cNvPicPr>
          <p:nvPr/>
        </p:nvPicPr>
        <p:blipFill rotWithShape="1">
          <a:blip r:embed="rId4" cstate="print">
            <a:extLst>
              <a:ext uri="{28A0092B-C50C-407E-A947-70E740481C1C}">
                <a14:useLocalDpi xmlns:a14="http://schemas.microsoft.com/office/drawing/2010/main" val="0"/>
              </a:ext>
            </a:extLst>
          </a:blip>
          <a:srcRect b="52013"/>
          <a:stretch/>
        </p:blipFill>
        <p:spPr>
          <a:xfrm>
            <a:off x="883226" y="4186851"/>
            <a:ext cx="10411691" cy="2716672"/>
          </a:xfrm>
          <a:prstGeom prst="rect">
            <a:avLst/>
          </a:prstGeom>
          <a:noFill/>
          <a:ln>
            <a:noFill/>
          </a:ln>
        </p:spPr>
      </p:pic>
    </p:spTree>
    <p:extLst>
      <p:ext uri="{BB962C8B-B14F-4D97-AF65-F5344CB8AC3E}">
        <p14:creationId xmlns:p14="http://schemas.microsoft.com/office/powerpoint/2010/main" val="41729207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dirty="0">
              <a:solidFill>
                <a:srgbClr val="002060"/>
              </a:solidFill>
            </a:endParaRPr>
          </a:p>
        </p:txBody>
      </p:sp>
      <p:sp>
        <p:nvSpPr>
          <p:cNvPr id="5" name="TextBox 4"/>
          <p:cNvSpPr txBox="1"/>
          <p:nvPr/>
        </p:nvSpPr>
        <p:spPr>
          <a:xfrm>
            <a:off x="510886" y="469307"/>
            <a:ext cx="10628169" cy="769441"/>
          </a:xfrm>
          <a:prstGeom prst="rect">
            <a:avLst/>
          </a:prstGeom>
          <a:noFill/>
        </p:spPr>
        <p:txBody>
          <a:bodyPr wrap="square" rtlCol="0">
            <a:spAutoFit/>
          </a:bodyPr>
          <a:lstStyle/>
          <a:p>
            <a:r>
              <a:rPr lang="en-CA" sz="4400" dirty="0">
                <a:solidFill>
                  <a:schemeClr val="bg1"/>
                </a:solidFill>
              </a:rPr>
              <a:t>Key Resources and Support </a:t>
            </a:r>
            <a:endParaRPr lang="en-US" sz="4400" dirty="0">
              <a:solidFill>
                <a:schemeClr val="bg1"/>
              </a:solidFill>
              <a:cs typeface="Open Sans"/>
            </a:endParaRPr>
          </a:p>
        </p:txBody>
      </p:sp>
      <p:sp>
        <p:nvSpPr>
          <p:cNvPr id="7" name="Content Placeholder 2"/>
          <p:cNvSpPr txBox="1">
            <a:spLocks/>
          </p:cNvSpPr>
          <p:nvPr/>
        </p:nvSpPr>
        <p:spPr>
          <a:xfrm>
            <a:off x="243866" y="1965473"/>
            <a:ext cx="11162208" cy="4965263"/>
          </a:xfrm>
          <a:prstGeom prst="rect">
            <a:avLst/>
          </a:prstGeom>
        </p:spPr>
        <p:txBody>
          <a:bodyPr vert="horz" lIns="91440" tIns="45720" rIns="91440" bIns="45720" rtlCol="0">
            <a:normAutofit/>
          </a:bodyPr>
          <a:lstStyle>
            <a:lvl1pPr marL="0" indent="0" algn="ctr" defTabSz="548640" rtl="0" eaLnBrk="1" latinLnBrk="0" hangingPunct="1">
              <a:spcBef>
                <a:spcPct val="20000"/>
              </a:spcBef>
              <a:buFont typeface="Arial"/>
              <a:buNone/>
              <a:defRPr sz="3840" kern="1200">
                <a:solidFill>
                  <a:schemeClr val="tx1">
                    <a:tint val="75000"/>
                  </a:schemeClr>
                </a:solidFill>
                <a:latin typeface="+mn-lt"/>
                <a:ea typeface="+mn-ea"/>
                <a:cs typeface="+mn-cs"/>
              </a:defRPr>
            </a:lvl1pPr>
            <a:lvl2pPr marL="548640" indent="0" algn="ctr" defTabSz="548640" rtl="0" eaLnBrk="1" latinLnBrk="0" hangingPunct="1">
              <a:spcBef>
                <a:spcPct val="20000"/>
              </a:spcBef>
              <a:buFont typeface="Arial"/>
              <a:buNone/>
              <a:defRPr sz="3360" kern="1200">
                <a:solidFill>
                  <a:schemeClr val="tx1">
                    <a:tint val="75000"/>
                  </a:schemeClr>
                </a:solidFill>
                <a:latin typeface="+mn-lt"/>
                <a:ea typeface="+mn-ea"/>
                <a:cs typeface="+mn-cs"/>
              </a:defRPr>
            </a:lvl2pPr>
            <a:lvl3pPr marL="1097280" indent="0" algn="ctr" defTabSz="548640" rtl="0" eaLnBrk="1" latinLnBrk="0" hangingPunct="1">
              <a:spcBef>
                <a:spcPct val="20000"/>
              </a:spcBef>
              <a:buFont typeface="Arial"/>
              <a:buNone/>
              <a:defRPr sz="2880" kern="1200">
                <a:solidFill>
                  <a:schemeClr val="tx1">
                    <a:tint val="75000"/>
                  </a:schemeClr>
                </a:solidFill>
                <a:latin typeface="+mn-lt"/>
                <a:ea typeface="+mn-ea"/>
                <a:cs typeface="+mn-cs"/>
              </a:defRPr>
            </a:lvl3pPr>
            <a:lvl4pPr marL="16459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4pPr>
            <a:lvl5pPr marL="219456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lvl="2" algn="l">
              <a:lnSpc>
                <a:spcPct val="110000"/>
              </a:lnSpc>
              <a:spcBef>
                <a:spcPts val="0"/>
              </a:spcBef>
              <a:spcAft>
                <a:spcPts val="1200"/>
              </a:spcAft>
              <a:buClr>
                <a:schemeClr val="accent1"/>
              </a:buClr>
              <a:buFont typeface="Wingdings" panose="05000000000000000000" pitchFamily="2" charset="2"/>
              <a:buChar char="§"/>
              <a:defRPr/>
            </a:pPr>
            <a:r>
              <a:rPr lang="en-US" sz="2600" b="1" dirty="0">
                <a:latin typeface="Open Sans Light"/>
                <a:cs typeface="Open Sans Light"/>
                <a:hlinkClick r:id="rId3"/>
              </a:rPr>
              <a:t>BC  Curriculum Comparison Guides</a:t>
            </a:r>
            <a:r>
              <a:rPr lang="en-US" sz="2600" b="1" dirty="0">
                <a:latin typeface="Open Sans Light"/>
                <a:cs typeface="Open Sans Light"/>
              </a:rPr>
              <a:t> </a:t>
            </a:r>
          </a:p>
          <a:p>
            <a:pPr lvl="2" algn="l">
              <a:lnSpc>
                <a:spcPct val="110000"/>
              </a:lnSpc>
              <a:spcBef>
                <a:spcPts val="0"/>
              </a:spcBef>
              <a:spcAft>
                <a:spcPts val="1200"/>
              </a:spcAft>
              <a:buClr>
                <a:schemeClr val="accent1"/>
              </a:buClr>
              <a:buFont typeface="Wingdings" panose="05000000000000000000" pitchFamily="2" charset="2"/>
              <a:buChar char="§"/>
              <a:defRPr/>
            </a:pPr>
            <a:r>
              <a:rPr lang="en-US" sz="2600" b="1" dirty="0">
                <a:latin typeface="Open Sans Light"/>
                <a:cs typeface="Open Sans Light"/>
                <a:hlinkClick r:id="rId4"/>
              </a:rPr>
              <a:t>Provincial Assessments</a:t>
            </a:r>
            <a:r>
              <a:rPr lang="en-US" sz="2600" b="1" dirty="0">
                <a:latin typeface="Open Sans Light"/>
                <a:cs typeface="Open Sans Light"/>
              </a:rPr>
              <a:t> </a:t>
            </a:r>
          </a:p>
          <a:p>
            <a:pPr lvl="2" algn="l">
              <a:lnSpc>
                <a:spcPct val="110000"/>
              </a:lnSpc>
              <a:spcBef>
                <a:spcPts val="0"/>
              </a:spcBef>
              <a:spcAft>
                <a:spcPts val="1200"/>
              </a:spcAft>
              <a:buClr>
                <a:schemeClr val="accent1"/>
              </a:buClr>
              <a:buFont typeface="Wingdings" panose="05000000000000000000" pitchFamily="2" charset="2"/>
              <a:buChar char="§"/>
              <a:defRPr/>
            </a:pPr>
            <a:r>
              <a:rPr lang="en-CA" sz="2600" b="1" dirty="0">
                <a:latin typeface="Open Sans Light"/>
                <a:cs typeface="Open Sans Light"/>
                <a:hlinkClick r:id="rId5"/>
              </a:rPr>
              <a:t>Educator Updates</a:t>
            </a:r>
            <a:endParaRPr lang="en-CA" sz="2600" b="1" dirty="0">
              <a:latin typeface="Open Sans Light"/>
              <a:cs typeface="Open Sans Light"/>
            </a:endParaRPr>
          </a:p>
          <a:p>
            <a:pPr lvl="2" algn="l">
              <a:lnSpc>
                <a:spcPct val="110000"/>
              </a:lnSpc>
              <a:spcBef>
                <a:spcPts val="0"/>
              </a:spcBef>
              <a:spcAft>
                <a:spcPts val="1200"/>
              </a:spcAft>
              <a:buClr>
                <a:schemeClr val="accent1"/>
              </a:buClr>
              <a:buFont typeface="Wingdings" panose="05000000000000000000" pitchFamily="2" charset="2"/>
              <a:buChar char="§"/>
              <a:defRPr/>
            </a:pPr>
            <a:r>
              <a:rPr lang="en-CA" sz="2600" b="1" dirty="0">
                <a:latin typeface="Open Sans Light"/>
                <a:cs typeface="Open Sans Light"/>
                <a:hlinkClick r:id="rId6"/>
              </a:rPr>
              <a:t>Graduation Pathway</a:t>
            </a:r>
            <a:endParaRPr lang="en-CA" sz="2600" b="1" dirty="0">
              <a:latin typeface="Open Sans Light"/>
              <a:cs typeface="Open Sans Light"/>
            </a:endParaRPr>
          </a:p>
          <a:p>
            <a:pPr lvl="2" algn="l">
              <a:lnSpc>
                <a:spcPct val="110000"/>
              </a:lnSpc>
              <a:spcBef>
                <a:spcPts val="0"/>
              </a:spcBef>
              <a:spcAft>
                <a:spcPts val="1200"/>
              </a:spcAft>
              <a:buClr>
                <a:schemeClr val="accent1"/>
              </a:buClr>
              <a:buFont typeface="Wingdings" panose="05000000000000000000" pitchFamily="2" charset="2"/>
              <a:buChar char="§"/>
              <a:defRPr/>
            </a:pPr>
            <a:r>
              <a:rPr lang="en-CA" sz="2600" b="1" dirty="0">
                <a:latin typeface="Open Sans Light"/>
                <a:hlinkClick r:id="rId7"/>
              </a:rPr>
              <a:t>Graduation</a:t>
            </a:r>
            <a:r>
              <a:rPr lang="en-CA" sz="2600" b="1" dirty="0">
                <a:latin typeface="Open Sans Light"/>
              </a:rPr>
              <a:t> </a:t>
            </a:r>
            <a:br>
              <a:rPr lang="en-CA" sz="3640" dirty="0"/>
            </a:br>
            <a:endParaRPr lang="en-CA" sz="3640" dirty="0"/>
          </a:p>
          <a:p>
            <a:pPr algn="l">
              <a:lnSpc>
                <a:spcPct val="110000"/>
              </a:lnSpc>
              <a:spcBef>
                <a:spcPts val="0"/>
              </a:spcBef>
              <a:spcAft>
                <a:spcPts val="1200"/>
              </a:spcAft>
              <a:buClr>
                <a:schemeClr val="accent1"/>
              </a:buClr>
              <a:defRPr/>
            </a:pPr>
            <a:r>
              <a:rPr lang="en-CA" sz="2300" b="1" dirty="0">
                <a:solidFill>
                  <a:schemeClr val="tx2"/>
                </a:solidFill>
                <a:latin typeface="Open Sans Light"/>
                <a:cs typeface="Open Sans Light"/>
              </a:rPr>
              <a:t>* Please visit Curriculum website often, materials updated regularly </a:t>
            </a:r>
          </a:p>
          <a:p>
            <a:pPr algn="l">
              <a:lnSpc>
                <a:spcPct val="110000"/>
              </a:lnSpc>
              <a:spcBef>
                <a:spcPts val="0"/>
              </a:spcBef>
              <a:spcAft>
                <a:spcPts val="1200"/>
              </a:spcAft>
              <a:buClr>
                <a:schemeClr val="accent1"/>
              </a:buClr>
              <a:buFont typeface="Wingdings" panose="05000000000000000000" pitchFamily="2" charset="2"/>
              <a:buChar char="§"/>
              <a:defRPr/>
            </a:pPr>
            <a:endParaRPr lang="en-US" sz="1800" b="1" dirty="0">
              <a:solidFill>
                <a:schemeClr val="tx2"/>
              </a:solidFill>
              <a:latin typeface="Open Sans Light"/>
              <a:cs typeface="Open Sans Light"/>
            </a:endParaRPr>
          </a:p>
          <a:p>
            <a:pPr algn="l">
              <a:lnSpc>
                <a:spcPct val="110000"/>
              </a:lnSpc>
              <a:spcBef>
                <a:spcPts val="0"/>
              </a:spcBef>
              <a:spcAft>
                <a:spcPts val="1200"/>
              </a:spcAft>
              <a:buClr>
                <a:schemeClr val="accent1"/>
              </a:buClr>
              <a:buFont typeface="Wingdings" panose="05000000000000000000" pitchFamily="2" charset="2"/>
              <a:buChar char="§"/>
              <a:defRPr/>
            </a:pPr>
            <a:endParaRPr lang="en-US" sz="1800" dirty="0">
              <a:solidFill>
                <a:schemeClr val="tx2"/>
              </a:solidFill>
              <a:latin typeface="Open Sans Light"/>
              <a:cs typeface="Open Sans Light"/>
            </a:endParaRPr>
          </a:p>
          <a:p>
            <a:pPr algn="l"/>
            <a:endParaRPr lang="en-CA" sz="1800" dirty="0"/>
          </a:p>
        </p:txBody>
      </p:sp>
    </p:spTree>
    <p:extLst>
      <p:ext uri="{BB962C8B-B14F-4D97-AF65-F5344CB8AC3E}">
        <p14:creationId xmlns:p14="http://schemas.microsoft.com/office/powerpoint/2010/main" val="17356629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0190"/>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4540"/>
            <a:ext cx="12192000" cy="1511300"/>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8" name="Subtitle 2"/>
          <p:cNvSpPr txBox="1">
            <a:spLocks/>
          </p:cNvSpPr>
          <p:nvPr/>
        </p:nvSpPr>
        <p:spPr>
          <a:xfrm>
            <a:off x="588817" y="2124223"/>
            <a:ext cx="11017828" cy="4463613"/>
          </a:xfrm>
          <a:prstGeom prst="rect">
            <a:avLst/>
          </a:prstGeom>
        </p:spPr>
        <p:txBody>
          <a:bodyPr vert="horz" lIns="91384" tIns="45691" rIns="91384" bIns="4569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endParaRPr lang="en-US" dirty="0">
              <a:solidFill>
                <a:srgbClr val="002060"/>
              </a:solidFill>
            </a:endParaRPr>
          </a:p>
        </p:txBody>
      </p:sp>
      <p:sp>
        <p:nvSpPr>
          <p:cNvPr id="5" name="TextBox 4"/>
          <p:cNvSpPr txBox="1"/>
          <p:nvPr/>
        </p:nvSpPr>
        <p:spPr>
          <a:xfrm>
            <a:off x="510886" y="469307"/>
            <a:ext cx="10628169" cy="769441"/>
          </a:xfrm>
          <a:prstGeom prst="rect">
            <a:avLst/>
          </a:prstGeom>
          <a:noFill/>
        </p:spPr>
        <p:txBody>
          <a:bodyPr wrap="square" rtlCol="0">
            <a:spAutoFit/>
          </a:bodyPr>
          <a:lstStyle/>
          <a:p>
            <a:r>
              <a:rPr lang="en-CA" sz="4400" dirty="0">
                <a:solidFill>
                  <a:schemeClr val="bg1"/>
                </a:solidFill>
              </a:rPr>
              <a:t>Key Resources and Support </a:t>
            </a:r>
            <a:endParaRPr lang="en-US" sz="4400" dirty="0">
              <a:solidFill>
                <a:schemeClr val="bg1"/>
              </a:solidFill>
              <a:cs typeface="Open Sans"/>
            </a:endParaRPr>
          </a:p>
        </p:txBody>
      </p:sp>
      <p:sp>
        <p:nvSpPr>
          <p:cNvPr id="7" name="Content Placeholder 2"/>
          <p:cNvSpPr txBox="1">
            <a:spLocks/>
          </p:cNvSpPr>
          <p:nvPr/>
        </p:nvSpPr>
        <p:spPr>
          <a:xfrm>
            <a:off x="510886" y="2911046"/>
            <a:ext cx="9703379" cy="1723300"/>
          </a:xfrm>
          <a:prstGeom prst="rect">
            <a:avLst/>
          </a:prstGeom>
        </p:spPr>
        <p:txBody>
          <a:bodyPr vert="horz" lIns="91440" tIns="45720" rIns="91440" bIns="45720" rtlCol="0">
            <a:normAutofit/>
          </a:bodyPr>
          <a:lstStyle>
            <a:lvl1pPr marL="0" indent="0" algn="ctr" defTabSz="548640" rtl="0" eaLnBrk="1" latinLnBrk="0" hangingPunct="1">
              <a:spcBef>
                <a:spcPct val="20000"/>
              </a:spcBef>
              <a:buFont typeface="Arial"/>
              <a:buNone/>
              <a:defRPr sz="3840" kern="1200">
                <a:solidFill>
                  <a:schemeClr val="tx1">
                    <a:tint val="75000"/>
                  </a:schemeClr>
                </a:solidFill>
                <a:latin typeface="+mn-lt"/>
                <a:ea typeface="+mn-ea"/>
                <a:cs typeface="+mn-cs"/>
              </a:defRPr>
            </a:lvl1pPr>
            <a:lvl2pPr marL="548640" indent="0" algn="ctr" defTabSz="548640" rtl="0" eaLnBrk="1" latinLnBrk="0" hangingPunct="1">
              <a:spcBef>
                <a:spcPct val="20000"/>
              </a:spcBef>
              <a:buFont typeface="Arial"/>
              <a:buNone/>
              <a:defRPr sz="3360" kern="1200">
                <a:solidFill>
                  <a:schemeClr val="tx1">
                    <a:tint val="75000"/>
                  </a:schemeClr>
                </a:solidFill>
                <a:latin typeface="+mn-lt"/>
                <a:ea typeface="+mn-ea"/>
                <a:cs typeface="+mn-cs"/>
              </a:defRPr>
            </a:lvl2pPr>
            <a:lvl3pPr marL="1097280" indent="0" algn="ctr" defTabSz="548640" rtl="0" eaLnBrk="1" latinLnBrk="0" hangingPunct="1">
              <a:spcBef>
                <a:spcPct val="20000"/>
              </a:spcBef>
              <a:buFont typeface="Arial"/>
              <a:buNone/>
              <a:defRPr sz="2880" kern="1200">
                <a:solidFill>
                  <a:schemeClr val="tx1">
                    <a:tint val="75000"/>
                  </a:schemeClr>
                </a:solidFill>
                <a:latin typeface="+mn-lt"/>
                <a:ea typeface="+mn-ea"/>
                <a:cs typeface="+mn-cs"/>
              </a:defRPr>
            </a:lvl3pPr>
            <a:lvl4pPr marL="16459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4pPr>
            <a:lvl5pPr marL="219456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lvl="2">
              <a:lnSpc>
                <a:spcPct val="110000"/>
              </a:lnSpc>
              <a:spcBef>
                <a:spcPts val="0"/>
              </a:spcBef>
              <a:spcAft>
                <a:spcPts val="1200"/>
              </a:spcAft>
              <a:buClr>
                <a:schemeClr val="accent1"/>
              </a:buClr>
              <a:defRPr/>
            </a:pPr>
            <a:r>
              <a:rPr lang="en-US" sz="4000" dirty="0">
                <a:hlinkClick r:id="rId3"/>
              </a:rPr>
              <a:t>https://curriculum.gov.bc.ca/tools</a:t>
            </a:r>
            <a:br>
              <a:rPr lang="en-CA" sz="3640" dirty="0"/>
            </a:br>
            <a:endParaRPr lang="en-US" sz="1800" b="1" dirty="0">
              <a:solidFill>
                <a:schemeClr val="tx2"/>
              </a:solidFill>
              <a:latin typeface="Open Sans Light"/>
              <a:cs typeface="Open Sans Light"/>
            </a:endParaRPr>
          </a:p>
          <a:p>
            <a:pPr algn="l">
              <a:lnSpc>
                <a:spcPct val="110000"/>
              </a:lnSpc>
              <a:spcBef>
                <a:spcPts val="0"/>
              </a:spcBef>
              <a:spcAft>
                <a:spcPts val="1200"/>
              </a:spcAft>
              <a:buClr>
                <a:schemeClr val="accent1"/>
              </a:buClr>
              <a:buFont typeface="Wingdings" panose="05000000000000000000" pitchFamily="2" charset="2"/>
              <a:buChar char="§"/>
              <a:defRPr/>
            </a:pPr>
            <a:endParaRPr lang="en-US" sz="1800" dirty="0">
              <a:solidFill>
                <a:schemeClr val="tx2"/>
              </a:solidFill>
              <a:latin typeface="Open Sans Light"/>
              <a:cs typeface="Open Sans Light"/>
            </a:endParaRPr>
          </a:p>
          <a:p>
            <a:pPr algn="l"/>
            <a:endParaRPr lang="en-CA" sz="1800" dirty="0"/>
          </a:p>
        </p:txBody>
      </p:sp>
    </p:spTree>
    <p:extLst>
      <p:ext uri="{BB962C8B-B14F-4D97-AF65-F5344CB8AC3E}">
        <p14:creationId xmlns:p14="http://schemas.microsoft.com/office/powerpoint/2010/main" val="18317044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6DBCFF-037B-7242-BB62-C46C7EAFB586}"/>
              </a:ext>
            </a:extLst>
          </p:cNvPr>
          <p:cNvSpPr/>
          <p:nvPr/>
        </p:nvSpPr>
        <p:spPr>
          <a:xfrm>
            <a:off x="0" y="309695"/>
            <a:ext cx="12192000"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4" name="Title 1"/>
          <p:cNvSpPr txBox="1">
            <a:spLocks/>
          </p:cNvSpPr>
          <p:nvPr/>
        </p:nvSpPr>
        <p:spPr>
          <a:xfrm>
            <a:off x="189059" y="836712"/>
            <a:ext cx="11813884" cy="613771"/>
          </a:xfrm>
          <a:prstGeom prst="rect">
            <a:avLst/>
          </a:prstGeom>
        </p:spPr>
        <p:txBody>
          <a:bodyPr vert="horz" lIns="91324" tIns="45662" rIns="91324" bIns="45662" rtlCol="0" anchor="ctr">
            <a:noAutofit/>
          </a:bodyPr>
          <a:lstStyle>
            <a:lvl1pPr algn="ctr" defTabSz="456618" rtl="0" eaLnBrk="1" latinLnBrk="0" hangingPunct="1">
              <a:spcBef>
                <a:spcPct val="0"/>
              </a:spcBef>
              <a:buNone/>
              <a:defRPr sz="2500" kern="1200">
                <a:solidFill>
                  <a:schemeClr val="bg2"/>
                </a:solidFill>
                <a:latin typeface="Open Sans"/>
                <a:ea typeface="+mj-ea"/>
                <a:cs typeface="Open Sans"/>
              </a:defRPr>
            </a:lvl1pPr>
          </a:lstStyle>
          <a:p>
            <a:pPr algn="l">
              <a:defRPr/>
            </a:pPr>
            <a:endParaRPr lang="en-US" sz="1800" dirty="0">
              <a:solidFill>
                <a:schemeClr val="tx2"/>
              </a:solidFill>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628292662"/>
              </p:ext>
            </p:extLst>
          </p:nvPr>
        </p:nvGraphicFramePr>
        <p:xfrm>
          <a:off x="2" y="1450483"/>
          <a:ext cx="12191999" cy="5454558"/>
        </p:xfrm>
        <a:graphic>
          <a:graphicData uri="http://schemas.openxmlformats.org/drawingml/2006/table">
            <a:tbl>
              <a:tblPr firstRow="1" firstCol="1" bandRow="1">
                <a:tableStyleId>{5C22544A-7EE6-4342-B048-85BDC9FD1C3A}</a:tableStyleId>
              </a:tblPr>
              <a:tblGrid>
                <a:gridCol w="3873095">
                  <a:extLst>
                    <a:ext uri="{9D8B030D-6E8A-4147-A177-3AD203B41FA5}">
                      <a16:colId xmlns:a16="http://schemas.microsoft.com/office/drawing/2014/main" val="20000"/>
                    </a:ext>
                  </a:extLst>
                </a:gridCol>
                <a:gridCol w="2230183">
                  <a:extLst>
                    <a:ext uri="{9D8B030D-6E8A-4147-A177-3AD203B41FA5}">
                      <a16:colId xmlns:a16="http://schemas.microsoft.com/office/drawing/2014/main" val="20001"/>
                    </a:ext>
                  </a:extLst>
                </a:gridCol>
                <a:gridCol w="6088721">
                  <a:extLst>
                    <a:ext uri="{9D8B030D-6E8A-4147-A177-3AD203B41FA5}">
                      <a16:colId xmlns:a16="http://schemas.microsoft.com/office/drawing/2014/main" val="20002"/>
                    </a:ext>
                  </a:extLst>
                </a:gridCol>
              </a:tblGrid>
              <a:tr h="209220">
                <a:tc>
                  <a:txBody>
                    <a:bodyPr/>
                    <a:lstStyle/>
                    <a:p>
                      <a:pPr>
                        <a:spcAft>
                          <a:spcPts val="0"/>
                        </a:spcAft>
                      </a:pPr>
                      <a:r>
                        <a:rPr lang="en-CA" sz="1600" kern="1400" dirty="0">
                          <a:effectLst/>
                          <a:latin typeface="+mn-lt"/>
                        </a:rPr>
                        <a:t>Date</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effectLst/>
                          <a:latin typeface="+mn-lt"/>
                        </a:rPr>
                        <a:t>Topic</a:t>
                      </a:r>
                      <a:endParaRPr lang="en-CA" sz="14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effectLst/>
                          <a:latin typeface="+mn-lt"/>
                        </a:rPr>
                        <a:t>Speaker</a:t>
                      </a:r>
                      <a:endParaRPr lang="en-CA" sz="1400" dirty="0">
                        <a:effectLst/>
                        <a:latin typeface="+mn-lt"/>
                        <a:ea typeface="Times New Roman"/>
                        <a:cs typeface="Times New Roman"/>
                      </a:endParaRPr>
                    </a:p>
                  </a:txBody>
                  <a:tcPr marL="80596" marR="80596" marT="0" marB="0">
                    <a:solidFill>
                      <a:srgbClr val="2A3854"/>
                    </a:solidFill>
                  </a:tcPr>
                </a:tc>
                <a:extLst>
                  <a:ext uri="{0D108BD9-81ED-4DB2-BD59-A6C34878D82A}">
                    <a16:rowId xmlns:a16="http://schemas.microsoft.com/office/drawing/2014/main" val="10000"/>
                  </a:ext>
                </a:extLst>
              </a:tr>
              <a:tr h="804690">
                <a:tc>
                  <a:txBody>
                    <a:bodyPr/>
                    <a:lstStyle/>
                    <a:p>
                      <a:pPr>
                        <a:spcAft>
                          <a:spcPts val="0"/>
                        </a:spcAft>
                      </a:pPr>
                      <a:r>
                        <a:rPr lang="en-CA" sz="1600" kern="1400" dirty="0">
                          <a:effectLst/>
                          <a:latin typeface="+mn-lt"/>
                        </a:rPr>
                        <a:t>Tuesday</a:t>
                      </a:r>
                      <a:r>
                        <a:rPr lang="en-CA" sz="1600" kern="1400" baseline="0" dirty="0">
                          <a:effectLst/>
                          <a:latin typeface="+mn-lt"/>
                        </a:rPr>
                        <a:t> </a:t>
                      </a:r>
                      <a:r>
                        <a:rPr lang="en-CA" sz="1600" kern="1400" dirty="0">
                          <a:effectLst/>
                          <a:latin typeface="+mn-lt"/>
                        </a:rPr>
                        <a:t>September 26 – 7:30 a.m.</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Foundation Skills Assessment Update</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tc>
                  <a:txBody>
                    <a:bodyPr/>
                    <a:lstStyle/>
                    <a:p>
                      <a:pPr>
                        <a:spcAft>
                          <a:spcPts val="0"/>
                        </a:spcAft>
                      </a:pPr>
                      <a:r>
                        <a:rPr lang="en-CA" sz="1400" kern="1400" dirty="0">
                          <a:solidFill>
                            <a:schemeClr val="bg1"/>
                          </a:solidFill>
                          <a:effectLst/>
                          <a:latin typeface="+mn-lt"/>
                        </a:rPr>
                        <a:t>Janet Powell, Acting Director, Provincial National and International Assessment</a:t>
                      </a:r>
                    </a:p>
                    <a:p>
                      <a:pPr>
                        <a:spcAft>
                          <a:spcPts val="0"/>
                        </a:spcAft>
                      </a:pPr>
                      <a:r>
                        <a:rPr lang="en-CA" sz="1400" kern="1400" dirty="0">
                          <a:solidFill>
                            <a:schemeClr val="bg1"/>
                          </a:solidFill>
                          <a:effectLst/>
                          <a:latin typeface="+mn-lt"/>
                        </a:rPr>
                        <a:t>Nancy Walt, Executive Director, Curriculum and Assessment</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extLst>
                  <a:ext uri="{0D108BD9-81ED-4DB2-BD59-A6C34878D82A}">
                    <a16:rowId xmlns:a16="http://schemas.microsoft.com/office/drawing/2014/main" val="10001"/>
                  </a:ext>
                </a:extLst>
              </a:tr>
              <a:tr h="627658">
                <a:tc>
                  <a:txBody>
                    <a:bodyPr/>
                    <a:lstStyle/>
                    <a:p>
                      <a:pPr>
                        <a:spcAft>
                          <a:spcPts val="0"/>
                        </a:spcAft>
                      </a:pPr>
                      <a:r>
                        <a:rPr lang="en-CA" sz="1600" kern="1400" dirty="0">
                          <a:effectLst/>
                          <a:latin typeface="+mn-lt"/>
                        </a:rPr>
                        <a:t>Thursday</a:t>
                      </a:r>
                      <a:r>
                        <a:rPr lang="en-CA" sz="1600" kern="1400" baseline="0" dirty="0">
                          <a:effectLst/>
                          <a:latin typeface="+mn-lt"/>
                        </a:rPr>
                        <a:t> </a:t>
                      </a:r>
                      <a:r>
                        <a:rPr lang="en-CA" sz="1600" kern="1400" dirty="0">
                          <a:effectLst/>
                          <a:latin typeface="+mn-lt"/>
                        </a:rPr>
                        <a:t>September 28 – 4:00 p.m. </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Social Studies Update </a:t>
                      </a:r>
                      <a:endParaRPr lang="en-CA" sz="1400" dirty="0">
                        <a:solidFill>
                          <a:schemeClr val="bg1"/>
                        </a:solidFill>
                        <a:effectLst/>
                        <a:latin typeface="+mn-lt"/>
                        <a:ea typeface="Times New Roman"/>
                        <a:cs typeface="Times New Roman"/>
                      </a:endParaRPr>
                    </a:p>
                  </a:txBody>
                  <a:tcPr marL="80596" marR="80596" marT="0" marB="0">
                    <a:solidFill>
                      <a:schemeClr val="bg2">
                        <a:lumMod val="90000"/>
                      </a:schemeClr>
                    </a:solidFill>
                  </a:tcPr>
                </a:tc>
                <a:tc>
                  <a:txBody>
                    <a:bodyPr/>
                    <a:lstStyle/>
                    <a:p>
                      <a:pPr>
                        <a:spcAft>
                          <a:spcPts val="0"/>
                        </a:spcAft>
                      </a:pPr>
                      <a:r>
                        <a:rPr lang="en-CA" sz="1400" kern="1400" dirty="0">
                          <a:solidFill>
                            <a:schemeClr val="bg1"/>
                          </a:solidFill>
                          <a:effectLst/>
                          <a:latin typeface="+mn-lt"/>
                        </a:rPr>
                        <a:t>Nick </a:t>
                      </a:r>
                      <a:r>
                        <a:rPr lang="en-CA" sz="1400" kern="1400" dirty="0" err="1">
                          <a:solidFill>
                            <a:schemeClr val="bg1"/>
                          </a:solidFill>
                          <a:effectLst/>
                          <a:latin typeface="+mn-lt"/>
                        </a:rPr>
                        <a:t>Poeschek</a:t>
                      </a:r>
                      <a:r>
                        <a:rPr lang="en-CA" sz="1400" kern="1400" dirty="0">
                          <a:solidFill>
                            <a:schemeClr val="bg1"/>
                          </a:solidFill>
                          <a:effectLst/>
                          <a:latin typeface="+mn-lt"/>
                        </a:rPr>
                        <a:t>, Social Studies Coordinator</a:t>
                      </a:r>
                    </a:p>
                    <a:p>
                      <a:pPr>
                        <a:spcAft>
                          <a:spcPts val="0"/>
                        </a:spcAft>
                      </a:pPr>
                      <a:r>
                        <a:rPr lang="en-CA" sz="1400" kern="1400" dirty="0">
                          <a:solidFill>
                            <a:schemeClr val="bg1"/>
                          </a:solidFill>
                          <a:effectLst/>
                          <a:latin typeface="+mn-lt"/>
                        </a:rPr>
                        <a:t>Brent Munro, Director, Curriculum</a:t>
                      </a:r>
                      <a:endParaRPr lang="en-CA" sz="1400" dirty="0">
                        <a:solidFill>
                          <a:schemeClr val="bg1"/>
                        </a:solidFill>
                        <a:effectLst/>
                        <a:latin typeface="+mn-lt"/>
                      </a:endParaRPr>
                    </a:p>
                    <a:p>
                      <a:pPr>
                        <a:spcAft>
                          <a:spcPts val="0"/>
                        </a:spcAft>
                      </a:pPr>
                      <a:r>
                        <a:rPr lang="en-CA" sz="1400" kern="1400" dirty="0">
                          <a:solidFill>
                            <a:schemeClr val="bg1"/>
                          </a:solidFill>
                          <a:effectLst/>
                          <a:latin typeface="+mn-lt"/>
                        </a:rPr>
                        <a:t> </a:t>
                      </a:r>
                      <a:endParaRPr lang="en-CA" sz="1400" dirty="0">
                        <a:solidFill>
                          <a:schemeClr val="bg1"/>
                        </a:solidFill>
                        <a:effectLst/>
                        <a:latin typeface="+mn-lt"/>
                        <a:ea typeface="Times New Roman"/>
                        <a:cs typeface="Times New Roman"/>
                      </a:endParaRPr>
                    </a:p>
                  </a:txBody>
                  <a:tcPr marL="80596" marR="80596" marT="0" marB="0">
                    <a:solidFill>
                      <a:schemeClr val="bg2">
                        <a:lumMod val="90000"/>
                      </a:schemeClr>
                    </a:solidFill>
                  </a:tcPr>
                </a:tc>
                <a:extLst>
                  <a:ext uri="{0D108BD9-81ED-4DB2-BD59-A6C34878D82A}">
                    <a16:rowId xmlns:a16="http://schemas.microsoft.com/office/drawing/2014/main" val="10002"/>
                  </a:ext>
                </a:extLst>
              </a:tr>
              <a:tr h="1046096">
                <a:tc>
                  <a:txBody>
                    <a:bodyPr/>
                    <a:lstStyle/>
                    <a:p>
                      <a:pPr>
                        <a:spcAft>
                          <a:spcPts val="0"/>
                        </a:spcAft>
                      </a:pPr>
                      <a:r>
                        <a:rPr lang="en-CA" sz="1600" kern="1400" dirty="0">
                          <a:effectLst/>
                          <a:latin typeface="+mn-lt"/>
                        </a:rPr>
                        <a:t>Tuesday October 3 – 7:30 a.m.</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Career Education Update</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tc>
                  <a:txBody>
                    <a:bodyPr/>
                    <a:lstStyle/>
                    <a:p>
                      <a:pPr>
                        <a:spcAft>
                          <a:spcPts val="0"/>
                        </a:spcAft>
                      </a:pPr>
                      <a:r>
                        <a:rPr lang="en-CA" sz="1400" kern="1400" dirty="0">
                          <a:solidFill>
                            <a:schemeClr val="bg1"/>
                          </a:solidFill>
                          <a:effectLst/>
                          <a:latin typeface="+mn-lt"/>
                        </a:rPr>
                        <a:t>Jan Unwin, Superintendent of Graduation and Student Transitions</a:t>
                      </a:r>
                    </a:p>
                    <a:p>
                      <a:pPr>
                        <a:spcAft>
                          <a:spcPts val="0"/>
                        </a:spcAft>
                      </a:pPr>
                      <a:r>
                        <a:rPr lang="en-CA" sz="1400" kern="1400" dirty="0">
                          <a:solidFill>
                            <a:schemeClr val="bg1"/>
                          </a:solidFill>
                          <a:effectLst/>
                          <a:latin typeface="+mn-lt"/>
                        </a:rPr>
                        <a:t>Angie Calleberg, Acting Director, Classroom Assessment</a:t>
                      </a:r>
                    </a:p>
                    <a:p>
                      <a:pPr>
                        <a:spcAft>
                          <a:spcPts val="0"/>
                        </a:spcAft>
                      </a:pPr>
                      <a:r>
                        <a:rPr lang="en-CA" sz="1400" kern="1400" dirty="0">
                          <a:solidFill>
                            <a:schemeClr val="bg1"/>
                          </a:solidFill>
                          <a:effectLst/>
                          <a:latin typeface="+mn-lt"/>
                        </a:rPr>
                        <a:t>Nicole Arklie, Career Education Coordinator</a:t>
                      </a:r>
                      <a:endParaRPr lang="en-CA" sz="1400" dirty="0">
                        <a:solidFill>
                          <a:schemeClr val="bg1"/>
                        </a:solidFill>
                        <a:effectLst/>
                        <a:latin typeface="+mn-lt"/>
                      </a:endParaRPr>
                    </a:p>
                    <a:p>
                      <a:pPr>
                        <a:spcAft>
                          <a:spcPts val="0"/>
                        </a:spcAft>
                      </a:pPr>
                      <a:r>
                        <a:rPr lang="en-CA" sz="1400" kern="1400" dirty="0">
                          <a:solidFill>
                            <a:schemeClr val="bg1"/>
                          </a:solidFill>
                          <a:effectLst/>
                          <a:latin typeface="+mn-lt"/>
                        </a:rPr>
                        <a:t> </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extLst>
                  <a:ext uri="{0D108BD9-81ED-4DB2-BD59-A6C34878D82A}">
                    <a16:rowId xmlns:a16="http://schemas.microsoft.com/office/drawing/2014/main" val="10003"/>
                  </a:ext>
                </a:extLst>
              </a:tr>
              <a:tr h="627658">
                <a:tc>
                  <a:txBody>
                    <a:bodyPr/>
                    <a:lstStyle/>
                    <a:p>
                      <a:pPr>
                        <a:spcAft>
                          <a:spcPts val="0"/>
                        </a:spcAft>
                      </a:pPr>
                      <a:r>
                        <a:rPr lang="en-CA" sz="1600" kern="1400" dirty="0">
                          <a:effectLst/>
                          <a:latin typeface="+mn-lt"/>
                        </a:rPr>
                        <a:t>Thursday</a:t>
                      </a:r>
                      <a:r>
                        <a:rPr lang="en-CA" sz="1600" kern="1400" baseline="0" dirty="0">
                          <a:effectLst/>
                          <a:latin typeface="+mn-lt"/>
                        </a:rPr>
                        <a:t> </a:t>
                      </a:r>
                      <a:r>
                        <a:rPr lang="en-CA" sz="1600" kern="1400" dirty="0">
                          <a:effectLst/>
                          <a:latin typeface="+mn-lt"/>
                        </a:rPr>
                        <a:t>October 5 – 4:00 p.m. </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Classroom Assessment Update</a:t>
                      </a:r>
                      <a:endParaRPr lang="en-CA" sz="1400" dirty="0">
                        <a:solidFill>
                          <a:schemeClr val="bg1"/>
                        </a:solidFill>
                        <a:effectLst/>
                        <a:latin typeface="+mn-lt"/>
                        <a:ea typeface="Times New Roman"/>
                        <a:cs typeface="Times New Roman"/>
                      </a:endParaRPr>
                    </a:p>
                  </a:txBody>
                  <a:tcPr marL="80596" marR="80596" marT="0" marB="0">
                    <a:solidFill>
                      <a:schemeClr val="bg2">
                        <a:lumMod val="75000"/>
                      </a:schemeClr>
                    </a:solidFill>
                  </a:tcPr>
                </a:tc>
                <a:tc>
                  <a:txBody>
                    <a:bodyPr/>
                    <a:lstStyle/>
                    <a:p>
                      <a:pPr>
                        <a:spcAft>
                          <a:spcPts val="0"/>
                        </a:spcAft>
                      </a:pPr>
                      <a:r>
                        <a:rPr lang="en-CA" sz="1400" kern="1400" dirty="0">
                          <a:solidFill>
                            <a:schemeClr val="bg1"/>
                          </a:solidFill>
                          <a:effectLst/>
                          <a:latin typeface="+mn-lt"/>
                        </a:rPr>
                        <a:t>Angie </a:t>
                      </a:r>
                      <a:r>
                        <a:rPr lang="en-CA" sz="1400" kern="1400" dirty="0" err="1">
                          <a:solidFill>
                            <a:schemeClr val="bg1"/>
                          </a:solidFill>
                          <a:effectLst/>
                          <a:latin typeface="+mn-lt"/>
                        </a:rPr>
                        <a:t>Calleberg</a:t>
                      </a:r>
                      <a:r>
                        <a:rPr lang="en-CA" sz="1400" kern="1400" dirty="0">
                          <a:solidFill>
                            <a:schemeClr val="bg1"/>
                          </a:solidFill>
                          <a:effectLst/>
                          <a:latin typeface="+mn-lt"/>
                        </a:rPr>
                        <a:t>, Acting Director, Classroom Assessment</a:t>
                      </a:r>
                    </a:p>
                    <a:p>
                      <a:pPr>
                        <a:spcAft>
                          <a:spcPts val="0"/>
                        </a:spcAft>
                      </a:pPr>
                      <a:r>
                        <a:rPr lang="en-CA" sz="1400" kern="1400" dirty="0">
                          <a:solidFill>
                            <a:schemeClr val="bg1"/>
                          </a:solidFill>
                          <a:effectLst/>
                          <a:latin typeface="+mn-lt"/>
                        </a:rPr>
                        <a:t>Nancy Walt, Executive Director, Curriculum and Assessment</a:t>
                      </a:r>
                      <a:endParaRPr lang="en-CA" sz="1400" dirty="0">
                        <a:solidFill>
                          <a:schemeClr val="bg1"/>
                        </a:solidFill>
                        <a:effectLst/>
                        <a:latin typeface="+mn-lt"/>
                        <a:ea typeface="Times New Roman"/>
                        <a:cs typeface="Times New Roman"/>
                      </a:endParaRPr>
                    </a:p>
                  </a:txBody>
                  <a:tcPr marL="80596" marR="80596" marT="0" marB="0">
                    <a:solidFill>
                      <a:schemeClr val="bg2">
                        <a:lumMod val="75000"/>
                      </a:schemeClr>
                    </a:solidFill>
                  </a:tcPr>
                </a:tc>
                <a:extLst>
                  <a:ext uri="{0D108BD9-81ED-4DB2-BD59-A6C34878D82A}">
                    <a16:rowId xmlns:a16="http://schemas.microsoft.com/office/drawing/2014/main" val="10004"/>
                  </a:ext>
                </a:extLst>
              </a:tr>
              <a:tr h="836878">
                <a:tc>
                  <a:txBody>
                    <a:bodyPr/>
                    <a:lstStyle/>
                    <a:p>
                      <a:pPr>
                        <a:spcAft>
                          <a:spcPts val="0"/>
                        </a:spcAft>
                      </a:pPr>
                      <a:r>
                        <a:rPr lang="en-CA" sz="1600" kern="1400" dirty="0">
                          <a:effectLst/>
                          <a:latin typeface="+mn-lt"/>
                        </a:rPr>
                        <a:t>Thursday</a:t>
                      </a:r>
                      <a:r>
                        <a:rPr lang="en-CA" sz="1600" kern="1400" baseline="0" dirty="0">
                          <a:effectLst/>
                          <a:latin typeface="+mn-lt"/>
                        </a:rPr>
                        <a:t> </a:t>
                      </a:r>
                      <a:r>
                        <a:rPr lang="en-CA" sz="1600" kern="1400" dirty="0">
                          <a:effectLst/>
                          <a:latin typeface="+mn-lt"/>
                        </a:rPr>
                        <a:t>October 12 – 4:00 p.m. </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Math and Science Update</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tc>
                  <a:txBody>
                    <a:bodyPr/>
                    <a:lstStyle/>
                    <a:p>
                      <a:pPr>
                        <a:spcAft>
                          <a:spcPts val="0"/>
                        </a:spcAft>
                      </a:pPr>
                      <a:r>
                        <a:rPr lang="en-CA" sz="1400" kern="1400" dirty="0">
                          <a:solidFill>
                            <a:schemeClr val="bg1"/>
                          </a:solidFill>
                          <a:effectLst/>
                          <a:latin typeface="+mn-lt"/>
                        </a:rPr>
                        <a:t>Angie </a:t>
                      </a:r>
                      <a:r>
                        <a:rPr lang="en-CA" sz="1400" kern="1400" dirty="0" err="1">
                          <a:solidFill>
                            <a:schemeClr val="bg1"/>
                          </a:solidFill>
                          <a:effectLst/>
                          <a:latin typeface="+mn-lt"/>
                        </a:rPr>
                        <a:t>Calleberg</a:t>
                      </a:r>
                      <a:r>
                        <a:rPr lang="en-CA" sz="1400" kern="1400" dirty="0">
                          <a:solidFill>
                            <a:schemeClr val="bg1"/>
                          </a:solidFill>
                          <a:effectLst/>
                          <a:latin typeface="+mn-lt"/>
                        </a:rPr>
                        <a:t>, Acting Director of Classroom Assessment</a:t>
                      </a:r>
                    </a:p>
                    <a:p>
                      <a:pPr>
                        <a:spcAft>
                          <a:spcPts val="0"/>
                        </a:spcAft>
                      </a:pPr>
                      <a:r>
                        <a:rPr lang="en-CA" sz="1400" kern="1400" dirty="0">
                          <a:solidFill>
                            <a:schemeClr val="bg1"/>
                          </a:solidFill>
                          <a:effectLst/>
                          <a:latin typeface="+mn-lt"/>
                        </a:rPr>
                        <a:t>Nicole Arklie, Mathematics Coordinator</a:t>
                      </a:r>
                      <a:endParaRPr lang="en-CA" sz="1400" dirty="0">
                        <a:solidFill>
                          <a:schemeClr val="bg1"/>
                        </a:solidFill>
                        <a:effectLst/>
                        <a:latin typeface="+mn-lt"/>
                      </a:endParaRPr>
                    </a:p>
                    <a:p>
                      <a:pPr>
                        <a:spcAft>
                          <a:spcPts val="0"/>
                        </a:spcAft>
                      </a:pPr>
                      <a:r>
                        <a:rPr lang="en-CA" sz="1400" kern="1400" dirty="0">
                          <a:solidFill>
                            <a:schemeClr val="bg1"/>
                          </a:solidFill>
                          <a:effectLst/>
                          <a:latin typeface="+mn-lt"/>
                        </a:rPr>
                        <a:t> </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extLst>
                  <a:ext uri="{0D108BD9-81ED-4DB2-BD59-A6C34878D82A}">
                    <a16:rowId xmlns:a16="http://schemas.microsoft.com/office/drawing/2014/main" val="10005"/>
                  </a:ext>
                </a:extLst>
              </a:tr>
              <a:tr h="418438">
                <a:tc>
                  <a:txBody>
                    <a:bodyPr/>
                    <a:lstStyle/>
                    <a:p>
                      <a:pPr>
                        <a:spcAft>
                          <a:spcPts val="0"/>
                        </a:spcAft>
                      </a:pPr>
                      <a:r>
                        <a:rPr lang="en-CA" sz="1600" kern="1400" dirty="0">
                          <a:effectLst/>
                          <a:latin typeface="+mn-lt"/>
                        </a:rPr>
                        <a:t>Tuesday</a:t>
                      </a:r>
                      <a:r>
                        <a:rPr lang="en-CA" sz="1600" kern="1400" baseline="0" dirty="0">
                          <a:effectLst/>
                          <a:latin typeface="+mn-lt"/>
                        </a:rPr>
                        <a:t> </a:t>
                      </a:r>
                      <a:r>
                        <a:rPr lang="en-CA" sz="1600" kern="1400" dirty="0">
                          <a:effectLst/>
                          <a:latin typeface="+mn-lt"/>
                        </a:rPr>
                        <a:t>October 17</a:t>
                      </a:r>
                      <a:r>
                        <a:rPr lang="en-CA" sz="1600" kern="1400" baseline="0" dirty="0">
                          <a:effectLst/>
                          <a:latin typeface="+mn-lt"/>
                        </a:rPr>
                        <a:t> </a:t>
                      </a:r>
                      <a:r>
                        <a:rPr lang="en-CA" sz="1600" kern="1400" dirty="0">
                          <a:effectLst/>
                          <a:latin typeface="+mn-lt"/>
                        </a:rPr>
                        <a:t>– 7:30 a.m.</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Arts Education Update</a:t>
                      </a:r>
                      <a:endParaRPr lang="en-CA" sz="1400" dirty="0">
                        <a:solidFill>
                          <a:schemeClr val="bg1"/>
                        </a:solidFill>
                        <a:effectLst/>
                        <a:latin typeface="+mn-lt"/>
                        <a:ea typeface="Times New Roman"/>
                        <a:cs typeface="Times New Roman"/>
                      </a:endParaRPr>
                    </a:p>
                  </a:txBody>
                  <a:tcPr marL="80596" marR="80596" marT="0" marB="0">
                    <a:solidFill>
                      <a:schemeClr val="bg2">
                        <a:lumMod val="75000"/>
                      </a:schemeClr>
                    </a:solidFill>
                  </a:tcPr>
                </a:tc>
                <a:tc>
                  <a:txBody>
                    <a:bodyPr/>
                    <a:lstStyle/>
                    <a:p>
                      <a:pPr>
                        <a:spcAft>
                          <a:spcPts val="0"/>
                        </a:spcAft>
                      </a:pPr>
                      <a:r>
                        <a:rPr lang="en-CA" sz="1400" kern="1400" dirty="0">
                          <a:solidFill>
                            <a:schemeClr val="bg1"/>
                          </a:solidFill>
                          <a:effectLst/>
                          <a:latin typeface="+mn-lt"/>
                        </a:rPr>
                        <a:t>Melanie Bradford, Arts Education Coordinator</a:t>
                      </a:r>
                      <a:endParaRPr lang="en-CA" sz="1400" dirty="0">
                        <a:solidFill>
                          <a:schemeClr val="bg1"/>
                        </a:solidFill>
                        <a:effectLst/>
                        <a:latin typeface="+mn-lt"/>
                        <a:ea typeface="Times New Roman"/>
                        <a:cs typeface="Times New Roman"/>
                      </a:endParaRPr>
                    </a:p>
                  </a:txBody>
                  <a:tcPr marL="80596" marR="80596" marT="0" marB="0">
                    <a:solidFill>
                      <a:schemeClr val="bg2">
                        <a:lumMod val="75000"/>
                      </a:schemeClr>
                    </a:solidFill>
                  </a:tcPr>
                </a:tc>
                <a:extLst>
                  <a:ext uri="{0D108BD9-81ED-4DB2-BD59-A6C34878D82A}">
                    <a16:rowId xmlns:a16="http://schemas.microsoft.com/office/drawing/2014/main" val="10006"/>
                  </a:ext>
                </a:extLst>
              </a:tr>
              <a:tr h="836878">
                <a:tc>
                  <a:txBody>
                    <a:bodyPr/>
                    <a:lstStyle/>
                    <a:p>
                      <a:pPr>
                        <a:spcAft>
                          <a:spcPts val="0"/>
                        </a:spcAft>
                      </a:pPr>
                      <a:r>
                        <a:rPr lang="en-CA" sz="1600" kern="1400" dirty="0">
                          <a:effectLst/>
                          <a:latin typeface="+mn-lt"/>
                        </a:rPr>
                        <a:t>Thursday</a:t>
                      </a:r>
                      <a:r>
                        <a:rPr lang="en-CA" sz="1600" kern="1400" baseline="0" dirty="0">
                          <a:effectLst/>
                          <a:latin typeface="+mn-lt"/>
                        </a:rPr>
                        <a:t> </a:t>
                      </a:r>
                      <a:r>
                        <a:rPr lang="en-CA" sz="1600" kern="1400" dirty="0">
                          <a:effectLst/>
                          <a:latin typeface="+mn-lt"/>
                        </a:rPr>
                        <a:t>October 19</a:t>
                      </a:r>
                      <a:r>
                        <a:rPr lang="en-CA" sz="1600" kern="1400" baseline="0" dirty="0">
                          <a:effectLst/>
                          <a:latin typeface="+mn-lt"/>
                        </a:rPr>
                        <a:t> </a:t>
                      </a:r>
                      <a:r>
                        <a:rPr lang="en-CA" sz="1600" kern="1400" dirty="0">
                          <a:effectLst/>
                          <a:latin typeface="+mn-lt"/>
                        </a:rPr>
                        <a:t>– 4:00 p.m.</a:t>
                      </a:r>
                      <a:endParaRPr lang="en-CA" sz="1600" dirty="0">
                        <a:effectLst/>
                        <a:latin typeface="+mn-lt"/>
                        <a:ea typeface="Times New Roman"/>
                        <a:cs typeface="Times New Roman"/>
                      </a:endParaRPr>
                    </a:p>
                  </a:txBody>
                  <a:tcPr marL="80596" marR="80596" marT="0" marB="0">
                    <a:solidFill>
                      <a:srgbClr val="2A3854"/>
                    </a:solidFill>
                  </a:tcPr>
                </a:tc>
                <a:tc>
                  <a:txBody>
                    <a:bodyPr/>
                    <a:lstStyle/>
                    <a:p>
                      <a:pPr>
                        <a:spcAft>
                          <a:spcPts val="0"/>
                        </a:spcAft>
                      </a:pPr>
                      <a:r>
                        <a:rPr lang="en-CA" sz="1400" kern="1400" dirty="0">
                          <a:solidFill>
                            <a:schemeClr val="bg1"/>
                          </a:solidFill>
                          <a:effectLst/>
                          <a:latin typeface="+mn-lt"/>
                        </a:rPr>
                        <a:t>Provincial Graduation Assessments Update</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tc>
                  <a:txBody>
                    <a:bodyPr/>
                    <a:lstStyle/>
                    <a:p>
                      <a:pPr>
                        <a:spcAft>
                          <a:spcPts val="0"/>
                        </a:spcAft>
                      </a:pPr>
                      <a:r>
                        <a:rPr lang="en-CA" sz="1400" kern="1400" dirty="0">
                          <a:solidFill>
                            <a:schemeClr val="bg1"/>
                          </a:solidFill>
                          <a:effectLst/>
                          <a:latin typeface="+mn-lt"/>
                        </a:rPr>
                        <a:t>Markus Baer, Director, Graduation Assessments</a:t>
                      </a:r>
                    </a:p>
                    <a:p>
                      <a:pPr>
                        <a:spcAft>
                          <a:spcPts val="0"/>
                        </a:spcAft>
                      </a:pPr>
                      <a:r>
                        <a:rPr lang="en-CA" sz="1400" kern="1400" dirty="0">
                          <a:solidFill>
                            <a:schemeClr val="bg1"/>
                          </a:solidFill>
                          <a:effectLst/>
                          <a:latin typeface="+mn-lt"/>
                        </a:rPr>
                        <a:t>Nancy Walt, Executive Director, Curriculum and Assessment </a:t>
                      </a:r>
                      <a:endParaRPr lang="en-CA" sz="1400" dirty="0">
                        <a:solidFill>
                          <a:schemeClr val="bg1"/>
                        </a:solidFill>
                        <a:effectLst/>
                        <a:latin typeface="+mn-lt"/>
                        <a:ea typeface="Times New Roman"/>
                        <a:cs typeface="Times New Roman"/>
                      </a:endParaRPr>
                    </a:p>
                  </a:txBody>
                  <a:tcPr marL="80596" marR="80596" marT="0" marB="0">
                    <a:solidFill>
                      <a:schemeClr val="bg2">
                        <a:lumMod val="50000"/>
                      </a:schemeClr>
                    </a:solidFill>
                  </a:tcPr>
                </a:tc>
                <a:extLst>
                  <a:ext uri="{0D108BD9-81ED-4DB2-BD59-A6C34878D82A}">
                    <a16:rowId xmlns:a16="http://schemas.microsoft.com/office/drawing/2014/main" val="10007"/>
                  </a:ext>
                </a:extLst>
              </a:tr>
            </a:tbl>
          </a:graphicData>
        </a:graphic>
      </p:graphicFrame>
      <p:sp>
        <p:nvSpPr>
          <p:cNvPr id="6" name="TextBox 5"/>
          <p:cNvSpPr txBox="1"/>
          <p:nvPr/>
        </p:nvSpPr>
        <p:spPr>
          <a:xfrm>
            <a:off x="11568610" y="6309321"/>
            <a:ext cx="265367" cy="369332"/>
          </a:xfrm>
          <a:prstGeom prst="rect">
            <a:avLst/>
          </a:prstGeom>
          <a:noFill/>
        </p:spPr>
        <p:txBody>
          <a:bodyPr wrap="none" rtlCol="0">
            <a:spAutoFit/>
          </a:bodyPr>
          <a:lstStyle/>
          <a:p>
            <a:fld id="{0A532648-F51F-404F-B791-56716064DD90}" type="slidenum">
              <a:rPr lang="en-CA" smtClean="0"/>
              <a:t>96</a:t>
            </a:fld>
            <a:endParaRPr lang="en-CA" dirty="0"/>
          </a:p>
        </p:txBody>
      </p:sp>
      <p:sp>
        <p:nvSpPr>
          <p:cNvPr id="7" name="Rectangle 6">
            <a:extLst>
              <a:ext uri="{FF2B5EF4-FFF2-40B4-BE49-F238E27FC236}">
                <a16:creationId xmlns:a16="http://schemas.microsoft.com/office/drawing/2014/main" id="{981200D4-7BA6-F745-B07D-3AA5B8D948C2}"/>
              </a:ext>
            </a:extLst>
          </p:cNvPr>
          <p:cNvSpPr/>
          <p:nvPr/>
        </p:nvSpPr>
        <p:spPr>
          <a:xfrm>
            <a:off x="0" y="0"/>
            <a:ext cx="12192000" cy="1084094"/>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defTabSz="913814"/>
            <a:r>
              <a:rPr lang="en-US" sz="4000" dirty="0">
                <a:solidFill>
                  <a:schemeClr val="bg1"/>
                </a:solidFill>
                <a:latin typeface="+mj-lt"/>
              </a:rPr>
              <a:t>	Grad Program Webinars </a:t>
            </a:r>
            <a:r>
              <a:rPr lang="en-US" sz="2400" dirty="0">
                <a:solidFill>
                  <a:schemeClr val="bg1"/>
                </a:solidFill>
                <a:latin typeface="+mj-lt"/>
              </a:rPr>
              <a:t>(in conjunction with the BCPVPA)</a:t>
            </a:r>
          </a:p>
          <a:p>
            <a:pPr algn="ctr" defTabSz="913814"/>
            <a:endParaRPr lang="en-US" dirty="0">
              <a:solidFill>
                <a:prstClr val="white"/>
              </a:solidFill>
            </a:endParaRPr>
          </a:p>
        </p:txBody>
      </p:sp>
    </p:spTree>
    <p:extLst>
      <p:ext uri="{BB962C8B-B14F-4D97-AF65-F5344CB8AC3E}">
        <p14:creationId xmlns:p14="http://schemas.microsoft.com/office/powerpoint/2010/main" val="1809736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13472"/>
            <a:ext cx="12173415"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2696"/>
            <a:ext cx="12192000" cy="1366247"/>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1" name="TextBox 10"/>
          <p:cNvSpPr txBox="1"/>
          <p:nvPr/>
        </p:nvSpPr>
        <p:spPr>
          <a:xfrm>
            <a:off x="541473" y="3196915"/>
            <a:ext cx="11631942" cy="1446550"/>
          </a:xfrm>
          <a:prstGeom prst="rect">
            <a:avLst/>
          </a:prstGeom>
          <a:noFill/>
        </p:spPr>
        <p:txBody>
          <a:bodyPr wrap="square" rtlCol="0">
            <a:spAutoFit/>
          </a:bodyPr>
          <a:lstStyle/>
          <a:p>
            <a:pPr algn="ctr" defTabSz="913814"/>
            <a:r>
              <a:rPr lang="en-CA" sz="4400" dirty="0">
                <a:solidFill>
                  <a:srgbClr val="2A3855"/>
                </a:solidFill>
                <a:latin typeface="Open Sans Light"/>
                <a:cs typeface="Open Sans Light"/>
              </a:rPr>
              <a:t>Nancy Walt </a:t>
            </a:r>
          </a:p>
          <a:p>
            <a:pPr algn="ctr" defTabSz="913814"/>
            <a:r>
              <a:rPr lang="en-CA" sz="2800" cap="small" dirty="0">
                <a:solidFill>
                  <a:srgbClr val="2A3855"/>
                </a:solidFill>
                <a:latin typeface="Open Sans Light"/>
                <a:cs typeface="Open Sans Light"/>
              </a:rPr>
              <a:t>Executive director, curriculum and assessment</a:t>
            </a:r>
          </a:p>
          <a:p>
            <a:pPr defTabSz="913814"/>
            <a:endParaRPr lang="en-CA" sz="1600" dirty="0">
              <a:solidFill>
                <a:srgbClr val="FF0000"/>
              </a:solidFill>
            </a:endParaRPr>
          </a:p>
        </p:txBody>
      </p:sp>
      <p:sp>
        <p:nvSpPr>
          <p:cNvPr id="14" name="TextBox 13"/>
          <p:cNvSpPr txBox="1"/>
          <p:nvPr/>
        </p:nvSpPr>
        <p:spPr>
          <a:xfrm>
            <a:off x="1234596" y="4643465"/>
            <a:ext cx="10245695" cy="1692771"/>
          </a:xfrm>
          <a:prstGeom prst="rect">
            <a:avLst/>
          </a:prstGeom>
          <a:noFill/>
        </p:spPr>
        <p:txBody>
          <a:bodyPr wrap="square" rtlCol="0">
            <a:spAutoFit/>
          </a:bodyPr>
          <a:lstStyle/>
          <a:p>
            <a:pPr algn="ctr" defTabSz="913814"/>
            <a:r>
              <a:rPr lang="en-CA" sz="4400" dirty="0">
                <a:solidFill>
                  <a:srgbClr val="2A3855"/>
                </a:solidFill>
                <a:latin typeface="Open Sans Light"/>
                <a:cs typeface="Open Sans Light"/>
              </a:rPr>
              <a:t>Emilie Hillier </a:t>
            </a:r>
          </a:p>
          <a:p>
            <a:pPr algn="ctr" defTabSz="913814"/>
            <a:r>
              <a:rPr lang="en-CA" sz="2800" cap="small" dirty="0">
                <a:solidFill>
                  <a:srgbClr val="2A3855"/>
                </a:solidFill>
                <a:latin typeface="Open Sans Light"/>
                <a:cs typeface="Open Sans Light"/>
              </a:rPr>
              <a:t>Executive director, services and technology</a:t>
            </a:r>
          </a:p>
          <a:p>
            <a:pPr defTabSz="913814"/>
            <a:endParaRPr lang="en-CA" sz="3200" dirty="0">
              <a:solidFill>
                <a:srgbClr val="FF0000"/>
              </a:solidFill>
            </a:endParaRPr>
          </a:p>
        </p:txBody>
      </p:sp>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333316" y="1389323"/>
            <a:ext cx="12048254" cy="3254142"/>
          </a:xfrm>
          <a:prstGeom prst="rect">
            <a:avLst/>
          </a:prstGeom>
        </p:spPr>
      </p:pic>
    </p:spTree>
    <p:extLst>
      <p:ext uri="{BB962C8B-B14F-4D97-AF65-F5344CB8AC3E}">
        <p14:creationId xmlns:p14="http://schemas.microsoft.com/office/powerpoint/2010/main" val="13251880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png"/>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1" y="1912543"/>
            <a:ext cx="12048254" cy="3254142"/>
          </a:xfrm>
          <a:prstGeom prst="rect">
            <a:avLst/>
          </a:prstGeom>
        </p:spPr>
      </p:pic>
      <p:sp>
        <p:nvSpPr>
          <p:cNvPr id="2" name="Rectangle 1"/>
          <p:cNvSpPr/>
          <p:nvPr/>
        </p:nvSpPr>
        <p:spPr>
          <a:xfrm>
            <a:off x="-1" y="613472"/>
            <a:ext cx="12173415" cy="914400"/>
          </a:xfrm>
          <a:prstGeom prst="rect">
            <a:avLst/>
          </a:prstGeom>
          <a:solidFill>
            <a:srgbClr val="D7AE0A"/>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3" name="Rectangle 12"/>
          <p:cNvSpPr/>
          <p:nvPr/>
        </p:nvSpPr>
        <p:spPr>
          <a:xfrm>
            <a:off x="0" y="-22696"/>
            <a:ext cx="12192000" cy="1366247"/>
          </a:xfrm>
          <a:prstGeom prst="rect">
            <a:avLst/>
          </a:prstGeom>
          <a:solidFill>
            <a:srgbClr val="2A3855"/>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defTabSz="913814"/>
            <a:endParaRPr lang="en-US">
              <a:solidFill>
                <a:prstClr val="white"/>
              </a:solidFill>
            </a:endParaRPr>
          </a:p>
        </p:txBody>
      </p:sp>
      <p:sp>
        <p:nvSpPr>
          <p:cNvPr id="14" name="TextBox 13"/>
          <p:cNvSpPr txBox="1"/>
          <p:nvPr/>
        </p:nvSpPr>
        <p:spPr>
          <a:xfrm>
            <a:off x="1293590" y="3178458"/>
            <a:ext cx="10245695" cy="2062103"/>
          </a:xfrm>
          <a:prstGeom prst="rect">
            <a:avLst/>
          </a:prstGeom>
          <a:noFill/>
        </p:spPr>
        <p:txBody>
          <a:bodyPr wrap="square" rtlCol="0">
            <a:spAutoFit/>
          </a:bodyPr>
          <a:lstStyle/>
          <a:p>
            <a:pPr algn="ctr" defTabSz="913814"/>
            <a:r>
              <a:rPr lang="en-CA" sz="3200" b="1" cap="small" dirty="0">
                <a:solidFill>
                  <a:srgbClr val="2A3855"/>
                </a:solidFill>
                <a:latin typeface="Open Sans Light"/>
              </a:rPr>
              <a:t>B.C. GRADUATION PROGRAM  </a:t>
            </a:r>
          </a:p>
          <a:p>
            <a:pPr algn="ctr" defTabSz="913814"/>
            <a:r>
              <a:rPr lang="en-CA" sz="3200" b="1" cap="small" dirty="0">
                <a:solidFill>
                  <a:srgbClr val="2A3855"/>
                </a:solidFill>
                <a:latin typeface="Open Sans Light"/>
              </a:rPr>
              <a:t>IMPLEMENTATION SURVEY</a:t>
            </a:r>
          </a:p>
          <a:p>
            <a:pPr algn="ctr" defTabSz="913814"/>
            <a:endParaRPr lang="en-CA" sz="3200" b="1" cap="small" dirty="0">
              <a:solidFill>
                <a:srgbClr val="2A3855"/>
              </a:solidFill>
              <a:latin typeface="Open Sans Light"/>
            </a:endParaRPr>
          </a:p>
          <a:p>
            <a:pPr algn="ctr" defTabSz="913814"/>
            <a:r>
              <a:rPr lang="en-CA" sz="3200" dirty="0">
                <a:solidFill>
                  <a:srgbClr val="FF0000"/>
                </a:solidFill>
              </a:rPr>
              <a:t>https://feedback.engage.gov.bc.ca/144689?lang=en</a:t>
            </a:r>
          </a:p>
        </p:txBody>
      </p:sp>
    </p:spTree>
    <p:extLst>
      <p:ext uri="{BB962C8B-B14F-4D97-AF65-F5344CB8AC3E}">
        <p14:creationId xmlns:p14="http://schemas.microsoft.com/office/powerpoint/2010/main" val="40630690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ghtbulb.emf"/>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348660" y="2538523"/>
            <a:ext cx="1372300" cy="2120669"/>
          </a:xfrm>
          <a:prstGeom prst="rect">
            <a:avLst/>
          </a:prstGeom>
        </p:spPr>
      </p:pic>
      <p:sp>
        <p:nvSpPr>
          <p:cNvPr id="9" name="Title 1"/>
          <p:cNvSpPr txBox="1">
            <a:spLocks/>
          </p:cNvSpPr>
          <p:nvPr/>
        </p:nvSpPr>
        <p:spPr>
          <a:xfrm>
            <a:off x="1183615" y="114432"/>
            <a:ext cx="6146800" cy="2424091"/>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1F497D"/>
                </a:solidFill>
                <a:latin typeface="Open Sans"/>
                <a:cs typeface="Open Sans"/>
              </a:rPr>
              <a:t>Questions</a:t>
            </a:r>
          </a:p>
        </p:txBody>
      </p:sp>
      <p:sp>
        <p:nvSpPr>
          <p:cNvPr id="10" name="Rectangle 9"/>
          <p:cNvSpPr/>
          <p:nvPr/>
        </p:nvSpPr>
        <p:spPr>
          <a:xfrm>
            <a:off x="1381043" y="1103240"/>
            <a:ext cx="582541" cy="48005"/>
          </a:xfrm>
          <a:prstGeom prst="rect">
            <a:avLst/>
          </a:prstGeom>
          <a:solidFill>
            <a:srgbClr val="EABB2E"/>
          </a:solidFill>
          <a:ln w="9525" cap="flat" cmpd="sng" algn="ctr">
            <a:noFill/>
            <a:prstDash val="solid"/>
          </a:ln>
          <a:effectLst/>
        </p:spPr>
        <p:txBody>
          <a:bodyPr lIns="38329" tIns="19166" rIns="38329" bIns="19166" rtlCol="0" anchor="ctr"/>
          <a:lstStyle/>
          <a:p>
            <a:pPr algn="ctr" defTabSz="913814">
              <a:defRPr/>
            </a:pPr>
            <a:endParaRPr lang="en-US" kern="0" dirty="0">
              <a:solidFill>
                <a:srgbClr val="1971BB"/>
              </a:solidFill>
              <a:latin typeface="Open Sans Light"/>
            </a:endParaRPr>
          </a:p>
        </p:txBody>
      </p:sp>
      <p:pic>
        <p:nvPicPr>
          <p:cNvPr id="11" name="Picture 10" descr="arrow.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360" y="276028"/>
            <a:ext cx="396240" cy="592559"/>
          </a:xfrm>
          <a:prstGeom prst="rect">
            <a:avLst/>
          </a:prstGeom>
        </p:spPr>
      </p:pic>
      <p:pic>
        <p:nvPicPr>
          <p:cNvPr id="13" name="Picture 12" descr="background.png"/>
          <p:cNvPicPr>
            <a:picLocks noChangeAspect="1"/>
          </p:cNvPicPr>
          <p:nvPr/>
        </p:nvPicPr>
        <p:blipFill>
          <a:blip r:embed="rId5" cstate="print">
            <a:alphaModFix amt="13000"/>
            <a:extLst>
              <a:ext uri="{28A0092B-C50C-407E-A947-70E740481C1C}">
                <a14:useLocalDpi xmlns:a14="http://schemas.microsoft.com/office/drawing/2010/main" val="0"/>
              </a:ext>
            </a:extLst>
          </a:blip>
          <a:stretch>
            <a:fillRect/>
          </a:stretch>
        </p:blipFill>
        <p:spPr>
          <a:xfrm>
            <a:off x="134015" y="770428"/>
            <a:ext cx="12587565" cy="4425696"/>
          </a:xfrm>
          <a:prstGeom prst="rect">
            <a:avLst/>
          </a:prstGeom>
        </p:spPr>
      </p:pic>
      <p:sp>
        <p:nvSpPr>
          <p:cNvPr id="16" name="Title 1"/>
          <p:cNvSpPr txBox="1">
            <a:spLocks/>
          </p:cNvSpPr>
          <p:nvPr/>
        </p:nvSpPr>
        <p:spPr>
          <a:xfrm>
            <a:off x="2847109" y="5382190"/>
            <a:ext cx="7161379" cy="945874"/>
          </a:xfrm>
          <a:prstGeom prst="rect">
            <a:avLst/>
          </a:prstGeom>
        </p:spPr>
        <p:txBody>
          <a:bodyPr lIns="91384" tIns="45691" rIns="91384" bIns="45691">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1F497D"/>
                </a:solidFill>
                <a:latin typeface="Open Sans"/>
                <a:cs typeface="Open Sans"/>
              </a:rPr>
              <a:t>Pat.Duncan@gov.bc.ca</a:t>
            </a:r>
          </a:p>
        </p:txBody>
      </p:sp>
    </p:spTree>
    <p:extLst>
      <p:ext uri="{BB962C8B-B14F-4D97-AF65-F5344CB8AC3E}">
        <p14:creationId xmlns:p14="http://schemas.microsoft.com/office/powerpoint/2010/main" val="346112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powerpoint-templat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29340</TotalTime>
  <Words>4451</Words>
  <Application>Microsoft Office PowerPoint</Application>
  <PresentationFormat>Widescreen</PresentationFormat>
  <Paragraphs>882</Paragraphs>
  <Slides>99</Slides>
  <Notes>69</Notes>
  <HiddenSlides>1</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99</vt:i4>
      </vt:variant>
    </vt:vector>
  </HeadingPairs>
  <TitlesOfParts>
    <vt:vector size="129" baseType="lpstr">
      <vt:lpstr>Arial</vt:lpstr>
      <vt:lpstr>Avenir Light</vt:lpstr>
      <vt:lpstr>Calibri</vt:lpstr>
      <vt:lpstr>Candara</vt:lpstr>
      <vt:lpstr>Gill Sans</vt:lpstr>
      <vt:lpstr>Mangal</vt:lpstr>
      <vt:lpstr>Microsoft Sans Serif</vt:lpstr>
      <vt:lpstr>Open Sans</vt:lpstr>
      <vt:lpstr>Open Sans Light</vt:lpstr>
      <vt:lpstr>Segoe UI</vt:lpstr>
      <vt:lpstr>Symbol</vt:lpstr>
      <vt:lpstr>Times New Roman</vt:lpstr>
      <vt:lpstr>Verdana</vt:lpstr>
      <vt:lpstr>Wingdings</vt:lpstr>
      <vt:lpstr>ヒラギノ明朝 ProN W3</vt:lpstr>
      <vt:lpstr>Waveform</vt:lpstr>
      <vt:lpstr>13_Office Theme</vt:lpstr>
      <vt:lpstr>6_Office Theme</vt:lpstr>
      <vt:lpstr>19_Office Theme</vt:lpstr>
      <vt:lpstr>Custom Design</vt:lpstr>
      <vt:lpstr>2_Custom Design</vt:lpstr>
      <vt:lpstr>5_Custom Design</vt:lpstr>
      <vt:lpstr>1_Custom Design</vt:lpstr>
      <vt:lpstr>7_Custom Design</vt:lpstr>
      <vt:lpstr>16_Office Theme</vt:lpstr>
      <vt:lpstr>1_Office Theme</vt:lpstr>
      <vt:lpstr>powerpoint-template</vt:lpstr>
      <vt:lpstr>2_Office Theme</vt:lpstr>
      <vt:lpstr>7_New_Template1</vt:lpstr>
      <vt:lpstr>10_Office Theme</vt:lpstr>
      <vt:lpstr>PowerPoint Presentation</vt:lpstr>
      <vt:lpstr>Continuing on the Journey of  Transforming Education in BC  </vt:lpstr>
      <vt:lpstr>PowerPoint Presentation</vt:lpstr>
      <vt:lpstr>PowerPoint Presentation</vt:lpstr>
      <vt:lpstr>PowerPoint Presentation</vt:lpstr>
      <vt:lpstr>PowerPoint Presentation</vt:lpstr>
      <vt:lpstr>PowerPoint Presentation</vt:lpstr>
      <vt:lpstr>PowerPoint Presentation</vt:lpstr>
      <vt:lpstr>SO WHY TRANSFORM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Graduation Requirements</vt:lpstr>
      <vt:lpstr>PowerPoint Presentation</vt:lpstr>
      <vt:lpstr>PowerPoint Presentation</vt:lpstr>
      <vt:lpstr>PowerPoint Presentation</vt:lpstr>
      <vt:lpstr>English Language Arts</vt:lpstr>
      <vt:lpstr>English First Peoples</vt:lpstr>
      <vt:lpstr>PowerPoint Presentation</vt:lpstr>
      <vt:lpstr>Science</vt:lpstr>
      <vt:lpstr>Social Studies</vt:lpstr>
      <vt:lpstr>Career Education</vt:lpstr>
      <vt:lpstr>Arts Education</vt:lpstr>
      <vt:lpstr>PowerPoint Presentation</vt:lpstr>
      <vt:lpstr>Applied Design, Skills and Technologies -ADST</vt:lpstr>
      <vt:lpstr>Second Languages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Thinking for Capstone</vt:lpstr>
      <vt:lpstr>PowerPoint Presentation</vt:lpstr>
      <vt:lpstr>What is Happening at Post Secondary?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BCCAT  JOINT ANNUAL MEETING</dc:title>
  <dc:creator>Ruth Erskine</dc:creator>
  <cp:lastModifiedBy>Gina of FISA</cp:lastModifiedBy>
  <cp:revision>1160</cp:revision>
  <cp:lastPrinted>2017-01-26T00:10:49Z</cp:lastPrinted>
  <dcterms:created xsi:type="dcterms:W3CDTF">2014-11-05T16:32:16Z</dcterms:created>
  <dcterms:modified xsi:type="dcterms:W3CDTF">2018-04-05T19:40:54Z</dcterms:modified>
</cp:coreProperties>
</file>