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28" r:id="rId1"/>
  </p:sldMasterIdLst>
  <p:notesMasterIdLst>
    <p:notesMasterId r:id="rId25"/>
  </p:notesMasterIdLst>
  <p:handoutMasterIdLst>
    <p:handoutMasterId r:id="rId26"/>
  </p:handoutMasterIdLst>
  <p:sldIdLst>
    <p:sldId id="364" r:id="rId2"/>
    <p:sldId id="403" r:id="rId3"/>
    <p:sldId id="259" r:id="rId4"/>
    <p:sldId id="397" r:id="rId5"/>
    <p:sldId id="399" r:id="rId6"/>
    <p:sldId id="398" r:id="rId7"/>
    <p:sldId id="362" r:id="rId8"/>
    <p:sldId id="382" r:id="rId9"/>
    <p:sldId id="360" r:id="rId10"/>
    <p:sldId id="361" r:id="rId11"/>
    <p:sldId id="369" r:id="rId12"/>
    <p:sldId id="372" r:id="rId13"/>
    <p:sldId id="353" r:id="rId14"/>
    <p:sldId id="383" r:id="rId15"/>
    <p:sldId id="373" r:id="rId16"/>
    <p:sldId id="380" r:id="rId17"/>
    <p:sldId id="374" r:id="rId18"/>
    <p:sldId id="370" r:id="rId19"/>
    <p:sldId id="297" r:id="rId20"/>
    <p:sldId id="352" r:id="rId21"/>
    <p:sldId id="400" r:id="rId22"/>
    <p:sldId id="386" r:id="rId23"/>
    <p:sldId id="387"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33"/>
    <a:srgbClr val="66CCFF"/>
    <a:srgbClr val="1B5F26"/>
    <a:srgbClr val="227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2"/>
    <p:restoredTop sz="93213" autoAdjust="0"/>
  </p:normalViewPr>
  <p:slideViewPr>
    <p:cSldViewPr>
      <p:cViewPr varScale="1">
        <p:scale>
          <a:sx n="107" d="100"/>
          <a:sy n="107" d="100"/>
        </p:scale>
        <p:origin x="2048" y="160"/>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notesViewPr>
    <p:cSldViewPr>
      <p:cViewPr>
        <p:scale>
          <a:sx n="100" d="100"/>
          <a:sy n="100" d="100"/>
        </p:scale>
        <p:origin x="-816"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5765BE0-BE9B-4524-BE52-9B7F90444E70}" type="datetimeFigureOut">
              <a:rPr lang="en-CA" smtClean="0"/>
              <a:pPr/>
              <a:t>2019-01-16</a:t>
            </a:fld>
            <a:endParaRPr lang="en-CA"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5E22241-9A68-4DA6-BA2D-6E4BA824B356}" type="slidenum">
              <a:rPr lang="en-CA" smtClean="0"/>
              <a:pPr/>
              <a:t>‹#›</a:t>
            </a:fld>
            <a:endParaRPr lang="en-CA" dirty="0"/>
          </a:p>
        </p:txBody>
      </p:sp>
    </p:spTree>
    <p:extLst>
      <p:ext uri="{BB962C8B-B14F-4D97-AF65-F5344CB8AC3E}">
        <p14:creationId xmlns:p14="http://schemas.microsoft.com/office/powerpoint/2010/main" val="622129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9" y="0"/>
            <a:ext cx="3038475" cy="465621"/>
          </a:xfrm>
          <a:prstGeom prst="rect">
            <a:avLst/>
          </a:prstGeom>
        </p:spPr>
        <p:txBody>
          <a:bodyPr vert="horz" lIns="91440" tIns="45720" rIns="91440" bIns="45720" rtlCol="0"/>
          <a:lstStyle>
            <a:lvl1pPr algn="r">
              <a:defRPr sz="1200"/>
            </a:lvl1pPr>
          </a:lstStyle>
          <a:p>
            <a:fld id="{84FCCAB6-66FB-4102-87B8-7BB7C6EE13CB}" type="datetimeFigureOut">
              <a:rPr lang="en-CA" smtClean="0"/>
              <a:pPr/>
              <a:t>2019-01-16</a:t>
            </a:fld>
            <a:endParaRPr lang="en-CA"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191"/>
            <a:ext cx="5607050" cy="41825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29180"/>
            <a:ext cx="3038475" cy="465621"/>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9" y="8829180"/>
            <a:ext cx="3038475" cy="465621"/>
          </a:xfrm>
          <a:prstGeom prst="rect">
            <a:avLst/>
          </a:prstGeom>
        </p:spPr>
        <p:txBody>
          <a:bodyPr vert="horz" lIns="91440" tIns="45720" rIns="91440" bIns="45720" rtlCol="0" anchor="b"/>
          <a:lstStyle>
            <a:lvl1pPr algn="r">
              <a:defRPr sz="1200"/>
            </a:lvl1pPr>
          </a:lstStyle>
          <a:p>
            <a:fld id="{994AAC55-B29E-48AE-8575-07CE93C5645A}" type="slidenum">
              <a:rPr lang="en-CA" smtClean="0"/>
              <a:pPr/>
              <a:t>‹#›</a:t>
            </a:fld>
            <a:endParaRPr lang="en-CA" dirty="0"/>
          </a:p>
        </p:txBody>
      </p:sp>
    </p:spTree>
    <p:extLst>
      <p:ext uri="{BB962C8B-B14F-4D97-AF65-F5344CB8AC3E}">
        <p14:creationId xmlns:p14="http://schemas.microsoft.com/office/powerpoint/2010/main" val="348937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94AAC55-B29E-48AE-8575-07CE93C5645A}" type="slidenum">
              <a:rPr lang="en-CA" smtClean="0"/>
              <a:pPr/>
              <a:t>1</a:t>
            </a:fld>
            <a:endParaRPr lang="en-CA"/>
          </a:p>
        </p:txBody>
      </p:sp>
    </p:spTree>
    <p:extLst>
      <p:ext uri="{BB962C8B-B14F-4D97-AF65-F5344CB8AC3E}">
        <p14:creationId xmlns:p14="http://schemas.microsoft.com/office/powerpoint/2010/main" val="60998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 </a:t>
            </a:r>
            <a:r>
              <a:rPr lang="en-US" b="1"/>
              <a:t>Preparing a Strategic Plan and Mandate for FISA BC</a:t>
            </a:r>
          </a:p>
          <a:p>
            <a:endParaRPr lang="en-CA"/>
          </a:p>
          <a:p>
            <a:pPr marL="171450" indent="-171450">
              <a:buFontTx/>
              <a:buChar char="-"/>
            </a:pPr>
            <a:r>
              <a:rPr lang="en-US"/>
              <a:t>A new mission statement has been development by the Strategic Planning Committee which reflects the work of FISA BC:</a:t>
            </a:r>
          </a:p>
          <a:p>
            <a:pPr marL="171450" indent="-171450">
              <a:buFontTx/>
              <a:buChar char="-"/>
            </a:pPr>
            <a:endParaRPr lang="en-CA"/>
          </a:p>
          <a:p>
            <a:pPr algn="ctr"/>
            <a:r>
              <a:rPr lang="en-US"/>
              <a:t>“With a unified voice, </a:t>
            </a:r>
          </a:p>
          <a:p>
            <a:pPr algn="ctr"/>
            <a:r>
              <a:rPr lang="en-US"/>
              <a:t>FISA BC advocates for parental choice, recognition and funding; </a:t>
            </a:r>
          </a:p>
          <a:p>
            <a:pPr algn="ctr"/>
            <a:r>
              <a:rPr lang="en-US"/>
              <a:t>supports independent school associations in their pursuit of excellence; </a:t>
            </a:r>
          </a:p>
          <a:p>
            <a:pPr algn="ctr"/>
            <a:r>
              <a:rPr lang="en-US"/>
              <a:t>strengthens educational practice; and </a:t>
            </a:r>
          </a:p>
          <a:p>
            <a:pPr algn="ctr"/>
            <a:r>
              <a:rPr lang="en-US"/>
              <a:t>contributes to the public good”</a:t>
            </a:r>
          </a:p>
          <a:p>
            <a:endParaRPr lang="en-CA"/>
          </a:p>
          <a:p>
            <a:pPr marL="171450" indent="-171450">
              <a:buFontTx/>
              <a:buChar char="-"/>
            </a:pPr>
            <a:r>
              <a:rPr lang="en-US"/>
              <a:t>The mandate of FISA BC has been rewritten around the four main themes of the mission statement, namely advocating, supporting, strengthening and contributing.</a:t>
            </a:r>
          </a:p>
          <a:p>
            <a:r>
              <a:rPr lang="en-US"/>
              <a:t> </a:t>
            </a:r>
            <a:endParaRPr lang="en-CA"/>
          </a:p>
          <a:p>
            <a:endParaRPr lang="en-CA"/>
          </a:p>
        </p:txBody>
      </p:sp>
      <p:sp>
        <p:nvSpPr>
          <p:cNvPr id="4" name="Slide Number Placeholder 3"/>
          <p:cNvSpPr>
            <a:spLocks noGrp="1"/>
          </p:cNvSpPr>
          <p:nvPr>
            <p:ph type="sldNum" sz="quarter" idx="10"/>
          </p:nvPr>
        </p:nvSpPr>
        <p:spPr/>
        <p:txBody>
          <a:bodyPr/>
          <a:lstStyle/>
          <a:p>
            <a:fld id="{994AAC55-B29E-48AE-8575-07CE93C5645A}" type="slidenum">
              <a:rPr lang="en-CA" smtClean="0"/>
              <a:pPr/>
              <a:t>3</a:t>
            </a:fld>
            <a:endParaRPr lang="en-CA"/>
          </a:p>
        </p:txBody>
      </p:sp>
    </p:spTree>
    <p:extLst>
      <p:ext uri="{BB962C8B-B14F-4D97-AF65-F5344CB8AC3E}">
        <p14:creationId xmlns:p14="http://schemas.microsoft.com/office/powerpoint/2010/main" val="347772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AAC55-B29E-48AE-8575-07CE93C5645A}" type="slidenum">
              <a:rPr lang="en-CA" smtClean="0"/>
              <a:pPr/>
              <a:t>13</a:t>
            </a:fld>
            <a:endParaRPr lang="en-CA"/>
          </a:p>
        </p:txBody>
      </p:sp>
    </p:spTree>
    <p:extLst>
      <p:ext uri="{BB962C8B-B14F-4D97-AF65-F5344CB8AC3E}">
        <p14:creationId xmlns:p14="http://schemas.microsoft.com/office/powerpoint/2010/main" val="28202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AC55-B29E-48AE-8575-07CE93C5645A}" type="slidenum">
              <a:rPr lang="en-CA" smtClean="0"/>
              <a:pPr/>
              <a:t>15</a:t>
            </a:fld>
            <a:endParaRPr lang="en-CA" dirty="0"/>
          </a:p>
        </p:txBody>
      </p:sp>
    </p:spTree>
    <p:extLst>
      <p:ext uri="{BB962C8B-B14F-4D97-AF65-F5344CB8AC3E}">
        <p14:creationId xmlns:p14="http://schemas.microsoft.com/office/powerpoint/2010/main" val="188148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133822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272464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138766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839AB2C-102F-4537-806E-B05C952FCB75}" type="slidenum">
              <a:rPr lang="en-CA" smtClean="0"/>
              <a:pPr/>
              <a:t>‹#›</a:t>
            </a:fld>
            <a:endParaRPr lang="en-CA"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06636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261181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2360896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4189136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10750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185691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406158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289267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415663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342866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37556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362088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315808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C971A94-18AD-4E0F-A7EB-0DA1A49F6A6F}" type="datetimeFigureOut">
              <a:rPr lang="en-CA" smtClean="0"/>
              <a:pPr/>
              <a:t>2019-01-16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38401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C971A94-18AD-4E0F-A7EB-0DA1A49F6A6F}" type="datetimeFigureOut">
              <a:rPr lang="en-CA" smtClean="0"/>
              <a:pPr/>
              <a:t>2019-01-16</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839AB2C-102F-4537-806E-B05C952FCB75}" type="slidenum">
              <a:rPr lang="en-CA" smtClean="0"/>
              <a:pPr/>
              <a:t>‹#›</a:t>
            </a:fld>
            <a:endParaRPr lang="en-CA" dirty="0"/>
          </a:p>
        </p:txBody>
      </p:sp>
    </p:spTree>
    <p:extLst>
      <p:ext uri="{BB962C8B-B14F-4D97-AF65-F5344CB8AC3E}">
        <p14:creationId xmlns:p14="http://schemas.microsoft.com/office/powerpoint/2010/main" val="2255316481"/>
      </p:ext>
    </p:extLst>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 id="2147484144" r:id="rId16"/>
    <p:sldLayoutId id="2147484145"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457200"/>
            <a:ext cx="8264770" cy="1676400"/>
          </a:xfrm>
        </p:spPr>
        <p:txBody>
          <a:bodyPr>
            <a:normAutofit fontScale="90000"/>
          </a:bodyPr>
          <a:lstStyle/>
          <a:p>
            <a:pPr algn="ctr"/>
            <a:r>
              <a:rPr lang="en-CA" sz="4400" dirty="0">
                <a:solidFill>
                  <a:schemeClr val="tx1"/>
                </a:solidFill>
              </a:rPr>
              <a:t>FISA/BC Independent Schools Branch </a:t>
            </a:r>
            <a:br>
              <a:rPr lang="en-CA" sz="4400" dirty="0">
                <a:solidFill>
                  <a:schemeClr val="tx1"/>
                </a:solidFill>
              </a:rPr>
            </a:br>
            <a:r>
              <a:rPr lang="en-CA" sz="4400" dirty="0">
                <a:solidFill>
                  <a:schemeClr val="tx1"/>
                </a:solidFill>
              </a:rPr>
              <a:t>Regional Tour 2018</a:t>
            </a:r>
            <a:br>
              <a:rPr lang="en-CA" dirty="0">
                <a:solidFill>
                  <a:schemeClr val="tx1"/>
                </a:solidFill>
              </a:rPr>
            </a:br>
            <a:r>
              <a:rPr lang="en-CA" dirty="0">
                <a:solidFill>
                  <a:schemeClr val="tx1"/>
                </a:solidFill>
              </a:rPr>
              <a:t> </a:t>
            </a:r>
            <a:br>
              <a:rPr lang="en-CA" dirty="0">
                <a:solidFill>
                  <a:schemeClr val="tx1"/>
                </a:solidFill>
              </a:rPr>
            </a:br>
            <a:endParaRPr lang="en-CA" sz="6000" b="1" dirty="0">
              <a:solidFill>
                <a:schemeClr val="tx1"/>
              </a:solidFill>
            </a:endParaRPr>
          </a:p>
        </p:txBody>
      </p:sp>
      <p:sp>
        <p:nvSpPr>
          <p:cNvPr id="3" name="Subtitle 2"/>
          <p:cNvSpPr>
            <a:spLocks noGrp="1"/>
          </p:cNvSpPr>
          <p:nvPr>
            <p:ph type="subTitle" idx="1"/>
          </p:nvPr>
        </p:nvSpPr>
        <p:spPr>
          <a:xfrm>
            <a:off x="685800" y="3352800"/>
            <a:ext cx="8001000" cy="3505200"/>
          </a:xfrm>
        </p:spPr>
        <p:txBody>
          <a:bodyPr>
            <a:normAutofit/>
          </a:bodyPr>
          <a:lstStyle/>
          <a:p>
            <a:pPr algn="ctr"/>
            <a:endParaRPr lang="en-CA" dirty="0">
              <a:solidFill>
                <a:srgbClr val="FF9933"/>
              </a:solidFill>
              <a:latin typeface="+mj-lt"/>
            </a:endParaRPr>
          </a:p>
          <a:p>
            <a:pPr algn="l"/>
            <a:r>
              <a:rPr lang="en-CA" dirty="0">
                <a:solidFill>
                  <a:schemeClr val="tx1">
                    <a:lumMod val="95000"/>
                  </a:schemeClr>
                </a:solidFill>
              </a:rPr>
              <a:t>				</a:t>
            </a:r>
            <a:endParaRPr lang="en-CA" dirty="0">
              <a:solidFill>
                <a:schemeClr val="tx1">
                  <a:lumMod val="95000"/>
                </a:schemeClr>
              </a:solidFill>
              <a:latin typeface="+mj-lt"/>
            </a:endParaRPr>
          </a:p>
          <a:p>
            <a:pPr algn="ctr"/>
            <a:endParaRPr lang="en-CA" dirty="0">
              <a:solidFill>
                <a:schemeClr val="tx1">
                  <a:lumMod val="95000"/>
                </a:schemeClr>
              </a:solidFill>
              <a:latin typeface="+mj-lt"/>
            </a:endParaRPr>
          </a:p>
        </p:txBody>
      </p:sp>
      <p:sp>
        <p:nvSpPr>
          <p:cNvPr id="6" name="TextBox 5"/>
          <p:cNvSpPr txBox="1"/>
          <p:nvPr/>
        </p:nvSpPr>
        <p:spPr>
          <a:xfrm>
            <a:off x="9982200" y="6172200"/>
            <a:ext cx="184666" cy="369332"/>
          </a:xfrm>
          <a:prstGeom prst="rect">
            <a:avLst/>
          </a:prstGeom>
          <a:noFill/>
        </p:spPr>
        <p:txBody>
          <a:bodyPr wrap="none" rtlCol="0">
            <a:spAutoFit/>
          </a:bodyPr>
          <a:lstStyle/>
          <a:p>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895600"/>
            <a:ext cx="4800599" cy="28776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82838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52" y="1066800"/>
            <a:ext cx="8229600" cy="1143000"/>
          </a:xfrm>
        </p:spPr>
        <p:txBody>
          <a:bodyPr>
            <a:normAutofit fontScale="90000"/>
          </a:bodyPr>
          <a:lstStyle/>
          <a:p>
            <a:pPr algn="ctr"/>
            <a:r>
              <a:rPr lang="en-US" dirty="0"/>
              <a:t> </a:t>
            </a:r>
            <a:r>
              <a:rPr lang="en-US" sz="4900" dirty="0"/>
              <a:t>Special Ed &amp; Distributed Learning Funding for 2018 - 2019</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20897164"/>
              </p:ext>
            </p:extLst>
          </p:nvPr>
        </p:nvGraphicFramePr>
        <p:xfrm>
          <a:off x="838200" y="2733042"/>
          <a:ext cx="7467600" cy="2829557"/>
        </p:xfrm>
        <a:graphic>
          <a:graphicData uri="http://schemas.openxmlformats.org/drawingml/2006/table">
            <a:tbl>
              <a:tblPr firstRow="1" bandRow="1">
                <a:tableStyleId>{5C22544A-7EE6-4342-B048-85BDC9FD1C3A}</a:tableStyleId>
              </a:tblPr>
              <a:tblGrid>
                <a:gridCol w="3411126">
                  <a:extLst>
                    <a:ext uri="{9D8B030D-6E8A-4147-A177-3AD203B41FA5}">
                      <a16:colId xmlns:a16="http://schemas.microsoft.com/office/drawing/2014/main" val="20000"/>
                    </a:ext>
                  </a:extLst>
                </a:gridCol>
                <a:gridCol w="276578">
                  <a:extLst>
                    <a:ext uri="{9D8B030D-6E8A-4147-A177-3AD203B41FA5}">
                      <a16:colId xmlns:a16="http://schemas.microsoft.com/office/drawing/2014/main" val="20001"/>
                    </a:ext>
                  </a:extLst>
                </a:gridCol>
                <a:gridCol w="3779896">
                  <a:extLst>
                    <a:ext uri="{9D8B030D-6E8A-4147-A177-3AD203B41FA5}">
                      <a16:colId xmlns:a16="http://schemas.microsoft.com/office/drawing/2014/main" val="20002"/>
                    </a:ext>
                  </a:extLst>
                </a:gridCol>
              </a:tblGrid>
              <a:tr h="435317">
                <a:tc>
                  <a:txBody>
                    <a:bodyPr/>
                    <a:lstStyle/>
                    <a:p>
                      <a:pPr algn="ctr"/>
                      <a:r>
                        <a:rPr lang="en-US" sz="1400" dirty="0">
                          <a:latin typeface="Century Gothic" panose="020B0502020202020204" pitchFamily="34" charset="0"/>
                        </a:rPr>
                        <a:t>Type</a:t>
                      </a:r>
                    </a:p>
                  </a:txBody>
                  <a:tcPr>
                    <a:solidFill>
                      <a:srgbClr val="0070C0">
                        <a:alpha val="55000"/>
                      </a:srgbClr>
                    </a:solidFill>
                  </a:tcPr>
                </a:tc>
                <a:tc>
                  <a:txBody>
                    <a:bodyPr/>
                    <a:lstStyle/>
                    <a:p>
                      <a:pPr algn="ctr"/>
                      <a:endParaRPr lang="en-US" sz="1400">
                        <a:latin typeface="Century Gothic" panose="020B0502020202020204" pitchFamily="34" charset="0"/>
                      </a:endParaRPr>
                    </a:p>
                  </a:txBody>
                  <a:tcPr>
                    <a:solidFill>
                      <a:srgbClr val="0070C0">
                        <a:alpha val="55000"/>
                      </a:srgbClr>
                    </a:solidFill>
                  </a:tcPr>
                </a:tc>
                <a:tc>
                  <a:txBody>
                    <a:bodyPr/>
                    <a:lstStyle/>
                    <a:p>
                      <a:pPr algn="ctr"/>
                      <a:r>
                        <a:rPr lang="en-US" sz="1400" dirty="0">
                          <a:latin typeface="Century Gothic" panose="020B0502020202020204" pitchFamily="34" charset="0"/>
                        </a:rPr>
                        <a:t>Funding Amount</a:t>
                      </a:r>
                    </a:p>
                  </a:txBody>
                  <a:tcPr>
                    <a:solidFill>
                      <a:srgbClr val="0070C0">
                        <a:alpha val="55000"/>
                      </a:srgbClr>
                    </a:solidFill>
                  </a:tcPr>
                </a:tc>
                <a:extLst>
                  <a:ext uri="{0D108BD9-81ED-4DB2-BD59-A6C34878D82A}">
                    <a16:rowId xmlns:a16="http://schemas.microsoft.com/office/drawing/2014/main" val="10000"/>
                  </a:ext>
                </a:extLst>
              </a:tr>
              <a:tr h="478848">
                <a:tc>
                  <a:txBody>
                    <a:bodyPr/>
                    <a:lstStyle/>
                    <a:p>
                      <a:r>
                        <a:rPr lang="en-US" sz="1600" b="1" dirty="0">
                          <a:latin typeface="Century Gothic" panose="020B0502020202020204" pitchFamily="34" charset="0"/>
                        </a:rPr>
                        <a:t>SPED</a:t>
                      </a:r>
                      <a:r>
                        <a:rPr lang="en-US" sz="1600" b="1" baseline="0" dirty="0">
                          <a:latin typeface="Century Gothic" panose="020B0502020202020204" pitchFamily="34" charset="0"/>
                        </a:rPr>
                        <a:t> Level 1</a:t>
                      </a:r>
                      <a:endParaRPr lang="en-US" sz="1600" b="1" dirty="0">
                        <a:latin typeface="Century Gothic" panose="020B0502020202020204" pitchFamily="34" charset="0"/>
                      </a:endParaRPr>
                    </a:p>
                  </a:txBody>
                  <a:tcPr/>
                </a:tc>
                <a:tc>
                  <a:txBody>
                    <a:bodyPr/>
                    <a:lstStyle/>
                    <a:p>
                      <a:endParaRPr lang="en-US" sz="1600" b="1">
                        <a:latin typeface="Century Gothic" panose="020B0502020202020204" pitchFamily="34" charset="0"/>
                      </a:endParaRPr>
                    </a:p>
                  </a:txBody>
                  <a:tcPr/>
                </a:tc>
                <a:tc>
                  <a:txBody>
                    <a:bodyPr/>
                    <a:lstStyle/>
                    <a:p>
                      <a:pPr algn="ctr"/>
                      <a:r>
                        <a:rPr lang="en-US" sz="1600" b="1" dirty="0">
                          <a:latin typeface="Century Gothic" panose="020B0502020202020204" pitchFamily="34" charset="0"/>
                        </a:rPr>
                        <a:t>38,140</a:t>
                      </a:r>
                    </a:p>
                  </a:txBody>
                  <a:tcPr/>
                </a:tc>
                <a:extLst>
                  <a:ext uri="{0D108BD9-81ED-4DB2-BD59-A6C34878D82A}">
                    <a16:rowId xmlns:a16="http://schemas.microsoft.com/office/drawing/2014/main" val="10001"/>
                  </a:ext>
                </a:extLst>
              </a:tr>
              <a:tr h="478848">
                <a:tc>
                  <a:txBody>
                    <a:bodyPr/>
                    <a:lstStyle/>
                    <a:p>
                      <a:r>
                        <a:rPr lang="en-US" sz="1600" b="1" dirty="0">
                          <a:latin typeface="Century Gothic" panose="020B0502020202020204" pitchFamily="34" charset="0"/>
                        </a:rPr>
                        <a:t>SPED Level 2</a:t>
                      </a:r>
                    </a:p>
                  </a:txBody>
                  <a:tcPr/>
                </a:tc>
                <a:tc>
                  <a:txBody>
                    <a:bodyPr/>
                    <a:lstStyle/>
                    <a:p>
                      <a:endParaRPr lang="en-US" sz="1600" b="1">
                        <a:latin typeface="Century Gothic" panose="020B0502020202020204" pitchFamily="34" charset="0"/>
                      </a:endParaRPr>
                    </a:p>
                  </a:txBody>
                  <a:tcPr/>
                </a:tc>
                <a:tc>
                  <a:txBody>
                    <a:bodyPr/>
                    <a:lstStyle/>
                    <a:p>
                      <a:pPr algn="ctr"/>
                      <a:r>
                        <a:rPr lang="en-US" sz="1600" b="1" dirty="0">
                          <a:latin typeface="Century Gothic" panose="020B0502020202020204" pitchFamily="34" charset="0"/>
                        </a:rPr>
                        <a:t>19,070</a:t>
                      </a:r>
                    </a:p>
                  </a:txBody>
                  <a:tcPr/>
                </a:tc>
                <a:extLst>
                  <a:ext uri="{0D108BD9-81ED-4DB2-BD59-A6C34878D82A}">
                    <a16:rowId xmlns:a16="http://schemas.microsoft.com/office/drawing/2014/main" val="10002"/>
                  </a:ext>
                </a:extLst>
              </a:tr>
              <a:tr h="478848">
                <a:tc>
                  <a:txBody>
                    <a:bodyPr/>
                    <a:lstStyle/>
                    <a:p>
                      <a:r>
                        <a:rPr lang="en-US" sz="1600" b="1" dirty="0">
                          <a:latin typeface="Century Gothic" panose="020B0502020202020204" pitchFamily="34" charset="0"/>
                        </a:rPr>
                        <a:t>SPED Level 3</a:t>
                      </a:r>
                    </a:p>
                  </a:txBody>
                  <a:tcPr/>
                </a:tc>
                <a:tc>
                  <a:txBody>
                    <a:bodyPr/>
                    <a:lstStyle/>
                    <a:p>
                      <a:endParaRPr lang="en-US" sz="1600" b="1" dirty="0">
                        <a:latin typeface="Century Gothic" panose="020B0502020202020204" pitchFamily="34" charset="0"/>
                      </a:endParaRPr>
                    </a:p>
                  </a:txBody>
                  <a:tcPr/>
                </a:tc>
                <a:tc>
                  <a:txBody>
                    <a:bodyPr/>
                    <a:lstStyle/>
                    <a:p>
                      <a:pPr algn="ctr"/>
                      <a:r>
                        <a:rPr lang="en-US" sz="1600" b="1" dirty="0">
                          <a:latin typeface="Century Gothic" panose="020B0502020202020204" pitchFamily="34" charset="0"/>
                        </a:rPr>
                        <a:t> 9,610</a:t>
                      </a:r>
                    </a:p>
                  </a:txBody>
                  <a:tcPr/>
                </a:tc>
                <a:extLst>
                  <a:ext uri="{0D108BD9-81ED-4DB2-BD59-A6C34878D82A}">
                    <a16:rowId xmlns:a16="http://schemas.microsoft.com/office/drawing/2014/main" val="10003"/>
                  </a:ext>
                </a:extLst>
              </a:tr>
              <a:tr h="478848">
                <a:tc>
                  <a:txBody>
                    <a:bodyPr/>
                    <a:lstStyle/>
                    <a:p>
                      <a:r>
                        <a:rPr lang="en-US" sz="1600" b="1">
                          <a:latin typeface="Century Gothic" panose="020B0502020202020204" pitchFamily="34" charset="0"/>
                        </a:rPr>
                        <a:t>Adult Education</a:t>
                      </a:r>
                    </a:p>
                  </a:txBody>
                  <a:tcPr/>
                </a:tc>
                <a:tc>
                  <a:txBody>
                    <a:bodyPr/>
                    <a:lstStyle/>
                    <a:p>
                      <a:endParaRPr lang="en-US" sz="1600" b="1">
                        <a:latin typeface="Century Gothic" panose="020B0502020202020204" pitchFamily="34" charset="0"/>
                      </a:endParaRPr>
                    </a:p>
                  </a:txBody>
                  <a:tcPr/>
                </a:tc>
                <a:tc>
                  <a:txBody>
                    <a:bodyPr/>
                    <a:lstStyle/>
                    <a:p>
                      <a:pPr algn="ctr"/>
                      <a:r>
                        <a:rPr lang="en-US" sz="1600" b="1" dirty="0">
                          <a:latin typeface="Century Gothic" panose="020B0502020202020204" pitchFamily="34" charset="0"/>
                        </a:rPr>
                        <a:t>4,618  (2,309)</a:t>
                      </a:r>
                    </a:p>
                  </a:txBody>
                  <a:tcPr/>
                </a:tc>
                <a:extLst>
                  <a:ext uri="{0D108BD9-81ED-4DB2-BD59-A6C34878D82A}">
                    <a16:rowId xmlns:a16="http://schemas.microsoft.com/office/drawing/2014/main" val="10004"/>
                  </a:ext>
                </a:extLst>
              </a:tr>
              <a:tr h="478848">
                <a:tc>
                  <a:txBody>
                    <a:bodyPr/>
                    <a:lstStyle/>
                    <a:p>
                      <a:r>
                        <a:rPr lang="en-US" sz="1600" b="1">
                          <a:latin typeface="Century Gothic" panose="020B0502020202020204" pitchFamily="34" charset="0"/>
                        </a:rPr>
                        <a:t>DL Funding</a:t>
                      </a:r>
                    </a:p>
                  </a:txBody>
                  <a:tcPr/>
                </a:tc>
                <a:tc>
                  <a:txBody>
                    <a:bodyPr/>
                    <a:lstStyle/>
                    <a:p>
                      <a:endParaRPr lang="en-US" sz="1600" b="1">
                        <a:latin typeface="Century Gothic" panose="020B0502020202020204" pitchFamily="34" charset="0"/>
                      </a:endParaRPr>
                    </a:p>
                  </a:txBody>
                  <a:tcPr/>
                </a:tc>
                <a:tc>
                  <a:txBody>
                    <a:bodyPr/>
                    <a:lstStyle/>
                    <a:p>
                      <a:pPr algn="ctr"/>
                      <a:r>
                        <a:rPr lang="en-US" sz="1600" b="1" dirty="0">
                          <a:latin typeface="Century Gothic" panose="020B0502020202020204" pitchFamily="34" charset="0"/>
                        </a:rPr>
                        <a:t>6,100  (3,843)</a:t>
                      </a:r>
                    </a:p>
                  </a:txBody>
                  <a:tcPr/>
                </a:tc>
                <a:extLst>
                  <a:ext uri="{0D108BD9-81ED-4DB2-BD59-A6C34878D82A}">
                    <a16:rowId xmlns:a16="http://schemas.microsoft.com/office/drawing/2014/main" val="10005"/>
                  </a:ext>
                </a:extLst>
              </a:tr>
            </a:tbl>
          </a:graphicData>
        </a:graphic>
      </p:graphicFrame>
      <p:pic>
        <p:nvPicPr>
          <p:cNvPr id="8" name="Picture 2" descr="C:\Users\FISA\Dropbox\FISABC LOGO\FISA B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52400"/>
            <a:ext cx="1905000" cy="762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7630" y="5029200"/>
            <a:ext cx="82296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CA" sz="5000" b="1" i="0" u="none" strike="noStrike" kern="1200" cap="none" spc="0" normalizeH="0" baseline="0" noProof="0">
              <a:ln>
                <a:noFill/>
              </a:ln>
              <a:solidFill>
                <a:schemeClr val="tx1">
                  <a:lumMod val="95000"/>
                </a:schemeClr>
              </a:solidFill>
              <a:effectLst/>
              <a:uLnTx/>
              <a:uFillTx/>
              <a:latin typeface="+mj-lt"/>
              <a:ea typeface="+mj-ea"/>
              <a:cs typeface="+mj-cs"/>
            </a:endParaRPr>
          </a:p>
        </p:txBody>
      </p:sp>
      <p:sp>
        <p:nvSpPr>
          <p:cNvPr id="5" name="Content Placeholder 2"/>
          <p:cNvSpPr txBox="1">
            <a:spLocks/>
          </p:cNvSpPr>
          <p:nvPr/>
        </p:nvSpPr>
        <p:spPr>
          <a:xfrm>
            <a:off x="427630" y="3230880"/>
            <a:ext cx="8229600" cy="3169920"/>
          </a:xfrm>
          <a:prstGeom prst="rect">
            <a:avLst/>
          </a:prstGeom>
        </p:spPr>
        <p:txBody>
          <a:bodyPr vert="horz">
            <a:normAutofit/>
          </a:bodyPr>
          <a:lstStyle/>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charset="0"/>
              <a:buChar char="•"/>
              <a:tabLst/>
              <a:defRPr/>
            </a:pPr>
            <a:r>
              <a:rPr lang="en-US" sz="2600" dirty="0"/>
              <a:t>Independent schools have lost teachers to the public system</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charset="0"/>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Independent schools from around the province report </a:t>
            </a:r>
            <a:r>
              <a:rPr kumimoji="0" lang="en-US" sz="2600" b="0" i="0" u="none" strike="noStrike" kern="1200" cap="none" spc="0" normalizeH="0" noProof="0" dirty="0">
                <a:ln>
                  <a:noFill/>
                </a:ln>
                <a:solidFill>
                  <a:schemeClr val="tx1"/>
                </a:solidFill>
                <a:effectLst/>
                <a:uLnTx/>
                <a:uFillTx/>
                <a:latin typeface="+mn-lt"/>
                <a:ea typeface="+mn-ea"/>
                <a:cs typeface="+mn-cs"/>
              </a:rPr>
              <a:t>a  severe reduction in TOCs </a:t>
            </a:r>
            <a:r>
              <a:rPr kumimoji="0" lang="en-US" sz="2600" b="0" i="0" u="none" strike="noStrike" kern="1200" cap="none" spc="0" normalizeH="0" noProof="0" dirty="0" err="1">
                <a:ln>
                  <a:noFill/>
                </a:ln>
                <a:solidFill>
                  <a:schemeClr val="tx1"/>
                </a:solidFill>
                <a:effectLst/>
                <a:uLnTx/>
                <a:uFillTx/>
                <a:latin typeface="+mn-lt"/>
                <a:ea typeface="+mn-ea"/>
                <a:cs typeface="+mn-cs"/>
              </a:rPr>
              <a:t>availab</a:t>
            </a:r>
            <a:r>
              <a:rPr lang="en-US" sz="2600" dirty="0"/>
              <a:t>le for short or long term service</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charset="0"/>
              <a:buChar char="•"/>
              <a:tabLst/>
              <a:defRPr/>
            </a:pPr>
            <a:r>
              <a:rPr lang="en-US" sz="2600" dirty="0"/>
              <a:t>The pool of available BC certified teachers is sparse</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Tx/>
              <a:buChar char="-"/>
              <a:tabLst/>
              <a:defRPr/>
            </a:pPr>
            <a:endParaRPr lang="en-US" sz="2600" dirty="0"/>
          </a:p>
          <a:p>
            <a:pPr marL="457200" marR="0" lvl="0" indent="-457200" algn="l" defTabSz="914400" rtl="0" eaLnBrk="1" fontAlgn="auto" latinLnBrk="0" hangingPunct="1">
              <a:lnSpc>
                <a:spcPct val="100000"/>
              </a:lnSpc>
              <a:spcBef>
                <a:spcPct val="20000"/>
              </a:spcBef>
              <a:spcAft>
                <a:spcPts val="0"/>
              </a:spcAft>
              <a:buClr>
                <a:schemeClr val="accent3"/>
              </a:buClr>
              <a:buSzPct val="95000"/>
              <a:buFontTx/>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rgbClr val="1B5F26"/>
              </a:solidFill>
              <a:effectLst/>
              <a:uLnTx/>
              <a:uFillTx/>
              <a:latin typeface="Calibri" pitchFamily="34" charset="0"/>
              <a:ea typeface="+mn-ea"/>
              <a:cs typeface="Calibri" pitchFamily="34" charset="0"/>
            </a:endParaRP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endParaRPr kumimoji="0" lang="en-US" sz="2600" b="0" i="0" u="none" strike="noStrike" kern="1200" cap="none" spc="0" normalizeH="0" baseline="0" noProof="0" dirty="0">
              <a:ln>
                <a:noFill/>
              </a:ln>
              <a:solidFill>
                <a:srgbClr val="1B5F26"/>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rgbClr val="1B5F26"/>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228601" y="1143000"/>
            <a:ext cx="8463886" cy="2163763"/>
          </a:xfrm>
        </p:spPr>
        <p:txBody>
          <a:bodyPr>
            <a:normAutofit/>
          </a:bodyPr>
          <a:lstStyle/>
          <a:p>
            <a:pPr lvl="0" algn="ctr"/>
            <a:r>
              <a:rPr lang="en-CA" sz="4000" b="1" dirty="0">
                <a:solidFill>
                  <a:schemeClr val="tx1">
                    <a:lumMod val="95000"/>
                  </a:schemeClr>
                </a:solidFill>
              </a:rPr>
              <a:t>The Consequences of the Supreme Court of Canada Ruling on Public School Class Size and Composition</a:t>
            </a:r>
            <a:endParaRPr lang="en-US" dirty="0"/>
          </a:p>
        </p:txBody>
      </p:sp>
      <p:pic>
        <p:nvPicPr>
          <p:cNvPr id="8" name="Picture 2" descr="C:\Users\FISA\Dropbox\FISABC LOGO\FISA B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28600"/>
            <a:ext cx="1905000" cy="76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9126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7630" y="5029200"/>
            <a:ext cx="82296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CA" sz="5000" b="1" i="0" u="none" strike="noStrike" kern="1200" cap="none" spc="0" normalizeH="0" baseline="0" noProof="0">
              <a:ln>
                <a:noFill/>
              </a:ln>
              <a:solidFill>
                <a:schemeClr val="tx1">
                  <a:lumMod val="95000"/>
                </a:schemeClr>
              </a:solidFill>
              <a:effectLst/>
              <a:uLnTx/>
              <a:uFillTx/>
              <a:latin typeface="+mj-lt"/>
              <a:ea typeface="+mj-ea"/>
              <a:cs typeface="+mj-cs"/>
            </a:endParaRPr>
          </a:p>
        </p:txBody>
      </p:sp>
      <p:sp>
        <p:nvSpPr>
          <p:cNvPr id="5" name="Content Placeholder 2"/>
          <p:cNvSpPr txBox="1">
            <a:spLocks/>
          </p:cNvSpPr>
          <p:nvPr/>
        </p:nvSpPr>
        <p:spPr>
          <a:xfrm>
            <a:off x="427630" y="2667000"/>
            <a:ext cx="8229600" cy="4114800"/>
          </a:xfrm>
          <a:prstGeom prst="rect">
            <a:avLst/>
          </a:prstGeom>
        </p:spPr>
        <p:txBody>
          <a:bodyPr vert="horz">
            <a:normAutofit/>
          </a:bodyPr>
          <a:lstStyle/>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charset="0"/>
              <a:buChar char="•"/>
              <a:tabLst/>
              <a:defRPr/>
            </a:pPr>
            <a:r>
              <a:rPr lang="en-US" sz="2600" dirty="0"/>
              <a:t>Letters of Permission (LOP) are an option when BC certified teachers are unavailable</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charset="0"/>
              <a:buChar char="•"/>
              <a:tabLst/>
              <a:defRPr/>
            </a:pPr>
            <a:r>
              <a:rPr lang="en-US" sz="2600" dirty="0"/>
              <a:t>SR Certificates are more flexible and enable schools to utilize teachers within a broader scope</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charset="0"/>
              <a:buChar char="•"/>
              <a:tabLst/>
              <a:defRPr/>
            </a:pPr>
            <a:r>
              <a:rPr lang="en-US" sz="2600" dirty="0"/>
              <a:t>Employment link on the FISA website</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charset="0"/>
              <a:buChar char="•"/>
              <a:tabLst/>
              <a:defRPr/>
            </a:pPr>
            <a:r>
              <a:rPr lang="en-US" sz="2600" dirty="0"/>
              <a:t>The FISA Board recently passed a recommendation to the </a:t>
            </a:r>
            <a:r>
              <a:rPr lang="en-US" sz="2600" dirty="0" err="1"/>
              <a:t>MoE</a:t>
            </a:r>
            <a:r>
              <a:rPr lang="en-US" sz="2600" dirty="0"/>
              <a:t> for BC independent schools to participate in the province’s “Make a Future” teacher recruitment website.</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Tx/>
              <a:buChar char="-"/>
              <a:tabLst/>
              <a:defRPr/>
            </a:pPr>
            <a:endParaRPr lang="en-US" sz="2600" dirty="0"/>
          </a:p>
          <a:p>
            <a:pPr marL="457200" marR="0" lvl="0" indent="-457200" algn="l" defTabSz="914400" rtl="0" eaLnBrk="1" fontAlgn="auto" latinLnBrk="0" hangingPunct="1">
              <a:lnSpc>
                <a:spcPct val="100000"/>
              </a:lnSpc>
              <a:spcBef>
                <a:spcPct val="20000"/>
              </a:spcBef>
              <a:spcAft>
                <a:spcPts val="0"/>
              </a:spcAft>
              <a:buClr>
                <a:schemeClr val="accent3"/>
              </a:buClr>
              <a:buSzPct val="95000"/>
              <a:buFontTx/>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rgbClr val="1B5F26"/>
              </a:solidFill>
              <a:effectLst/>
              <a:uLnTx/>
              <a:uFillTx/>
              <a:latin typeface="Calibri" pitchFamily="34" charset="0"/>
              <a:ea typeface="+mn-ea"/>
              <a:cs typeface="Calibri" pitchFamily="34" charset="0"/>
            </a:endParaRP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endParaRPr kumimoji="0" lang="en-US" sz="2600" b="0" i="0" u="none" strike="noStrike" kern="1200" cap="none" spc="0" normalizeH="0" baseline="0" noProof="0" dirty="0">
              <a:ln>
                <a:noFill/>
              </a:ln>
              <a:solidFill>
                <a:srgbClr val="1B5F26"/>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rgbClr val="1B5F26"/>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228601" y="914400"/>
            <a:ext cx="8463886" cy="1981199"/>
          </a:xfrm>
        </p:spPr>
        <p:txBody>
          <a:bodyPr>
            <a:normAutofit/>
          </a:bodyPr>
          <a:lstStyle/>
          <a:p>
            <a:pPr lvl="0" algn="ctr"/>
            <a:r>
              <a:rPr lang="en-CA" b="1" dirty="0">
                <a:solidFill>
                  <a:schemeClr val="tx1">
                    <a:lumMod val="95000"/>
                  </a:schemeClr>
                </a:solidFill>
              </a:rPr>
              <a:t>Hiring Support for Independent School Authorities</a:t>
            </a:r>
            <a:br>
              <a:rPr lang="en-CA" b="1" dirty="0">
                <a:solidFill>
                  <a:schemeClr val="tx1">
                    <a:lumMod val="95000"/>
                  </a:schemeClr>
                </a:solidFill>
              </a:rPr>
            </a:br>
            <a:endParaRPr lang="en-US" dirty="0"/>
          </a:p>
        </p:txBody>
      </p:sp>
      <p:pic>
        <p:nvPicPr>
          <p:cNvPr id="8" name="Picture 2" descr="C:\Users\FISA\Dropbox\FISABC LOGO\FISA B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152400"/>
            <a:ext cx="2286000" cy="76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1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04088"/>
            <a:ext cx="8229600" cy="1143000"/>
          </a:xfrm>
          <a:prstGeom prst="rect">
            <a:avLst/>
          </a:prstGeom>
        </p:spPr>
        <p:txBody>
          <a:bodyPr vert="horz" lIns="0" rIns="0" bIns="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5000" b="1" dirty="0">
                <a:solidFill>
                  <a:schemeClr val="tx1">
                    <a:lumMod val="95000"/>
                  </a:schemeClr>
                </a:solidFill>
                <a:latin typeface="+mj-lt"/>
                <a:ea typeface="+mj-ea"/>
                <a:cs typeface="+mj-cs"/>
              </a:rPr>
              <a:t>ERASE Bullying Training </a:t>
            </a:r>
          </a:p>
          <a:p>
            <a:pPr marL="0" marR="0" lvl="0" indent="0" algn="ctr" defTabSz="914400" rtl="0" eaLnBrk="1" fontAlgn="auto" latinLnBrk="0" hangingPunct="1">
              <a:lnSpc>
                <a:spcPct val="100000"/>
              </a:lnSpc>
              <a:spcBef>
                <a:spcPct val="0"/>
              </a:spcBef>
              <a:spcAft>
                <a:spcPts val="0"/>
              </a:spcAft>
              <a:buClrTx/>
              <a:buSzTx/>
              <a:buFontTx/>
              <a:buNone/>
              <a:tabLst/>
              <a:defRPr/>
            </a:pPr>
            <a:r>
              <a:rPr lang="en-CA" sz="5000" b="1" dirty="0">
                <a:solidFill>
                  <a:schemeClr val="tx1">
                    <a:lumMod val="95000"/>
                  </a:schemeClr>
                </a:solidFill>
                <a:latin typeface="+mj-lt"/>
                <a:ea typeface="+mj-ea"/>
                <a:cs typeface="+mj-cs"/>
              </a:rPr>
              <a:t>Funding Updates</a:t>
            </a:r>
            <a:endParaRPr kumimoji="0" lang="en-CA" sz="5000" b="1" i="0" u="none" strike="noStrike" kern="1200" cap="none" spc="0" normalizeH="0" baseline="0" noProof="0" dirty="0">
              <a:ln>
                <a:noFill/>
              </a:ln>
              <a:solidFill>
                <a:schemeClr val="tx1">
                  <a:lumMod val="95000"/>
                </a:schemeClr>
              </a:solidFill>
              <a:effectLst/>
              <a:uLnTx/>
              <a:uFillTx/>
              <a:latin typeface="+mj-lt"/>
              <a:ea typeface="+mj-ea"/>
              <a:cs typeface="+mj-cs"/>
            </a:endParaRPr>
          </a:p>
        </p:txBody>
      </p:sp>
      <p:sp>
        <p:nvSpPr>
          <p:cNvPr id="5" name="Content Placeholder 2"/>
          <p:cNvSpPr txBox="1">
            <a:spLocks/>
          </p:cNvSpPr>
          <p:nvPr/>
        </p:nvSpPr>
        <p:spPr>
          <a:xfrm>
            <a:off x="457200" y="1752600"/>
            <a:ext cx="8229600" cy="492252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lumMod val="95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000" i="0" u="none" strike="noStrike" kern="1200" cap="none" spc="0" normalizeH="0" baseline="0" noProof="0" dirty="0">
                <a:ln>
                  <a:noFill/>
                </a:ln>
                <a:solidFill>
                  <a:schemeClr val="tx1">
                    <a:lumMod val="95000"/>
                  </a:schemeClr>
                </a:solidFill>
                <a:effectLst/>
                <a:uLnTx/>
                <a:uFillTx/>
              </a:rPr>
              <a:t>The head of school must now be the Safe </a:t>
            </a:r>
            <a:r>
              <a:rPr lang="en-US" sz="3000" dirty="0">
                <a:solidFill>
                  <a:schemeClr val="tx1">
                    <a:lumMod val="95000"/>
                  </a:schemeClr>
                </a:solidFill>
              </a:rPr>
              <a:t>S</a:t>
            </a:r>
            <a:r>
              <a:rPr kumimoji="0" lang="en-US" sz="3000" i="0" u="none" strike="noStrike" kern="1200" cap="none" spc="0" normalizeH="0" baseline="0" noProof="0" dirty="0" err="1">
                <a:ln>
                  <a:noFill/>
                </a:ln>
                <a:solidFill>
                  <a:schemeClr val="tx1">
                    <a:lumMod val="95000"/>
                  </a:schemeClr>
                </a:solidFill>
                <a:effectLst/>
                <a:uLnTx/>
                <a:uFillTx/>
              </a:rPr>
              <a:t>chool</a:t>
            </a:r>
            <a:r>
              <a:rPr kumimoji="0" lang="en-US" sz="3000" i="0" u="none" strike="noStrike" kern="1200" cap="none" spc="0" normalizeH="0" baseline="0" noProof="0" dirty="0">
                <a:ln>
                  <a:noFill/>
                </a:ln>
                <a:solidFill>
                  <a:schemeClr val="tx1">
                    <a:lumMod val="95000"/>
                  </a:schemeClr>
                </a:solidFill>
                <a:effectLst/>
                <a:uLnTx/>
                <a:uFillTx/>
              </a:rPr>
              <a:t> Coordinator and have</a:t>
            </a:r>
            <a:r>
              <a:rPr kumimoji="0" lang="en-US" sz="3000" i="0" u="none" strike="noStrike" kern="1200" cap="none" spc="0" normalizeH="0" noProof="0" dirty="0">
                <a:ln>
                  <a:noFill/>
                </a:ln>
                <a:solidFill>
                  <a:schemeClr val="tx1">
                    <a:lumMod val="95000"/>
                  </a:schemeClr>
                </a:solidFill>
                <a:effectLst/>
                <a:uLnTx/>
                <a:uFillTx/>
              </a:rPr>
              <a:t> up to date</a:t>
            </a:r>
            <a:r>
              <a:rPr kumimoji="0" lang="en-US" sz="3000" i="0" u="none" strike="noStrike" kern="1200" cap="none" spc="0" normalizeH="0" baseline="0" noProof="0" dirty="0">
                <a:ln>
                  <a:noFill/>
                </a:ln>
                <a:solidFill>
                  <a:schemeClr val="tx1">
                    <a:lumMod val="95000"/>
                  </a:schemeClr>
                </a:solidFill>
                <a:effectLst/>
                <a:uLnTx/>
                <a:uFillTx/>
              </a:rPr>
              <a:t> level 1 &amp; 2 training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000" dirty="0">
                <a:solidFill>
                  <a:schemeClr val="tx1">
                    <a:lumMod val="95000"/>
                  </a:schemeClr>
                </a:solidFill>
              </a:rPr>
              <a:t>A second person must also be accessible to the school that also has level 1 &amp; 2 training as well as Digital Threat Assessment training</a:t>
            </a:r>
            <a:endParaRPr kumimoji="0" lang="en-US" sz="3000" i="0" u="none" strike="noStrike" kern="1200" cap="none" spc="0" normalizeH="0" baseline="0" noProof="0" dirty="0">
              <a:ln>
                <a:noFill/>
              </a:ln>
              <a:solidFill>
                <a:schemeClr val="tx1">
                  <a:lumMod val="95000"/>
                </a:schemeClr>
              </a:solidFill>
              <a:effectLst/>
              <a:uLnTx/>
              <a:uFillTx/>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000" i="0" u="none" strike="noStrike" kern="1200" cap="none" spc="0" normalizeH="0" baseline="0" noProof="0" dirty="0">
                <a:ln>
                  <a:noFill/>
                </a:ln>
                <a:solidFill>
                  <a:schemeClr val="tx1">
                    <a:lumMod val="95000"/>
                  </a:schemeClr>
                </a:solidFill>
                <a:effectLst/>
                <a:uLnTx/>
                <a:uFillTx/>
              </a:rPr>
              <a:t>Thank</a:t>
            </a:r>
            <a:r>
              <a:rPr kumimoji="0" lang="en-US" sz="3000" i="0" u="none" strike="noStrike" kern="1200" cap="none" spc="0" normalizeH="0" noProof="0" dirty="0">
                <a:ln>
                  <a:noFill/>
                </a:ln>
                <a:solidFill>
                  <a:schemeClr val="tx1">
                    <a:lumMod val="95000"/>
                  </a:schemeClr>
                </a:solidFill>
                <a:effectLst/>
                <a:uLnTx/>
                <a:uFillTx/>
              </a:rPr>
              <a:t> you to the</a:t>
            </a:r>
            <a:r>
              <a:rPr kumimoji="0" lang="en-US" sz="3000" i="0" u="none" strike="noStrike" kern="1200" cap="none" spc="0" normalizeH="0" baseline="0" noProof="0" dirty="0">
                <a:ln>
                  <a:noFill/>
                </a:ln>
                <a:solidFill>
                  <a:schemeClr val="tx1">
                    <a:lumMod val="95000"/>
                  </a:schemeClr>
                </a:solidFill>
                <a:effectLst/>
                <a:uLnTx/>
                <a:uFillTx/>
              </a:rPr>
              <a:t> Ministry of Education for providing funding to support  </a:t>
            </a:r>
            <a:r>
              <a:rPr kumimoji="0" lang="en-US" sz="3000" i="0" u="none" strike="noStrike" kern="1200" cap="none" spc="0" normalizeH="0" noProof="0" dirty="0">
                <a:ln>
                  <a:noFill/>
                </a:ln>
                <a:solidFill>
                  <a:schemeClr val="tx1">
                    <a:lumMod val="95000"/>
                  </a:schemeClr>
                </a:solidFill>
                <a:effectLst/>
                <a:uLnTx/>
                <a:uFillTx/>
              </a:rPr>
              <a:t>regional ERASE training opportunities for BC independent schools </a:t>
            </a:r>
          </a:p>
          <a:p>
            <a:pPr marL="274320" indent="-274320" defTabSz="914400">
              <a:spcBef>
                <a:spcPct val="20000"/>
              </a:spcBef>
              <a:buClr>
                <a:schemeClr val="accent3"/>
              </a:buClr>
              <a:buSzPct val="95000"/>
              <a:buFont typeface="Wingdings 2"/>
              <a:buChar char=""/>
              <a:defRPr/>
            </a:pPr>
            <a:r>
              <a:rPr lang="en-US" sz="3000" dirty="0"/>
              <a:t>FISA is presently working with the </a:t>
            </a:r>
            <a:r>
              <a:rPr lang="en-US" sz="3000" dirty="0" err="1"/>
              <a:t>MoE</a:t>
            </a:r>
            <a:r>
              <a:rPr lang="en-US" sz="3000" dirty="0"/>
              <a:t> to confirm dates for this training </a:t>
            </a:r>
            <a:endParaRPr kumimoji="0" lang="en-US" sz="3000" i="0" u="none" strike="noStrike" kern="1200" cap="none" spc="0" normalizeH="0" baseline="0" noProof="0" dirty="0">
              <a:ln>
                <a:noFill/>
              </a:ln>
              <a:solidFill>
                <a:schemeClr val="tx1">
                  <a:lumMod val="95000"/>
                </a:schemeClr>
              </a:solidFill>
              <a:effectLst/>
              <a:uLnTx/>
              <a:uFillTx/>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3200" i="0" u="none" strike="noStrike" kern="1200" cap="none" spc="0" normalizeH="0" baseline="0" noProof="0" dirty="0">
              <a:ln>
                <a:noFill/>
              </a:ln>
              <a:solidFill>
                <a:schemeClr val="tx1">
                  <a:lumMod val="95000"/>
                </a:schemeClr>
              </a:solidFill>
              <a:effectLst/>
              <a:uLnTx/>
              <a:uFillTx/>
              <a:latin typeface="+mj-lt"/>
              <a:ea typeface="+mn-ea"/>
              <a:cs typeface="+mn-cs"/>
            </a:endParaRPr>
          </a:p>
          <a:p>
            <a:pPr marR="0" lvl="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a:solidFill>
                <a:schemeClr val="tx1">
                  <a:lumMod val="95000"/>
                </a:schemeClr>
              </a:solidFill>
              <a:latin typeface="+mj-lt"/>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i="0" u="none" strike="noStrike" kern="1200" cap="none" spc="0" normalizeH="0" baseline="0" noProof="0" dirty="0">
              <a:ln>
                <a:noFill/>
              </a:ln>
              <a:solidFill>
                <a:schemeClr val="tx1">
                  <a:lumMod val="95000"/>
                </a:schemeClr>
              </a:solidFill>
              <a:effectLst/>
              <a:uLnTx/>
              <a:uFillTx/>
              <a:latin typeface="+mj-lt"/>
              <a:ea typeface="+mn-ea"/>
              <a:cs typeface="+mn-cs"/>
            </a:endParaRP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CA" sz="2600" b="0" i="0" u="none" strike="noStrike" kern="1200" cap="none" spc="0" normalizeH="0" baseline="0" noProof="0" dirty="0">
              <a:ln>
                <a:noFill/>
              </a:ln>
              <a:solidFill>
                <a:schemeClr val="tx1">
                  <a:lumMod val="95000"/>
                </a:schemeClr>
              </a:solidFill>
              <a:effectLst/>
              <a:uLnTx/>
              <a:uFillTx/>
              <a:latin typeface="Calibri" pitchFamily="34" charset="0"/>
              <a:ea typeface="+mn-ea"/>
              <a:cs typeface="Calibri" pitchFamily="34" charset="0"/>
            </a:endParaRP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endParaRPr kumimoji="0" lang="en-US" sz="2600" b="0" i="0" u="none" strike="noStrike" kern="1200" cap="none" spc="0" normalizeH="0" baseline="0" noProof="0" dirty="0">
              <a:ln>
                <a:noFill/>
              </a:ln>
              <a:solidFill>
                <a:schemeClr val="tx1">
                  <a:lumMod val="95000"/>
                </a:schemeClr>
              </a:solidFill>
              <a:effectLst/>
              <a:uLnTx/>
              <a:uFillTx/>
              <a:latin typeface="Calibri" pitchFamily="34" charset="0"/>
              <a:ea typeface="+mn-ea"/>
              <a:cs typeface="Calibri" pitchFamily="34" charset="0"/>
            </a:endParaRP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endParaRPr kumimoji="0" lang="en-US" sz="2600" b="0" i="0" u="none" strike="noStrike" kern="1200" cap="none" spc="0" normalizeH="0" baseline="0" noProof="0" dirty="0">
              <a:ln>
                <a:noFill/>
              </a:ln>
              <a:solidFill>
                <a:schemeClr val="tx1">
                  <a:lumMod val="95000"/>
                </a:schemeClr>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lumMod val="95000"/>
                </a:schemeClr>
              </a:solidFill>
              <a:effectLst/>
              <a:uLnTx/>
              <a:uFillTx/>
              <a:latin typeface="Calibri" pitchFamily="34" charset="0"/>
              <a:ea typeface="+mn-ea"/>
              <a:cs typeface="Calibri" pitchFamily="34" charset="0"/>
            </a:endParaRPr>
          </a:p>
        </p:txBody>
      </p:sp>
      <p:pic>
        <p:nvPicPr>
          <p:cNvPr id="6" name="Picture 2" descr="C:\Users\FISA\Dropbox\FISABC LOGO\FISA B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3695" y="219102"/>
            <a:ext cx="1219200" cy="48498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86600" y="4740748"/>
            <a:ext cx="2133600" cy="1955182"/>
          </a:xfrm>
          <a:prstGeom prst="rect">
            <a:avLst/>
          </a:prstGeom>
          <a:solidFill>
            <a:schemeClr val="accent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239090" y="4740748"/>
            <a:ext cx="1828710" cy="1955181"/>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00018" y="699448"/>
            <a:ext cx="8229600" cy="1143000"/>
          </a:xfrm>
        </p:spPr>
        <p:txBody>
          <a:bodyPr>
            <a:noAutofit/>
          </a:bodyPr>
          <a:lstStyle/>
          <a:p>
            <a:pPr algn="ctr"/>
            <a:r>
              <a:rPr lang="en-US" sz="4000" dirty="0">
                <a:solidFill>
                  <a:schemeClr val="tx1">
                    <a:lumMod val="95000"/>
                  </a:schemeClr>
                </a:solidFill>
              </a:rPr>
              <a:t>Pro-D for Teachers on Curriculum Implementation</a:t>
            </a:r>
          </a:p>
        </p:txBody>
      </p:sp>
      <p:sp>
        <p:nvSpPr>
          <p:cNvPr id="7" name="Content Placeholder 6"/>
          <p:cNvSpPr>
            <a:spLocks noGrp="1"/>
          </p:cNvSpPr>
          <p:nvPr>
            <p:ph idx="1"/>
          </p:nvPr>
        </p:nvSpPr>
        <p:spPr>
          <a:xfrm>
            <a:off x="381000" y="1842448"/>
            <a:ext cx="8458200" cy="4541520"/>
          </a:xfrm>
        </p:spPr>
        <p:txBody>
          <a:bodyPr>
            <a:normAutofit/>
          </a:bodyPr>
          <a:lstStyle/>
          <a:p>
            <a:pPr marL="0" indent="0">
              <a:buNone/>
            </a:pPr>
            <a:endParaRPr lang="en-US" sz="1600" b="1" dirty="0">
              <a:solidFill>
                <a:schemeClr val="tx1">
                  <a:lumMod val="95000"/>
                </a:schemeClr>
              </a:solidFill>
              <a:effectLst>
                <a:outerShdw blurRad="38100" dist="38100" dir="2700000" algn="tl">
                  <a:srgbClr val="000000">
                    <a:alpha val="43137"/>
                  </a:srgbClr>
                </a:outerShdw>
              </a:effectLst>
              <a:latin typeface="+mj-lt"/>
            </a:endParaRPr>
          </a:p>
          <a:p>
            <a:r>
              <a:rPr lang="en-US" sz="2800" b="1" dirty="0">
                <a:solidFill>
                  <a:schemeClr val="tx1">
                    <a:lumMod val="95000"/>
                  </a:schemeClr>
                </a:solidFill>
                <a:effectLst>
                  <a:outerShdw blurRad="38100" dist="38100" dir="2700000" algn="tl">
                    <a:srgbClr val="000000">
                      <a:alpha val="43137"/>
                    </a:srgbClr>
                  </a:outerShdw>
                </a:effectLst>
                <a:latin typeface="+mj-lt"/>
              </a:rPr>
              <a:t>The Ministry of Education and FISA have partnered to provide Pro D on the implementation of the redesigned curriculum for the past 3 school years</a:t>
            </a:r>
          </a:p>
          <a:p>
            <a:pPr marL="0" indent="0">
              <a:buNone/>
            </a:pPr>
            <a:endParaRPr lang="en-US" sz="2800" b="1" dirty="0">
              <a:solidFill>
                <a:schemeClr val="tx1">
                  <a:lumMod val="95000"/>
                </a:schemeClr>
              </a:solidFill>
              <a:effectLst>
                <a:outerShdw blurRad="38100" dist="38100" dir="2700000" algn="tl">
                  <a:srgbClr val="000000">
                    <a:alpha val="43137"/>
                  </a:srgbClr>
                </a:outerShdw>
              </a:effectLst>
              <a:latin typeface="+mj-lt"/>
            </a:endParaRPr>
          </a:p>
          <a:p>
            <a:r>
              <a:rPr lang="en-US" sz="2800" b="1" dirty="0">
                <a:solidFill>
                  <a:schemeClr val="tx1">
                    <a:lumMod val="95000"/>
                  </a:schemeClr>
                </a:solidFill>
                <a:effectLst>
                  <a:outerShdw blurRad="38100" dist="38100" dir="2700000" algn="tl">
                    <a:srgbClr val="000000">
                      <a:alpha val="43137"/>
                    </a:srgbClr>
                  </a:outerShdw>
                </a:effectLst>
                <a:latin typeface="+mj-lt"/>
              </a:rPr>
              <a:t>Over 1,100 independent school teachers have attended these Pro D sessions</a:t>
            </a:r>
          </a:p>
          <a:p>
            <a:endParaRPr lang="en-US" sz="2800" b="1" dirty="0">
              <a:solidFill>
                <a:schemeClr val="tx1">
                  <a:lumMod val="95000"/>
                </a:schemeClr>
              </a:solidFill>
              <a:effectLst>
                <a:outerShdw blurRad="38100" dist="38100" dir="2700000" algn="tl">
                  <a:srgbClr val="000000">
                    <a:alpha val="43137"/>
                  </a:srgbClr>
                </a:outerShdw>
              </a:effectLst>
              <a:latin typeface="+mj-lt"/>
            </a:endParaRPr>
          </a:p>
          <a:p>
            <a:r>
              <a:rPr lang="en-US" sz="2800" b="1" dirty="0">
                <a:solidFill>
                  <a:schemeClr val="tx1">
                    <a:lumMod val="95000"/>
                  </a:schemeClr>
                </a:solidFill>
                <a:effectLst>
                  <a:outerShdw blurRad="38100" dist="38100" dir="2700000" algn="tl">
                    <a:srgbClr val="000000">
                      <a:alpha val="43137"/>
                    </a:srgbClr>
                  </a:outerShdw>
                </a:effectLst>
                <a:latin typeface="+mj-lt"/>
              </a:rPr>
              <a:t>FISA is looking to partner with the </a:t>
            </a:r>
            <a:r>
              <a:rPr lang="en-US" sz="2800" b="1" dirty="0" err="1">
                <a:solidFill>
                  <a:schemeClr val="tx1">
                    <a:lumMod val="95000"/>
                  </a:schemeClr>
                </a:solidFill>
                <a:effectLst>
                  <a:outerShdw blurRad="38100" dist="38100" dir="2700000" algn="tl">
                    <a:srgbClr val="000000">
                      <a:alpha val="43137"/>
                    </a:srgbClr>
                  </a:outerShdw>
                </a:effectLst>
                <a:latin typeface="+mj-lt"/>
              </a:rPr>
              <a:t>MoE</a:t>
            </a:r>
            <a:r>
              <a:rPr lang="en-US" sz="2800" b="1" dirty="0">
                <a:solidFill>
                  <a:schemeClr val="tx1">
                    <a:lumMod val="95000"/>
                  </a:schemeClr>
                </a:solidFill>
                <a:effectLst>
                  <a:outerShdw blurRad="38100" dist="38100" dir="2700000" algn="tl">
                    <a:srgbClr val="000000">
                      <a:alpha val="43137"/>
                    </a:srgbClr>
                  </a:outerShdw>
                </a:effectLst>
                <a:latin typeface="+mj-lt"/>
              </a:rPr>
              <a:t> for</a:t>
            </a:r>
          </a:p>
          <a:p>
            <a:pPr marL="0" indent="0">
              <a:buNone/>
            </a:pPr>
            <a:r>
              <a:rPr lang="en-US" sz="2800" b="1" dirty="0">
                <a:solidFill>
                  <a:schemeClr val="tx1">
                    <a:lumMod val="95000"/>
                  </a:schemeClr>
                </a:solidFill>
                <a:effectLst>
                  <a:outerShdw blurRad="38100" dist="38100" dir="2700000" algn="tl">
                    <a:srgbClr val="000000">
                      <a:alpha val="43137"/>
                    </a:srgbClr>
                  </a:outerShdw>
                </a:effectLst>
                <a:latin typeface="+mj-lt"/>
              </a:rPr>
              <a:t>   future teacher development opportunities</a:t>
            </a:r>
            <a:endParaRPr lang="en-US" sz="1800" b="1" dirty="0">
              <a:solidFill>
                <a:schemeClr val="tx1">
                  <a:lumMod val="9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4090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04088"/>
            <a:ext cx="8229600" cy="1143000"/>
          </a:xfrm>
          <a:prstGeom prst="rect">
            <a:avLst/>
          </a:prstGeom>
        </p:spPr>
        <p:txBody>
          <a:bodyPr vert="horz" lIns="0" rIns="0" bIns="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5000" b="1">
                <a:solidFill>
                  <a:schemeClr val="tx1">
                    <a:lumMod val="95000"/>
                  </a:schemeClr>
                </a:solidFill>
                <a:latin typeface="+mj-lt"/>
                <a:ea typeface="+mj-ea"/>
                <a:cs typeface="+mj-cs"/>
              </a:rPr>
              <a:t>International Education in Independent Schools</a:t>
            </a:r>
            <a:endParaRPr kumimoji="0" lang="en-CA" sz="5000" b="1" i="0" u="none" strike="noStrike" kern="1200" cap="none" spc="0" normalizeH="0" baseline="0" noProof="0">
              <a:ln>
                <a:noFill/>
              </a:ln>
              <a:solidFill>
                <a:schemeClr val="tx1">
                  <a:lumMod val="95000"/>
                </a:schemeClr>
              </a:solidFill>
              <a:effectLst/>
              <a:uLnTx/>
              <a:uFillTx/>
              <a:latin typeface="+mj-lt"/>
              <a:ea typeface="+mj-ea"/>
              <a:cs typeface="+mj-cs"/>
            </a:endParaRPr>
          </a:p>
        </p:txBody>
      </p:sp>
      <p:sp>
        <p:nvSpPr>
          <p:cNvPr id="5" name="Content Placeholder 2"/>
          <p:cNvSpPr txBox="1">
            <a:spLocks/>
          </p:cNvSpPr>
          <p:nvPr/>
        </p:nvSpPr>
        <p:spPr>
          <a:xfrm>
            <a:off x="457200" y="1752600"/>
            <a:ext cx="8229600" cy="4922520"/>
          </a:xfrm>
          <a:prstGeom prst="rect">
            <a:avLst/>
          </a:prstGeom>
        </p:spPr>
        <p:txBody>
          <a:bodyPr vert="horz">
            <a:normAutofit/>
          </a:bodyPr>
          <a:lstStyle/>
          <a:p>
            <a:pPr marL="731520" lvl="1" indent="-274320" defTabSz="914400">
              <a:spcBef>
                <a:spcPct val="20000"/>
              </a:spcBef>
              <a:buClr>
                <a:schemeClr val="accent3"/>
              </a:buClr>
              <a:buSzPct val="95000"/>
              <a:buFont typeface="Wingdings 2"/>
              <a:buChar char=""/>
              <a:defRPr/>
            </a:pPr>
            <a:endParaRPr lang="en-US" sz="2800" dirty="0">
              <a:solidFill>
                <a:schemeClr val="tx1">
                  <a:lumMod val="95000"/>
                </a:schemeClr>
              </a:solidFill>
              <a:latin typeface="+mj-lt"/>
            </a:endParaRPr>
          </a:p>
          <a:p>
            <a:pPr marL="731520" lvl="1" indent="-274320" defTabSz="914400">
              <a:spcBef>
                <a:spcPct val="20000"/>
              </a:spcBef>
              <a:buClr>
                <a:schemeClr val="accent3"/>
              </a:buClr>
              <a:buSzPct val="95000"/>
              <a:buFont typeface="Wingdings 2"/>
              <a:buChar char=""/>
              <a:defRPr/>
            </a:pPr>
            <a:r>
              <a:rPr lang="en-US" sz="2400" dirty="0">
                <a:solidFill>
                  <a:schemeClr val="tx1">
                    <a:lumMod val="95000"/>
                  </a:schemeClr>
                </a:solidFill>
                <a:latin typeface="+mj-lt"/>
              </a:rPr>
              <a:t>Many BC independent schools provide education programs for international students </a:t>
            </a:r>
          </a:p>
          <a:p>
            <a:pPr marL="731520" lvl="1" indent="-274320" defTabSz="914400">
              <a:spcBef>
                <a:spcPct val="20000"/>
              </a:spcBef>
              <a:buClr>
                <a:schemeClr val="accent3"/>
              </a:buClr>
              <a:buSzPct val="95000"/>
              <a:buFont typeface="Wingdings 2"/>
              <a:buChar char=""/>
              <a:defRPr/>
            </a:pPr>
            <a:r>
              <a:rPr lang="en-US" sz="2400" dirty="0">
                <a:latin typeface="+mj-lt"/>
              </a:rPr>
              <a:t>A FISA representative sits on the </a:t>
            </a:r>
            <a:r>
              <a:rPr lang="en-US" sz="2400" dirty="0" err="1">
                <a:latin typeface="+mj-lt"/>
              </a:rPr>
              <a:t>MoE</a:t>
            </a:r>
            <a:r>
              <a:rPr lang="en-US" sz="2400" dirty="0">
                <a:latin typeface="+mj-lt"/>
              </a:rPr>
              <a:t> International Education Advisory Committee and the  BC Council for International Education </a:t>
            </a:r>
          </a:p>
          <a:p>
            <a:pPr marL="731520" lvl="1" indent="-274320" defTabSz="914400">
              <a:spcBef>
                <a:spcPct val="20000"/>
              </a:spcBef>
              <a:buClr>
                <a:schemeClr val="accent3"/>
              </a:buClr>
              <a:buSzPct val="95000"/>
              <a:buFont typeface="Wingdings 2"/>
              <a:buChar char=""/>
              <a:defRPr/>
            </a:pPr>
            <a:r>
              <a:rPr lang="en-US" sz="2400" dirty="0">
                <a:latin typeface="+mj-lt"/>
              </a:rPr>
              <a:t>All schools are encouraged to regularly review and update their international student and homestay policies. The </a:t>
            </a:r>
            <a:r>
              <a:rPr lang="en-US" sz="2400" dirty="0" err="1">
                <a:latin typeface="+mj-lt"/>
              </a:rPr>
              <a:t>MoE</a:t>
            </a:r>
            <a:r>
              <a:rPr lang="en-US" sz="2400" dirty="0">
                <a:latin typeface="+mj-lt"/>
              </a:rPr>
              <a:t> has a homestay guideline resource available online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800" b="0" i="0" u="none" strike="noStrike" kern="1200" cap="none" spc="0" normalizeH="0" noProof="0" dirty="0">
              <a:ln>
                <a:noFill/>
              </a:ln>
              <a:solidFill>
                <a:schemeClr val="tx1">
                  <a:lumMod val="95000"/>
                </a:schemeClr>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800" b="0" i="0" u="none" strike="noStrike" kern="1200" cap="none" spc="0" normalizeH="0" baseline="0" noProof="0" dirty="0">
              <a:ln>
                <a:noFill/>
              </a:ln>
              <a:solidFill>
                <a:schemeClr val="tx1">
                  <a:lumMod val="95000"/>
                </a:schemeClr>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800" i="0" u="none" strike="noStrike" kern="1200" cap="none" spc="0" normalizeH="0" baseline="0" noProof="0" dirty="0">
              <a:ln>
                <a:noFill/>
              </a:ln>
              <a:solidFill>
                <a:schemeClr val="tx1">
                  <a:lumMod val="95000"/>
                </a:schemeClr>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i="0" u="none" strike="noStrike" kern="1200" cap="none" spc="0" normalizeH="0" baseline="0" noProof="0" dirty="0">
              <a:ln>
                <a:noFill/>
              </a:ln>
              <a:solidFill>
                <a:schemeClr val="tx1">
                  <a:lumMod val="95000"/>
                </a:schemeClr>
              </a:solidFill>
              <a:effectLst/>
              <a:uLnTx/>
              <a:uFillTx/>
              <a:latin typeface="+mj-lt"/>
              <a:ea typeface="+mn-ea"/>
              <a:cs typeface="+mn-cs"/>
            </a:endParaRP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CA" sz="2600" b="0" i="0" u="none" strike="noStrike" kern="1200" cap="none" spc="0" normalizeH="0" baseline="0" noProof="0" dirty="0">
              <a:ln>
                <a:noFill/>
              </a:ln>
              <a:solidFill>
                <a:schemeClr val="tx1">
                  <a:lumMod val="95000"/>
                </a:schemeClr>
              </a:solidFill>
              <a:effectLst/>
              <a:uLnTx/>
              <a:uFillTx/>
              <a:latin typeface="Calibri" pitchFamily="34" charset="0"/>
              <a:ea typeface="+mn-ea"/>
              <a:cs typeface="Calibri" pitchFamily="34" charset="0"/>
            </a:endParaRP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endParaRPr kumimoji="0" lang="en-US" sz="2600" b="0" i="0" u="none" strike="noStrike" kern="1200" cap="none" spc="0" normalizeH="0" baseline="0" noProof="0" dirty="0">
              <a:ln>
                <a:noFill/>
              </a:ln>
              <a:solidFill>
                <a:schemeClr val="tx1">
                  <a:lumMod val="95000"/>
                </a:schemeClr>
              </a:solidFill>
              <a:effectLst/>
              <a:uLnTx/>
              <a:uFillTx/>
              <a:latin typeface="Calibri" pitchFamily="34" charset="0"/>
              <a:ea typeface="+mn-ea"/>
              <a:cs typeface="Calibri" pitchFamily="34" charset="0"/>
            </a:endParaRP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endParaRPr kumimoji="0" lang="en-US" sz="2600" b="0" i="0" u="none" strike="noStrike" kern="1200" cap="none" spc="0" normalizeH="0" baseline="0" noProof="0" dirty="0">
              <a:ln>
                <a:noFill/>
              </a:ln>
              <a:solidFill>
                <a:schemeClr val="tx1">
                  <a:lumMod val="95000"/>
                </a:schemeClr>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lumMod val="95000"/>
                </a:schemeClr>
              </a:solidFill>
              <a:effectLst/>
              <a:uLnTx/>
              <a:uFillTx/>
              <a:latin typeface="Calibri" pitchFamily="34" charset="0"/>
              <a:ea typeface="+mn-ea"/>
              <a:cs typeface="Calibri" pitchFamily="34" charset="0"/>
            </a:endParaRPr>
          </a:p>
        </p:txBody>
      </p:sp>
      <p:pic>
        <p:nvPicPr>
          <p:cNvPr id="6" name="Picture 2" descr="C:\Users\FISA\Dropbox\FISABC LOGO\FISA B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76200"/>
            <a:ext cx="1219200" cy="484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3084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4379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0" y="5509283"/>
            <a:ext cx="1409700" cy="1289393"/>
          </a:xfrm>
          <a:prstGeom prst="rect">
            <a:avLst/>
          </a:prstGeom>
          <a:blipFill dpi="0" rotWithShape="1">
            <a:blip r:embed="rId2">
              <a:alphaModFix amt="54000"/>
            </a:blip>
            <a:srcRect/>
            <a:stretch>
              <a:fillRect/>
            </a:stretch>
          </a:bli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381000" y="457200"/>
            <a:ext cx="7239000" cy="1143000"/>
          </a:xfrm>
        </p:spPr>
        <p:txBody>
          <a:bodyPr/>
          <a:lstStyle/>
          <a:p>
            <a:r>
              <a:rPr lang="en-US" b="1" dirty="0">
                <a:solidFill>
                  <a:schemeClr val="tx1">
                    <a:lumMod val="95000"/>
                  </a:schemeClr>
                </a:solidFill>
              </a:rPr>
              <a:t>FISA BC Goals for 2017-2020</a:t>
            </a:r>
          </a:p>
        </p:txBody>
      </p:sp>
      <p:sp>
        <p:nvSpPr>
          <p:cNvPr id="4" name="Content Placeholder 3"/>
          <p:cNvSpPr>
            <a:spLocks noGrp="1"/>
          </p:cNvSpPr>
          <p:nvPr>
            <p:ph idx="1"/>
          </p:nvPr>
        </p:nvSpPr>
        <p:spPr>
          <a:xfrm>
            <a:off x="609600" y="1701421"/>
            <a:ext cx="7675350" cy="4351338"/>
          </a:xfrm>
        </p:spPr>
        <p:txBody>
          <a:bodyPr>
            <a:normAutofit fontScale="85000" lnSpcReduction="20000"/>
          </a:bodyPr>
          <a:lstStyle/>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a:solidFill>
                  <a:srgbClr val="FFFF00"/>
                </a:solidFill>
              </a:rPr>
              <a:t>Develop a Provincial Strategy that will demonstrate how independent schools contribute to the common good.</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a:solidFill>
                  <a:srgbClr val="FFFF00"/>
                </a:solidFill>
              </a:rPr>
              <a:t>Develop a proactive succession strategy for FISA to address personnel transition over the next five years.</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a:solidFill>
                  <a:srgbClr val="FFFF00"/>
                </a:solidFill>
              </a:rPr>
              <a:t>Develop a position on independent school funding that is most beneficial to school authorities.</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solidFill>
                <a:srgbClr val="FFFF00"/>
              </a:solidFill>
            </a:endParaRP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a:solidFill>
                  <a:srgbClr val="FFFF00"/>
                </a:solidFill>
              </a:rPr>
              <a:t>Conduct surveys and research that address educational practice and policy issues important to independent schools.</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solidFill>
                <a:srgbClr val="FFFF00"/>
              </a:solidFill>
            </a:endParaRP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a:solidFill>
                  <a:srgbClr val="FFFF00"/>
                </a:solidFill>
              </a:rPr>
              <a:t>Develop a policy and best practices guidelines for independent schools that are applicable to all Associations of FISA.</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solidFill>
                <a:srgbClr val="FFFF00"/>
              </a:solidFill>
            </a:endParaRP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a:solidFill>
                  <a:srgbClr val="FFFF00"/>
                </a:solidFill>
              </a:rPr>
              <a:t>Strengthen FISA’s relationship with provincial education partners (PEGs), the Ministry of Education and elected MLAs</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p>
        </p:txBody>
      </p:sp>
      <p:pic>
        <p:nvPicPr>
          <p:cNvPr id="6" name="Picture 2" descr="C:\Users\FISA\Dropbox\FISABC LOGO\FISA B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28600"/>
            <a:ext cx="1524000" cy="76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0204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533400"/>
            <a:ext cx="9067799" cy="2094569"/>
          </a:xfrm>
          <a:prstGeom prst="rect">
            <a:avLst/>
          </a:prstGeom>
        </p:spPr>
        <p:txBody>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a:t>What’s New on the FISA Website</a:t>
            </a:r>
          </a:p>
          <a:p>
            <a:pPr algn="ctr"/>
            <a:r>
              <a:rPr lang="en-US" dirty="0" err="1"/>
              <a:t>www.fisabc.ca</a:t>
            </a:r>
            <a:endParaRPr lang="en-US" dirty="0"/>
          </a:p>
        </p:txBody>
      </p:sp>
      <p:sp>
        <p:nvSpPr>
          <p:cNvPr id="7" name="Content Placeholder 2"/>
          <p:cNvSpPr txBox="1">
            <a:spLocks/>
          </p:cNvSpPr>
          <p:nvPr/>
        </p:nvSpPr>
        <p:spPr>
          <a:xfrm>
            <a:off x="0" y="3048000"/>
            <a:ext cx="9067799" cy="32004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r>
              <a:rPr lang="en-US" sz="2600" dirty="0"/>
              <a:t>Professional Learning Link</a:t>
            </a:r>
          </a:p>
          <a:p>
            <a:pPr lvl="3"/>
            <a:r>
              <a:rPr lang="en-US" sz="2600" dirty="0"/>
              <a:t>Media Link</a:t>
            </a:r>
          </a:p>
          <a:p>
            <a:pPr lvl="5"/>
            <a:r>
              <a:rPr lang="en-US" sz="2550" dirty="0"/>
              <a:t>FISA monthly Blog</a:t>
            </a:r>
          </a:p>
          <a:p>
            <a:pPr lvl="5"/>
            <a:r>
              <a:rPr lang="en-US" sz="2550" dirty="0"/>
              <a:t>Videos of Member school activities</a:t>
            </a:r>
          </a:p>
          <a:p>
            <a:pPr lvl="3"/>
            <a:r>
              <a:rPr lang="en-US" sz="2600" dirty="0"/>
              <a:t>Employment Link</a:t>
            </a:r>
          </a:p>
          <a:p>
            <a:pPr lvl="3"/>
            <a:r>
              <a:rPr lang="en-US" sz="2600" dirty="0"/>
              <a:t>Twitter and Facebook</a:t>
            </a:r>
          </a:p>
          <a:p>
            <a:pPr lvl="3">
              <a:buFont typeface="Arial"/>
              <a:buChar char="•"/>
            </a:pPr>
            <a:r>
              <a:rPr lang="en-US" sz="2600" dirty="0"/>
              <a:t>Thank you to those that participated in the FISA  website survey. Your responses will direct the changes to the FISA website refresh.  </a:t>
            </a:r>
          </a:p>
          <a:p>
            <a:pPr lvl="3"/>
            <a:endParaRPr lang="en-US" sz="2600" dirty="0"/>
          </a:p>
        </p:txBody>
      </p:sp>
      <p:pic>
        <p:nvPicPr>
          <p:cNvPr id="5" name="Picture 2" descr="C:\Users\FISA\Dropbox\FISABC LOGO\FISA B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286000"/>
            <a:ext cx="182880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7000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92273" y="1962547"/>
            <a:ext cx="1382283" cy="1550786"/>
          </a:xfrm>
          <a:prstGeom prst="rect">
            <a:avLst/>
          </a:prstGeom>
          <a:blipFill dpi="0" rotWithShape="1">
            <a:blip r:embed="rId2">
              <a:alphaModFix amt="80000"/>
            </a:blip>
            <a:srcRect/>
            <a:stretch>
              <a:fillRect/>
            </a:stretch>
          </a:blip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7489289" y="3719868"/>
            <a:ext cx="1382283" cy="1181100"/>
          </a:xfrm>
          <a:prstGeom prst="rect">
            <a:avLst/>
          </a:prstGeom>
          <a:blipFill dpi="0" rotWithShape="1">
            <a:blip r:embed="rId3">
              <a:alphaModFix amt="80000"/>
            </a:blip>
            <a:srcRec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609600" y="914400"/>
            <a:ext cx="7772400" cy="990600"/>
          </a:xfrm>
        </p:spPr>
        <p:txBody>
          <a:bodyPr>
            <a:normAutofit/>
          </a:bodyPr>
          <a:lstStyle/>
          <a:p>
            <a:pPr algn="ctr"/>
            <a:r>
              <a:rPr lang="en-US" sz="4800" dirty="0">
                <a:solidFill>
                  <a:schemeClr val="tx1">
                    <a:lumMod val="95000"/>
                  </a:schemeClr>
                </a:solidFill>
              </a:rPr>
              <a:t>FISA BC Goals for 2018-19</a:t>
            </a:r>
          </a:p>
        </p:txBody>
      </p:sp>
      <p:sp>
        <p:nvSpPr>
          <p:cNvPr id="3" name="Content Placeholder 2"/>
          <p:cNvSpPr>
            <a:spLocks noGrp="1"/>
          </p:cNvSpPr>
          <p:nvPr>
            <p:ph idx="1"/>
          </p:nvPr>
        </p:nvSpPr>
        <p:spPr>
          <a:xfrm>
            <a:off x="457200" y="2095500"/>
            <a:ext cx="7239000" cy="4381500"/>
          </a:xfrm>
        </p:spPr>
        <p:txBody>
          <a:bodyPr>
            <a:normAutofit lnSpcReduction="10000"/>
          </a:bodyPr>
          <a:lstStyle/>
          <a:p>
            <a:pPr marL="514350" indent="-514350">
              <a:buFont typeface="+mj-lt"/>
              <a:buAutoNum type="arabicPeriod"/>
            </a:pPr>
            <a:endParaRPr lang="en-US" dirty="0">
              <a:solidFill>
                <a:schemeClr val="tx1">
                  <a:lumMod val="95000"/>
                </a:schemeClr>
              </a:solidFill>
              <a:latin typeface="+mj-lt"/>
            </a:endParaRPr>
          </a:p>
          <a:p>
            <a:pPr marL="514350" indent="-514350">
              <a:buFont typeface="+mj-lt"/>
              <a:buAutoNum type="arabicPeriod"/>
            </a:pPr>
            <a:r>
              <a:rPr lang="en-US" sz="2800" dirty="0">
                <a:solidFill>
                  <a:schemeClr val="tx1">
                    <a:lumMod val="95000"/>
                  </a:schemeClr>
                </a:solidFill>
                <a:latin typeface="+mj-lt"/>
              </a:rPr>
              <a:t>An ongoing goal for FISA is to develop a protocol for funding on-reserve First Nations students attending independent schools, especially on-reserve First Nations students with special needs.</a:t>
            </a:r>
          </a:p>
          <a:p>
            <a:pPr marL="514350" indent="-514350">
              <a:buFont typeface="+mj-lt"/>
              <a:buAutoNum type="arabicPeriod"/>
            </a:pPr>
            <a:r>
              <a:rPr lang="en-US" sz="2800" dirty="0">
                <a:solidFill>
                  <a:schemeClr val="tx1">
                    <a:lumMod val="95000"/>
                  </a:schemeClr>
                </a:solidFill>
                <a:latin typeface="+mj-lt"/>
              </a:rPr>
              <a:t>Address concerns with independent school teacher retention and recruitment.</a:t>
            </a:r>
          </a:p>
          <a:p>
            <a:pPr marL="514350" indent="-514350">
              <a:buFont typeface="+mj-lt"/>
              <a:buAutoNum type="arabicPeriod"/>
            </a:pPr>
            <a:r>
              <a:rPr lang="en-US" sz="2800" dirty="0">
                <a:solidFill>
                  <a:schemeClr val="tx1">
                    <a:lumMod val="95000"/>
                  </a:schemeClr>
                </a:solidFill>
                <a:latin typeface="+mj-lt"/>
              </a:rPr>
              <a:t>Work in partnership with the ISB and the TRB to improve the teacher certification process.</a:t>
            </a:r>
          </a:p>
          <a:p>
            <a:pPr marL="514350" indent="-514350">
              <a:buFont typeface="+mj-lt"/>
              <a:buAutoNum type="arabicPeriod"/>
            </a:pPr>
            <a:endParaRPr lang="en-US" dirty="0"/>
          </a:p>
          <a:p>
            <a:pPr marL="514350" indent="-514350">
              <a:buNone/>
            </a:pPr>
            <a:endParaRPr lang="en-US" dirty="0"/>
          </a:p>
          <a:p>
            <a:pPr marL="514350" indent="-514350">
              <a:buFont typeface="+mj-lt"/>
              <a:buAutoNum type="arabicPeriod"/>
            </a:pPr>
            <a:endParaRPr lang="en-US" dirty="0"/>
          </a:p>
        </p:txBody>
      </p:sp>
      <p:sp>
        <p:nvSpPr>
          <p:cNvPr id="6" name="Rectangle 5"/>
          <p:cNvSpPr/>
          <p:nvPr/>
        </p:nvSpPr>
        <p:spPr>
          <a:xfrm>
            <a:off x="7489289" y="5162722"/>
            <a:ext cx="1425665" cy="1071148"/>
          </a:xfrm>
          <a:prstGeom prst="rect">
            <a:avLst/>
          </a:prstGeom>
          <a:blipFill dpi="0" rotWithShape="1">
            <a:blip r:embed="rId4">
              <a:alphaModFix amt="80000"/>
            </a:blip>
            <a:srcRect/>
            <a:stretch>
              <a:fillRect/>
            </a:stretch>
          </a:blip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2" descr="C:\Users\FISA\Dropbox\FISABC LOGO\FISA B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304800"/>
            <a:ext cx="2438400" cy="762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Ministry Supported Professional Learning 2018-2019				</a:t>
            </a:r>
          </a:p>
        </p:txBody>
      </p:sp>
      <p:sp>
        <p:nvSpPr>
          <p:cNvPr id="3" name="Text Placeholder 2"/>
          <p:cNvSpPr>
            <a:spLocks noGrp="1"/>
          </p:cNvSpPr>
          <p:nvPr>
            <p:ph type="body" idx="1"/>
          </p:nvPr>
        </p:nvSpPr>
        <p:spPr/>
        <p:txBody>
          <a:bodyPr/>
          <a:lstStyle/>
          <a:p>
            <a:r>
              <a:rPr lang="en-US" sz="2800" dirty="0"/>
              <a:t>Provincial Outreach</a:t>
            </a:r>
          </a:p>
        </p:txBody>
      </p:sp>
      <p:sp>
        <p:nvSpPr>
          <p:cNvPr id="4" name="Content Placeholder 3"/>
          <p:cNvSpPr>
            <a:spLocks noGrp="1"/>
          </p:cNvSpPr>
          <p:nvPr>
            <p:ph sz="half" idx="2"/>
          </p:nvPr>
        </p:nvSpPr>
        <p:spPr>
          <a:xfrm>
            <a:off x="804279" y="2525128"/>
            <a:ext cx="3768912" cy="3684588"/>
          </a:xfrm>
        </p:spPr>
        <p:txBody>
          <a:bodyPr>
            <a:normAutofit fontScale="92500" lnSpcReduction="10000"/>
          </a:bodyPr>
          <a:lstStyle/>
          <a:p>
            <a:r>
              <a:rPr lang="en-US" dirty="0"/>
              <a:t>10 locations throughout the province</a:t>
            </a:r>
          </a:p>
          <a:p>
            <a:pPr lvl="1"/>
            <a:r>
              <a:rPr lang="en-US" dirty="0"/>
              <a:t>Oct   9 	Prince George</a:t>
            </a:r>
          </a:p>
          <a:p>
            <a:pPr lvl="1"/>
            <a:r>
              <a:rPr lang="en-US" dirty="0"/>
              <a:t>Oct 10	Dawson Creek</a:t>
            </a:r>
          </a:p>
          <a:p>
            <a:pPr lvl="1"/>
            <a:r>
              <a:rPr lang="en-US" dirty="0"/>
              <a:t>Oct 12	Surrey</a:t>
            </a:r>
          </a:p>
          <a:p>
            <a:pPr lvl="1"/>
            <a:r>
              <a:rPr lang="en-US" dirty="0"/>
              <a:t>Oct 15     Terrace</a:t>
            </a:r>
          </a:p>
          <a:p>
            <a:pPr lvl="1"/>
            <a:r>
              <a:rPr lang="en-US" dirty="0"/>
              <a:t>Oct 19	Vancouver</a:t>
            </a:r>
          </a:p>
          <a:p>
            <a:pPr lvl="1"/>
            <a:r>
              <a:rPr lang="en-US" dirty="0"/>
              <a:t>Oct 25 	</a:t>
            </a:r>
            <a:r>
              <a:rPr lang="en-US" dirty="0" err="1"/>
              <a:t>Cranbrook</a:t>
            </a:r>
            <a:endParaRPr lang="en-US" dirty="0"/>
          </a:p>
          <a:p>
            <a:pPr lvl="1"/>
            <a:r>
              <a:rPr lang="en-US" dirty="0"/>
              <a:t>Oct 26	Kelowna</a:t>
            </a:r>
          </a:p>
          <a:p>
            <a:pPr lvl="1"/>
            <a:r>
              <a:rPr lang="en-US" dirty="0"/>
              <a:t>Oct 29    Abbotsford	</a:t>
            </a:r>
          </a:p>
          <a:p>
            <a:pPr lvl="1"/>
            <a:r>
              <a:rPr lang="en-US" dirty="0"/>
              <a:t>Nov  1	Nanaimo</a:t>
            </a:r>
          </a:p>
          <a:p>
            <a:pPr lvl="1"/>
            <a:r>
              <a:rPr lang="en-US" dirty="0"/>
              <a:t>Nov  2	Victoria</a:t>
            </a:r>
          </a:p>
        </p:txBody>
      </p:sp>
      <p:sp>
        <p:nvSpPr>
          <p:cNvPr id="5" name="Text Placeholder 4"/>
          <p:cNvSpPr>
            <a:spLocks noGrp="1"/>
          </p:cNvSpPr>
          <p:nvPr>
            <p:ph type="body" sz="quarter" idx="3"/>
          </p:nvPr>
        </p:nvSpPr>
        <p:spPr>
          <a:xfrm>
            <a:off x="4739880" y="2286000"/>
            <a:ext cx="3776661" cy="3428999"/>
          </a:xfrm>
        </p:spPr>
        <p:txBody>
          <a:bodyPr>
            <a:normAutofit fontScale="92500" lnSpcReduction="20000"/>
          </a:bodyPr>
          <a:lstStyle/>
          <a:p>
            <a:r>
              <a:rPr lang="en-US" sz="3200" dirty="0"/>
              <a:t>Regional Tour</a:t>
            </a:r>
          </a:p>
          <a:p>
            <a:endParaRPr lang="en-US" sz="3200" dirty="0"/>
          </a:p>
          <a:p>
            <a:pPr marL="285750" indent="-285750">
              <a:buFont typeface="Arial" charset="0"/>
              <a:buChar char="•"/>
            </a:pPr>
            <a:r>
              <a:rPr lang="en-US" sz="2800" dirty="0"/>
              <a:t>Regional Meetings for Administrators and Board Members will be held a 8 locations:</a:t>
            </a:r>
          </a:p>
          <a:p>
            <a:pPr marL="285750" indent="-285750">
              <a:buFont typeface="Arial" charset="0"/>
              <a:buChar char="•"/>
            </a:pPr>
            <a:r>
              <a:rPr lang="en-US" sz="2800" dirty="0"/>
              <a:t>Prince George, Dawson Creek,  Surrey, Terrace, Vancouver, Kelowna,  Abbotsford, Victoria</a:t>
            </a:r>
          </a:p>
          <a:p>
            <a:endParaRPr lang="en-US" sz="2800" dirty="0"/>
          </a:p>
        </p:txBody>
      </p:sp>
      <p:sp>
        <p:nvSpPr>
          <p:cNvPr id="6" name="Content Placeholder 5"/>
          <p:cNvSpPr>
            <a:spLocks noGrp="1"/>
          </p:cNvSpPr>
          <p:nvPr>
            <p:ph sz="quarter" idx="4"/>
          </p:nvPr>
        </p:nvSpPr>
        <p:spPr>
          <a:xfrm>
            <a:off x="4739880" y="2505075"/>
            <a:ext cx="3776661" cy="1533525"/>
          </a:xfrm>
        </p:spPr>
        <p:txBody>
          <a:bodyPr/>
          <a:lstStyle/>
          <a:p>
            <a:endParaRPr lang="en-US" dirty="0"/>
          </a:p>
          <a:p>
            <a:pPr marL="342900" lvl="1" indent="0">
              <a:buNone/>
            </a:pPr>
            <a:endParaRPr lang="en-US" dirty="0"/>
          </a:p>
          <a:p>
            <a:pPr lvl="1"/>
            <a:endParaRPr lang="en-US" dirty="0"/>
          </a:p>
        </p:txBody>
      </p:sp>
      <p:pic>
        <p:nvPicPr>
          <p:cNvPr id="9" name="Picture 2" descr="C:\Users\FISA\Dropbox\FISABC LOGO\FISA B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5638800"/>
            <a:ext cx="243840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28785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29000" y="1752600"/>
            <a:ext cx="1828800" cy="1295400"/>
          </a:xfrm>
          <a:prstGeom prst="rect">
            <a:avLst/>
          </a:prstGeom>
          <a:blipFill dpi="0" rotWithShape="1">
            <a:blip r:embed="rId2">
              <a:alphaModFix amt="54000"/>
            </a:blip>
            <a:srcRect/>
            <a:stretch>
              <a:fillRect/>
            </a:stretch>
          </a:bli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381000" y="838200"/>
            <a:ext cx="7239000" cy="914400"/>
          </a:xfrm>
        </p:spPr>
        <p:txBody>
          <a:bodyPr/>
          <a:lstStyle/>
          <a:p>
            <a:pPr algn="ctr"/>
            <a:r>
              <a:rPr lang="en-US" b="1" dirty="0">
                <a:solidFill>
                  <a:schemeClr val="tx1">
                    <a:lumMod val="95000"/>
                  </a:schemeClr>
                </a:solidFill>
              </a:rPr>
              <a:t>FISA BC Goals for 2018 - 19</a:t>
            </a:r>
          </a:p>
        </p:txBody>
      </p:sp>
      <p:sp>
        <p:nvSpPr>
          <p:cNvPr id="3" name="Content Placeholder 2"/>
          <p:cNvSpPr>
            <a:spLocks noGrp="1"/>
          </p:cNvSpPr>
          <p:nvPr>
            <p:ph idx="1"/>
          </p:nvPr>
        </p:nvSpPr>
        <p:spPr>
          <a:xfrm>
            <a:off x="304800" y="2971800"/>
            <a:ext cx="8305800" cy="3352800"/>
          </a:xfrm>
        </p:spPr>
        <p:txBody>
          <a:bodyPr>
            <a:normAutofit lnSpcReduction="10000"/>
          </a:bodyPr>
          <a:lstStyle/>
          <a:p>
            <a:pPr>
              <a:buNone/>
            </a:pPr>
            <a:endParaRPr lang="en-US" dirty="0">
              <a:latin typeface="+mj-lt"/>
            </a:endParaRPr>
          </a:p>
          <a:p>
            <a:pPr marL="514350" indent="-514350">
              <a:buAutoNum type="arabicPeriod" startAt="4"/>
            </a:pPr>
            <a:r>
              <a:rPr lang="en-US" sz="2800" dirty="0">
                <a:solidFill>
                  <a:schemeClr val="tx1">
                    <a:lumMod val="95000"/>
                  </a:schemeClr>
                </a:solidFill>
                <a:latin typeface="+mj-lt"/>
              </a:rPr>
              <a:t>Ensure that the benefits of independent schools </a:t>
            </a:r>
          </a:p>
          <a:p>
            <a:pPr marL="0" indent="0">
              <a:buNone/>
            </a:pPr>
            <a:r>
              <a:rPr lang="en-US" sz="2800" dirty="0">
                <a:solidFill>
                  <a:schemeClr val="tx1">
                    <a:lumMod val="95000"/>
                  </a:schemeClr>
                </a:solidFill>
                <a:latin typeface="+mj-lt"/>
              </a:rPr>
              <a:t>       are accurately communicated in the media</a:t>
            </a:r>
          </a:p>
          <a:p>
            <a:pPr marL="514350" indent="-514350">
              <a:buAutoNum type="arabicPeriod" startAt="5"/>
            </a:pPr>
            <a:r>
              <a:rPr lang="en-US" sz="2800" dirty="0">
                <a:solidFill>
                  <a:schemeClr val="tx1">
                    <a:lumMod val="95000"/>
                  </a:schemeClr>
                </a:solidFill>
                <a:latin typeface="+mj-lt"/>
              </a:rPr>
              <a:t>In partnership with the </a:t>
            </a:r>
            <a:r>
              <a:rPr lang="en-US" sz="2800" dirty="0" err="1">
                <a:solidFill>
                  <a:schemeClr val="tx1">
                    <a:lumMod val="95000"/>
                  </a:schemeClr>
                </a:solidFill>
                <a:latin typeface="+mj-lt"/>
              </a:rPr>
              <a:t>MoE</a:t>
            </a:r>
            <a:r>
              <a:rPr lang="en-US" sz="2800" dirty="0">
                <a:solidFill>
                  <a:schemeClr val="tx1">
                    <a:lumMod val="95000"/>
                  </a:schemeClr>
                </a:solidFill>
                <a:latin typeface="+mj-lt"/>
              </a:rPr>
              <a:t>, provide leadership development opportunities for the 5 FISA member associations</a:t>
            </a:r>
          </a:p>
          <a:p>
            <a:pPr marL="514350" indent="-514350">
              <a:buAutoNum type="arabicPeriod" startAt="5"/>
            </a:pPr>
            <a:r>
              <a:rPr lang="en-US" sz="2800" dirty="0">
                <a:solidFill>
                  <a:schemeClr val="tx1">
                    <a:lumMod val="95000"/>
                  </a:schemeClr>
                </a:solidFill>
                <a:latin typeface="+mj-lt"/>
              </a:rPr>
              <a:t>Restructuring of the AMG in conjunction with the changes required under the new Societies Act</a:t>
            </a:r>
          </a:p>
          <a:p>
            <a:pPr marL="0" indent="0">
              <a:buNone/>
            </a:pPr>
            <a:endParaRPr lang="en-US" dirty="0"/>
          </a:p>
          <a:p>
            <a:pPr marL="514350" indent="-514350">
              <a:buNone/>
            </a:pPr>
            <a:endParaRPr lang="en-US" dirty="0"/>
          </a:p>
          <a:p>
            <a:pPr marL="514350" indent="-514350">
              <a:buFont typeface="+mj-lt"/>
              <a:buAutoNum type="arabicPeriod"/>
            </a:pPr>
            <a:endParaRPr lang="en-US" dirty="0"/>
          </a:p>
        </p:txBody>
      </p:sp>
      <p:pic>
        <p:nvPicPr>
          <p:cNvPr id="6" name="Picture 2" descr="C:\Users\FISA\Dropbox\FISABC LOGO\FISA B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399"/>
            <a:ext cx="1828800" cy="7651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4A6C-E971-4AC5-A201-E4874A990B52}"/>
              </a:ext>
            </a:extLst>
          </p:cNvPr>
          <p:cNvSpPr>
            <a:spLocks noGrp="1"/>
          </p:cNvSpPr>
          <p:nvPr>
            <p:ph type="title"/>
          </p:nvPr>
        </p:nvSpPr>
        <p:spPr>
          <a:xfrm>
            <a:off x="629841" y="365125"/>
            <a:ext cx="7886700" cy="1082675"/>
          </a:xfrm>
        </p:spPr>
        <p:txBody>
          <a:bodyPr>
            <a:normAutofit/>
          </a:bodyPr>
          <a:lstStyle/>
          <a:p>
            <a:pPr algn="ctr"/>
            <a:r>
              <a:rPr lang="en-US" sz="4000" dirty="0"/>
              <a:t>FISA Goals Progress Report</a:t>
            </a:r>
          </a:p>
        </p:txBody>
      </p:sp>
      <p:sp>
        <p:nvSpPr>
          <p:cNvPr id="3" name="Text Placeholder 2">
            <a:extLst>
              <a:ext uri="{FF2B5EF4-FFF2-40B4-BE49-F238E27FC236}">
                <a16:creationId xmlns:a16="http://schemas.microsoft.com/office/drawing/2014/main" id="{402B30B0-6301-4D59-B3F6-A7FBA51B4749}"/>
              </a:ext>
            </a:extLst>
          </p:cNvPr>
          <p:cNvSpPr>
            <a:spLocks noGrp="1"/>
          </p:cNvSpPr>
          <p:nvPr>
            <p:ph type="body" sz="half" idx="2"/>
          </p:nvPr>
        </p:nvSpPr>
        <p:spPr>
          <a:xfrm>
            <a:off x="629841" y="1752600"/>
            <a:ext cx="7885509" cy="4648199"/>
          </a:xfrm>
        </p:spPr>
        <p:txBody>
          <a:bodyPr>
            <a:normAutofit/>
          </a:bodyPr>
          <a:lstStyle/>
          <a:p>
            <a:pPr marL="171450" indent="-171450">
              <a:buFont typeface="Arial" panose="020B0604020202020204" pitchFamily="34" charset="0"/>
              <a:buChar char="•"/>
            </a:pPr>
            <a:r>
              <a:rPr lang="en-US" dirty="0"/>
              <a:t> </a:t>
            </a:r>
            <a:r>
              <a:rPr lang="en-US" sz="2000" dirty="0"/>
              <a:t>Petition the government to amend the Employer Health Tax (EHT). </a:t>
            </a:r>
            <a:r>
              <a:rPr lang="en-US" sz="2000" dirty="0">
                <a:solidFill>
                  <a:srgbClr val="FFFF00"/>
                </a:solidFill>
              </a:rPr>
              <a:t>On July 5, 2018 , The Minister of Finance announced amendments to the EHT that will benefit Independent schools</a:t>
            </a:r>
          </a:p>
          <a:p>
            <a:pPr marL="171450" indent="-171450">
              <a:buFont typeface="Arial" panose="020B0604020202020204" pitchFamily="34" charset="0"/>
              <a:buChar char="•"/>
            </a:pPr>
            <a:r>
              <a:rPr lang="en-US" sz="2000" dirty="0">
                <a:solidFill>
                  <a:srgbClr val="FFFF00"/>
                </a:solidFill>
              </a:rPr>
              <a:t>Ensured proportional funding for independent schools in lieu of the MOA for the public school teacher settlement</a:t>
            </a:r>
          </a:p>
          <a:p>
            <a:pPr marL="171450" indent="-171450">
              <a:buFont typeface="Arial" panose="020B0604020202020204" pitchFamily="34" charset="0"/>
              <a:buChar char="•"/>
            </a:pPr>
            <a:r>
              <a:rPr lang="en-US" sz="2000" dirty="0">
                <a:solidFill>
                  <a:srgbClr val="FFFF00"/>
                </a:solidFill>
              </a:rPr>
              <a:t>Secured funding for school leadership development, new curriculum Pro D, FSA  Marking, ERASE training and the Shoulder Tapper  program </a:t>
            </a:r>
          </a:p>
          <a:p>
            <a:pPr marL="171450" indent="-171450">
              <a:buFont typeface="Arial" panose="020B0604020202020204" pitchFamily="34" charset="0"/>
              <a:buChar char="•"/>
            </a:pPr>
            <a:r>
              <a:rPr lang="en-US" sz="2000" dirty="0">
                <a:solidFill>
                  <a:srgbClr val="FFFF00"/>
                </a:solidFill>
              </a:rPr>
              <a:t>Developed positive relationships with FISA associations, government and our education partners </a:t>
            </a:r>
          </a:p>
          <a:p>
            <a:pPr marL="171450" indent="-171450">
              <a:buFont typeface="Arial" panose="020B0604020202020204" pitchFamily="34" charset="0"/>
              <a:buChar char="•"/>
            </a:pPr>
            <a:r>
              <a:rPr lang="en-US" sz="2000" dirty="0">
                <a:solidFill>
                  <a:srgbClr val="FFFF00"/>
                </a:solidFill>
              </a:rPr>
              <a:t>Achieved access for independent schools to the </a:t>
            </a:r>
            <a:r>
              <a:rPr lang="en-US" sz="2000" b="1" dirty="0">
                <a:solidFill>
                  <a:srgbClr val="FFFF00"/>
                </a:solidFill>
              </a:rPr>
              <a:t>Make a Future </a:t>
            </a:r>
            <a:r>
              <a:rPr lang="en-US" sz="2000" dirty="0">
                <a:solidFill>
                  <a:srgbClr val="FFFF00"/>
                </a:solidFill>
              </a:rPr>
              <a:t>teacher employment website</a:t>
            </a:r>
          </a:p>
          <a:p>
            <a:pPr marL="171450" indent="-171450">
              <a:buFont typeface="Arial" panose="020B0604020202020204" pitchFamily="34" charset="0"/>
              <a:buChar char="•"/>
            </a:pPr>
            <a:r>
              <a:rPr lang="en-US" sz="2000" dirty="0">
                <a:solidFill>
                  <a:srgbClr val="FFFF00"/>
                </a:solidFill>
              </a:rPr>
              <a:t>Working closely with the </a:t>
            </a:r>
            <a:r>
              <a:rPr lang="en-US" sz="2000" dirty="0" err="1">
                <a:solidFill>
                  <a:srgbClr val="FFFF00"/>
                </a:solidFill>
              </a:rPr>
              <a:t>MoE</a:t>
            </a:r>
            <a:r>
              <a:rPr lang="en-US" sz="2000" dirty="0">
                <a:solidFill>
                  <a:srgbClr val="FFFF00"/>
                </a:solidFill>
              </a:rPr>
              <a:t> and the </a:t>
            </a:r>
            <a:r>
              <a:rPr lang="en-US" sz="2000">
                <a:solidFill>
                  <a:srgbClr val="FFFF00"/>
                </a:solidFill>
              </a:rPr>
              <a:t>TRB are working towards </a:t>
            </a:r>
            <a:r>
              <a:rPr lang="en-US" sz="2000" dirty="0">
                <a:solidFill>
                  <a:srgbClr val="FFFF00"/>
                </a:solidFill>
              </a:rPr>
              <a:t>streamlining the application process and consideration of additional certification categories</a:t>
            </a:r>
          </a:p>
          <a:p>
            <a:pPr marL="171450" indent="-171450">
              <a:buFont typeface="Arial" panose="020B0604020202020204" pitchFamily="34" charset="0"/>
              <a:buChar char="•"/>
            </a:pPr>
            <a:endParaRPr lang="en-US" sz="2000" dirty="0">
              <a:solidFill>
                <a:srgbClr val="FFFF00"/>
              </a:solidFill>
            </a:endParaRPr>
          </a:p>
          <a:p>
            <a:endParaRPr lang="en-US" dirty="0"/>
          </a:p>
        </p:txBody>
      </p:sp>
    </p:spTree>
    <p:extLst>
      <p:ext uri="{BB962C8B-B14F-4D97-AF65-F5344CB8AC3E}">
        <p14:creationId xmlns:p14="http://schemas.microsoft.com/office/powerpoint/2010/main" val="62446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81200" y="877179"/>
            <a:ext cx="1524000" cy="1498014"/>
          </a:xfrm>
          <a:prstGeom prst="rect">
            <a:avLst/>
          </a:prstGeom>
          <a:blipFill>
            <a:blip r:embed="rId2"/>
            <a:stretch>
              <a:fillRect/>
            </a:stretch>
          </a:blip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809750" y="711786"/>
            <a:ext cx="6057900" cy="1447800"/>
          </a:xfrm>
        </p:spPr>
        <p:txBody>
          <a:bodyPr>
            <a:normAutofit fontScale="90000"/>
          </a:bodyPr>
          <a:lstStyle/>
          <a:p>
            <a:pPr algn="ctr"/>
            <a:br>
              <a:rPr lang="en-US" sz="5400" dirty="0"/>
            </a:br>
            <a:br>
              <a:rPr lang="en-US" sz="5400" dirty="0"/>
            </a:br>
            <a:br>
              <a:rPr lang="en-US" sz="5400" dirty="0"/>
            </a:br>
            <a:br>
              <a:rPr lang="en-US" sz="5400" dirty="0"/>
            </a:br>
            <a:br>
              <a:rPr lang="en-US" sz="5400" dirty="0"/>
            </a:br>
            <a:r>
              <a:rPr lang="en-US" sz="5400" b="1" dirty="0">
                <a:solidFill>
                  <a:schemeClr val="tx1">
                    <a:lumMod val="95000"/>
                  </a:schemeClr>
                </a:solidFill>
              </a:rPr>
              <a:t>Questions</a:t>
            </a:r>
            <a:br>
              <a:rPr lang="en-US" sz="5400" dirty="0"/>
            </a:br>
            <a:br>
              <a:rPr lang="en-US" sz="5400" dirty="0"/>
            </a:br>
            <a:br>
              <a:rPr lang="en-US" sz="5400" dirty="0"/>
            </a:br>
            <a:br>
              <a:rPr lang="en-US" sz="5400" dirty="0"/>
            </a:b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2590800"/>
            <a:ext cx="6597515" cy="3224628"/>
          </a:xfrm>
          <a:effectLst>
            <a:softEdge rad="127000"/>
          </a:effectLst>
        </p:spPr>
      </p:pic>
      <p:pic>
        <p:nvPicPr>
          <p:cNvPr id="6" name="Picture 2" descr="C:\Users\FISA\Dropbox\FISABC LOGO\FISA B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28600"/>
            <a:ext cx="2286000"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5772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normAutofit/>
          </a:bodyPr>
          <a:lstStyle/>
          <a:p>
            <a:endParaRPr lang="en-US" sz="3200" dirty="0"/>
          </a:p>
          <a:p>
            <a:pPr marL="0" indent="0">
              <a:buNone/>
            </a:pPr>
            <a:r>
              <a:rPr lang="en-US" sz="3600" dirty="0"/>
              <a:t>On behalf of the FISA Board of Directors thank you for supporting the work independent schools do to enhance the lives of the students and families we serve.  </a:t>
            </a:r>
          </a:p>
        </p:txBody>
      </p:sp>
      <p:pic>
        <p:nvPicPr>
          <p:cNvPr id="4" name="Picture 2" descr="C:\Users\FISA\Dropbox\FISABC LOGO\FISA B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04800"/>
            <a:ext cx="5867400" cy="129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7751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04" y="808037"/>
            <a:ext cx="7886700" cy="1325563"/>
          </a:xfrm>
        </p:spPr>
        <p:txBody>
          <a:bodyPr>
            <a:normAutofit/>
          </a:bodyPr>
          <a:lstStyle/>
          <a:p>
            <a:pPr algn="ctr"/>
            <a:r>
              <a:rPr lang="en-CA" b="1" dirty="0">
                <a:solidFill>
                  <a:schemeClr val="tx1"/>
                </a:solidFill>
              </a:rPr>
              <a:t>FISA BC </a:t>
            </a:r>
            <a:r>
              <a:rPr lang="en-CA" b="1" dirty="0">
                <a:solidFill>
                  <a:schemeClr val="tx1">
                    <a:lumMod val="95000"/>
                  </a:schemeClr>
                </a:solidFill>
              </a:rPr>
              <a:t>Mission</a:t>
            </a:r>
            <a:r>
              <a:rPr lang="en-CA" b="1" dirty="0">
                <a:solidFill>
                  <a:schemeClr val="tx1"/>
                </a:solidFill>
              </a:rPr>
              <a:t> Statement</a:t>
            </a:r>
          </a:p>
        </p:txBody>
      </p:sp>
      <p:sp>
        <p:nvSpPr>
          <p:cNvPr id="3" name="Content Placeholder 2"/>
          <p:cNvSpPr>
            <a:spLocks noGrp="1"/>
          </p:cNvSpPr>
          <p:nvPr>
            <p:ph idx="1"/>
          </p:nvPr>
        </p:nvSpPr>
        <p:spPr>
          <a:xfrm>
            <a:off x="840000" y="2125662"/>
            <a:ext cx="7675350" cy="4351338"/>
          </a:xfrm>
        </p:spPr>
        <p:txBody>
          <a:bodyPr>
            <a:normAutofit/>
          </a:bodyPr>
          <a:lstStyle/>
          <a:p>
            <a:pPr marL="0" indent="0" algn="ctr">
              <a:buNone/>
            </a:pPr>
            <a:r>
              <a:rPr lang="en-CA" dirty="0">
                <a:solidFill>
                  <a:srgbClr val="1B5F26"/>
                </a:solidFill>
                <a:latin typeface="Calibri" pitchFamily="34" charset="0"/>
                <a:cs typeface="Calibri" pitchFamily="34" charset="0"/>
              </a:rPr>
              <a:t>                                 </a:t>
            </a:r>
          </a:p>
          <a:p>
            <a:pPr marL="0" indent="0" algn="ctr">
              <a:buNone/>
            </a:pPr>
            <a:r>
              <a:rPr lang="en-CA" dirty="0">
                <a:solidFill>
                  <a:schemeClr val="tx1"/>
                </a:solidFill>
                <a:latin typeface="Calibri" pitchFamily="34" charset="0"/>
                <a:cs typeface="Calibri" pitchFamily="34" charset="0"/>
              </a:rPr>
              <a:t>“With a united voice, </a:t>
            </a:r>
          </a:p>
          <a:p>
            <a:pPr marL="0" indent="0" algn="ctr">
              <a:buNone/>
            </a:pPr>
            <a:r>
              <a:rPr lang="en-CA" dirty="0">
                <a:solidFill>
                  <a:schemeClr val="tx1"/>
                </a:solidFill>
                <a:latin typeface="Calibri" pitchFamily="34" charset="0"/>
                <a:cs typeface="Calibri" pitchFamily="34" charset="0"/>
              </a:rPr>
              <a:t>FISA BC </a:t>
            </a:r>
          </a:p>
          <a:p>
            <a:pPr marL="0" indent="0" algn="ctr">
              <a:buNone/>
            </a:pPr>
            <a:r>
              <a:rPr lang="en-CA" dirty="0">
                <a:solidFill>
                  <a:schemeClr val="tx1"/>
                </a:solidFill>
                <a:latin typeface="Calibri" pitchFamily="34" charset="0"/>
                <a:cs typeface="Calibri" pitchFamily="34" charset="0"/>
              </a:rPr>
              <a:t>advocates for parental choice, recognition and funding; </a:t>
            </a:r>
          </a:p>
          <a:p>
            <a:pPr marL="0" indent="0" algn="ctr">
              <a:buNone/>
            </a:pPr>
            <a:r>
              <a:rPr lang="en-CA" dirty="0">
                <a:solidFill>
                  <a:schemeClr val="tx1"/>
                </a:solidFill>
                <a:latin typeface="Calibri" pitchFamily="34" charset="0"/>
                <a:cs typeface="Calibri" pitchFamily="34" charset="0"/>
              </a:rPr>
              <a:t>supports independent school associations in their pursuit of excellence; </a:t>
            </a:r>
          </a:p>
          <a:p>
            <a:pPr marL="0" indent="0" algn="ctr">
              <a:buNone/>
            </a:pPr>
            <a:r>
              <a:rPr lang="en-CA" dirty="0">
                <a:solidFill>
                  <a:schemeClr val="tx1"/>
                </a:solidFill>
                <a:latin typeface="Calibri" pitchFamily="34" charset="0"/>
                <a:cs typeface="Calibri" pitchFamily="34" charset="0"/>
              </a:rPr>
              <a:t>strengthens educational practice;                    </a:t>
            </a:r>
          </a:p>
          <a:p>
            <a:pPr marL="0" indent="0" algn="ctr">
              <a:buNone/>
            </a:pPr>
            <a:r>
              <a:rPr lang="en-CA" dirty="0">
                <a:solidFill>
                  <a:schemeClr val="tx1"/>
                </a:solidFill>
                <a:latin typeface="Calibri" pitchFamily="34" charset="0"/>
                <a:cs typeface="Calibri" pitchFamily="34" charset="0"/>
              </a:rPr>
              <a:t>and contributes to the common good.”</a:t>
            </a:r>
          </a:p>
          <a:p>
            <a:pPr marL="0" indent="0" algn="ctr">
              <a:buNone/>
            </a:pPr>
            <a:endParaRPr lang="en-CA" dirty="0">
              <a:latin typeface="Calibri" pitchFamily="34" charset="0"/>
              <a:cs typeface="Calibri" pitchFamily="34" charset="0"/>
            </a:endParaRPr>
          </a:p>
        </p:txBody>
      </p:sp>
      <p:pic>
        <p:nvPicPr>
          <p:cNvPr id="6" name="Picture 2" descr="C:\Users\FISA\Dropbox\FISABC LOGO\FISA B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28600"/>
            <a:ext cx="175260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774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FFD2-91A0-4F38-B433-B71B61862EEE}"/>
              </a:ext>
            </a:extLst>
          </p:cNvPr>
          <p:cNvSpPr>
            <a:spLocks noGrp="1"/>
          </p:cNvSpPr>
          <p:nvPr>
            <p:ph type="title"/>
          </p:nvPr>
        </p:nvSpPr>
        <p:spPr/>
        <p:txBody>
          <a:bodyPr/>
          <a:lstStyle/>
          <a:p>
            <a:pPr algn="ctr"/>
            <a:br>
              <a:rPr lang="en-US" sz="4400" dirty="0"/>
            </a:br>
            <a:r>
              <a:rPr lang="en-US" sz="4400" dirty="0"/>
              <a:t>The Structure of FISA</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3F1D82C5-B0C7-4115-AC5B-00A72E04587C}"/>
              </a:ext>
            </a:extLst>
          </p:cNvPr>
          <p:cNvSpPr>
            <a:spLocks noGrp="1"/>
          </p:cNvSpPr>
          <p:nvPr>
            <p:ph type="body" sz="half" idx="2"/>
          </p:nvPr>
        </p:nvSpPr>
        <p:spPr>
          <a:xfrm>
            <a:off x="629841" y="2456881"/>
            <a:ext cx="7885509" cy="3534344"/>
          </a:xfrm>
        </p:spPr>
        <p:txBody>
          <a:bodyPr>
            <a:normAutofit/>
          </a:bodyPr>
          <a:lstStyle/>
          <a:p>
            <a:pPr marL="171450" indent="-171450">
              <a:buFont typeface="Arial" panose="020B0604020202020204" pitchFamily="34" charset="0"/>
              <a:buChar char="•"/>
            </a:pPr>
            <a:r>
              <a:rPr lang="en-US" sz="2800" dirty="0"/>
              <a:t>A Federation of  Associations – not a Federation of Schools</a:t>
            </a:r>
          </a:p>
          <a:p>
            <a:pPr marL="171450" indent="-171450">
              <a:buFont typeface="Arial" panose="020B0604020202020204" pitchFamily="34" charset="0"/>
              <a:buChar char="•"/>
            </a:pPr>
            <a:r>
              <a:rPr lang="en-US" sz="2800" dirty="0"/>
              <a:t>Equal representation  from the five associations on the Board of Directors</a:t>
            </a:r>
          </a:p>
          <a:p>
            <a:pPr marL="171450" indent="-171450">
              <a:buFont typeface="Arial" panose="020B0604020202020204" pitchFamily="34" charset="0"/>
              <a:buChar char="•"/>
            </a:pPr>
            <a:r>
              <a:rPr lang="en-US" sz="2800" dirty="0"/>
              <a:t>A not-for-profit society</a:t>
            </a:r>
          </a:p>
        </p:txBody>
      </p:sp>
      <p:pic>
        <p:nvPicPr>
          <p:cNvPr id="4" name="Picture 2" descr="C:\Users\FISA\Dropbox\FISABC LOGO\FISA BC.png">
            <a:extLst>
              <a:ext uri="{FF2B5EF4-FFF2-40B4-BE49-F238E27FC236}">
                <a16:creationId xmlns:a16="http://schemas.microsoft.com/office/drawing/2014/main" id="{7D55C343-EBB3-4B13-9323-A2430E5FC0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28600"/>
            <a:ext cx="175260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1238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F30D-6F37-4313-9A0E-1004479D22C2}"/>
              </a:ext>
            </a:extLst>
          </p:cNvPr>
          <p:cNvSpPr>
            <a:spLocks noGrp="1"/>
          </p:cNvSpPr>
          <p:nvPr>
            <p:ph type="title"/>
          </p:nvPr>
        </p:nvSpPr>
        <p:spPr>
          <a:xfrm>
            <a:off x="629841" y="365125"/>
            <a:ext cx="7886700" cy="1920875"/>
          </a:xfrm>
        </p:spPr>
        <p:txBody>
          <a:bodyPr>
            <a:normAutofit/>
          </a:bodyPr>
          <a:lstStyle/>
          <a:p>
            <a:pPr algn="ctr"/>
            <a:r>
              <a:rPr lang="en-US" sz="5400" dirty="0"/>
              <a:t>Key Values</a:t>
            </a:r>
          </a:p>
        </p:txBody>
      </p:sp>
      <p:sp>
        <p:nvSpPr>
          <p:cNvPr id="3" name="Text Placeholder 2">
            <a:extLst>
              <a:ext uri="{FF2B5EF4-FFF2-40B4-BE49-F238E27FC236}">
                <a16:creationId xmlns:a16="http://schemas.microsoft.com/office/drawing/2014/main" id="{6AB1AEE3-D2F4-4620-95C9-8CBDF30E8C1C}"/>
              </a:ext>
            </a:extLst>
          </p:cNvPr>
          <p:cNvSpPr>
            <a:spLocks noGrp="1"/>
          </p:cNvSpPr>
          <p:nvPr>
            <p:ph type="body" sz="half" idx="2"/>
          </p:nvPr>
        </p:nvSpPr>
        <p:spPr>
          <a:xfrm>
            <a:off x="629841" y="2286000"/>
            <a:ext cx="7885509" cy="3705225"/>
          </a:xfrm>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2800" dirty="0"/>
              <a:t>Parental choice in education</a:t>
            </a:r>
          </a:p>
          <a:p>
            <a:endParaRPr lang="en-US" dirty="0"/>
          </a:p>
          <a:p>
            <a:r>
              <a:rPr lang="en-US" dirty="0"/>
              <a:t>Excerpts from the United Nations Article 26</a:t>
            </a:r>
          </a:p>
          <a:p>
            <a:pPr marL="228600" indent="-228600">
              <a:buAutoNum type="arabicParenBoth"/>
            </a:pPr>
            <a:r>
              <a:rPr lang="en-US" dirty="0"/>
              <a:t>Everyone has the right to education. </a:t>
            </a:r>
          </a:p>
          <a:p>
            <a:pPr marL="228600" indent="-228600">
              <a:buAutoNum type="arabicParenBoth"/>
            </a:pPr>
            <a:r>
              <a:rPr lang="en-US" dirty="0"/>
              <a:t>Education shall be directed to the full development of the human personality. It shall promote understanding, tolerance and friendship among all nations, racial or religious groups, and shall further the activities of the United Nations for the maintenance of peace.</a:t>
            </a:r>
          </a:p>
          <a:p>
            <a:pPr marL="228600" indent="-228600">
              <a:buAutoNum type="arabicParenBoth"/>
            </a:pPr>
            <a:r>
              <a:rPr lang="en-US" dirty="0"/>
              <a:t>Parents have a prior right to choose the kind of education that shall be given to their children.</a:t>
            </a:r>
          </a:p>
          <a:p>
            <a:endParaRPr lang="en-US" dirty="0"/>
          </a:p>
          <a:p>
            <a:pPr marL="171450" indent="-171450">
              <a:buFont typeface="Arial" panose="020B0604020202020204" pitchFamily="34" charset="0"/>
              <a:buChar char="•"/>
            </a:pPr>
            <a:r>
              <a:rPr lang="en-US" sz="2800" dirty="0"/>
              <a:t>Promotion of Excellence in education and the holistic development of the students we serve</a:t>
            </a:r>
          </a:p>
          <a:p>
            <a:endParaRPr lang="en-US" dirty="0"/>
          </a:p>
        </p:txBody>
      </p:sp>
    </p:spTree>
    <p:extLst>
      <p:ext uri="{BB962C8B-B14F-4D97-AF65-F5344CB8AC3E}">
        <p14:creationId xmlns:p14="http://schemas.microsoft.com/office/powerpoint/2010/main" val="233781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A19B-346A-42BA-AF43-0840F5D0F999}"/>
              </a:ext>
            </a:extLst>
          </p:cNvPr>
          <p:cNvSpPr>
            <a:spLocks noGrp="1"/>
          </p:cNvSpPr>
          <p:nvPr>
            <p:ph type="title"/>
          </p:nvPr>
        </p:nvSpPr>
        <p:spPr>
          <a:xfrm>
            <a:off x="629841" y="365125"/>
            <a:ext cx="7675959" cy="2301875"/>
          </a:xfrm>
        </p:spPr>
        <p:txBody>
          <a:bodyPr>
            <a:normAutofit/>
          </a:bodyPr>
          <a:lstStyle/>
          <a:p>
            <a:pPr algn="ctr"/>
            <a:br>
              <a:rPr lang="en-US" sz="5400" dirty="0"/>
            </a:br>
            <a:r>
              <a:rPr lang="en-US" sz="5400" dirty="0"/>
              <a:t>Key Relationships</a:t>
            </a:r>
          </a:p>
        </p:txBody>
      </p:sp>
      <p:sp>
        <p:nvSpPr>
          <p:cNvPr id="3" name="Text Placeholder 2">
            <a:extLst>
              <a:ext uri="{FF2B5EF4-FFF2-40B4-BE49-F238E27FC236}">
                <a16:creationId xmlns:a16="http://schemas.microsoft.com/office/drawing/2014/main" id="{B31ED7FC-F2C7-4ABA-821B-81DA943CEBF5}"/>
              </a:ext>
            </a:extLst>
          </p:cNvPr>
          <p:cNvSpPr>
            <a:spLocks noGrp="1"/>
          </p:cNvSpPr>
          <p:nvPr>
            <p:ph type="body" sz="half" idx="2"/>
          </p:nvPr>
        </p:nvSpPr>
        <p:spPr>
          <a:xfrm>
            <a:off x="629841" y="2667000"/>
            <a:ext cx="7885509" cy="3324225"/>
          </a:xfrm>
        </p:spPr>
        <p:txBody>
          <a:bodyPr>
            <a:normAutofit/>
          </a:bodyPr>
          <a:lstStyle/>
          <a:p>
            <a:pPr marL="171450" indent="-171450">
              <a:buFont typeface="Arial" panose="020B0604020202020204" pitchFamily="34" charset="0"/>
              <a:buChar char="•"/>
            </a:pPr>
            <a:r>
              <a:rPr lang="en-US" sz="2400" dirty="0"/>
              <a:t>The Association Board members and member school representatives</a:t>
            </a:r>
          </a:p>
          <a:p>
            <a:pPr marL="171450" indent="-171450">
              <a:buFont typeface="Arial" panose="020B0604020202020204" pitchFamily="34" charset="0"/>
              <a:buChar char="•"/>
            </a:pPr>
            <a:r>
              <a:rPr lang="en-US" sz="2400" dirty="0"/>
              <a:t>The Ministry of Education staff – Deputy Minister, Assistant Deputy Ministers, Executive Director of Independent Schools, Inspector of Independent Schools……….</a:t>
            </a:r>
          </a:p>
          <a:p>
            <a:pPr marL="171450" indent="-171450">
              <a:buFont typeface="Arial" panose="020B0604020202020204" pitchFamily="34" charset="0"/>
              <a:buChar char="•"/>
            </a:pPr>
            <a:r>
              <a:rPr lang="en-US" sz="2400" dirty="0"/>
              <a:t>Elected government officials – Ministers, MLAs</a:t>
            </a:r>
          </a:p>
          <a:p>
            <a:pPr marL="171450" indent="-171450">
              <a:buFont typeface="Arial" panose="020B0604020202020204" pitchFamily="34" charset="0"/>
              <a:buChar char="•"/>
            </a:pPr>
            <a:r>
              <a:rPr lang="en-US" sz="2400" dirty="0"/>
              <a:t>BC Education Partners – BCPVPA, BCSSA, BCTF, BCSTA….</a:t>
            </a:r>
          </a:p>
        </p:txBody>
      </p:sp>
      <p:pic>
        <p:nvPicPr>
          <p:cNvPr id="5" name="Picture 4">
            <a:extLst>
              <a:ext uri="{FF2B5EF4-FFF2-40B4-BE49-F238E27FC236}">
                <a16:creationId xmlns:a16="http://schemas.microsoft.com/office/drawing/2014/main" id="{32879A83-A45C-41FC-9783-F8F90BCB579C}"/>
              </a:ext>
            </a:extLst>
          </p:cNvPr>
          <p:cNvPicPr>
            <a:picLocks noChangeAspect="1"/>
          </p:cNvPicPr>
          <p:nvPr/>
        </p:nvPicPr>
        <p:blipFill>
          <a:blip r:embed="rId2"/>
          <a:stretch>
            <a:fillRect/>
          </a:stretch>
        </p:blipFill>
        <p:spPr>
          <a:xfrm>
            <a:off x="3592968" y="609600"/>
            <a:ext cx="1749704" cy="682811"/>
          </a:xfrm>
          <a:prstGeom prst="rect">
            <a:avLst/>
          </a:prstGeom>
        </p:spPr>
      </p:pic>
    </p:spTree>
    <p:extLst>
      <p:ext uri="{BB962C8B-B14F-4D97-AF65-F5344CB8AC3E}">
        <p14:creationId xmlns:p14="http://schemas.microsoft.com/office/powerpoint/2010/main" val="384319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algn="ctr"/>
            <a:r>
              <a:rPr lang="en-US" dirty="0">
                <a:solidFill>
                  <a:schemeClr val="tx1">
                    <a:lumMod val="95000"/>
                  </a:schemeClr>
                </a:solidFill>
              </a:rPr>
              <a:t>FISA BC Enrolment by Association from 2015/16 – 2017/18 (HC)</a:t>
            </a:r>
          </a:p>
        </p:txBody>
      </p:sp>
      <p:sp>
        <p:nvSpPr>
          <p:cNvPr id="5" name="Content Placeholder 2"/>
          <p:cNvSpPr txBox="1">
            <a:spLocks/>
          </p:cNvSpPr>
          <p:nvPr/>
        </p:nvSpPr>
        <p:spPr>
          <a:xfrm>
            <a:off x="457200" y="1600200"/>
            <a:ext cx="8229600" cy="470916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pic>
        <p:nvPicPr>
          <p:cNvPr id="4" name="Content Placeholder 3" descr="Screen Shot 2018-10-02 at 4.57.5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55" t="-9150" r="-963" b="5113"/>
          <a:stretch/>
        </p:blipFill>
        <p:spPr>
          <a:xfrm>
            <a:off x="381000" y="2286000"/>
            <a:ext cx="8610600" cy="3890963"/>
          </a:xfrm>
        </p:spPr>
      </p:pic>
      <p:pic>
        <p:nvPicPr>
          <p:cNvPr id="7" name="Picture 2" descr="C:\Users\FISA\Dropbox\FISABC LOGO\FISA B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46645"/>
            <a:ext cx="1600200" cy="685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7886700" cy="1325563"/>
          </a:xfrm>
        </p:spPr>
        <p:txBody>
          <a:bodyPr/>
          <a:lstStyle/>
          <a:p>
            <a:r>
              <a:rPr lang="en-US" dirty="0"/>
              <a:t>Enrolment and Funding Information </a:t>
            </a:r>
            <a:r>
              <a:rPr lang="mr-IN" dirty="0"/>
              <a:t>–</a:t>
            </a:r>
            <a:r>
              <a:rPr lang="en-US" dirty="0"/>
              <a:t> 2017-2018</a:t>
            </a:r>
          </a:p>
        </p:txBody>
      </p:sp>
      <p:sp>
        <p:nvSpPr>
          <p:cNvPr id="3" name="Content Placeholder 2"/>
          <p:cNvSpPr>
            <a:spLocks noGrp="1"/>
          </p:cNvSpPr>
          <p:nvPr>
            <p:ph idx="1"/>
          </p:nvPr>
        </p:nvSpPr>
        <p:spPr/>
        <p:txBody>
          <a:bodyPr>
            <a:normAutofit lnSpcReduction="10000"/>
          </a:bodyPr>
          <a:lstStyle/>
          <a:p>
            <a:endParaRPr lang="en-US" dirty="0"/>
          </a:p>
          <a:p>
            <a:r>
              <a:rPr lang="en-US" dirty="0"/>
              <a:t>The Provincial enrolment for independent schools for </a:t>
            </a:r>
            <a:r>
              <a:rPr lang="en-US" b="1" dirty="0"/>
              <a:t>2017-2018 was  76,733 </a:t>
            </a:r>
            <a:r>
              <a:rPr lang="en-US" dirty="0"/>
              <a:t>(Head Count) </a:t>
            </a:r>
            <a:r>
              <a:rPr lang="en-US" dirty="0">
                <a:solidFill>
                  <a:srgbClr val="FFFF00"/>
                </a:solidFill>
              </a:rPr>
              <a:t>(12.2% of the total K – 12 HC enrollment) </a:t>
            </a:r>
          </a:p>
          <a:p>
            <a:endParaRPr lang="en-US" dirty="0"/>
          </a:p>
          <a:p>
            <a:r>
              <a:rPr lang="en-US" dirty="0"/>
              <a:t>The total public school enrolment was </a:t>
            </a:r>
            <a:r>
              <a:rPr lang="en-US" b="1" dirty="0"/>
              <a:t>553,338</a:t>
            </a:r>
            <a:r>
              <a:rPr lang="en-US" dirty="0"/>
              <a:t> (HC).</a:t>
            </a:r>
          </a:p>
          <a:p>
            <a:endParaRPr lang="en-US" dirty="0"/>
          </a:p>
          <a:p>
            <a:r>
              <a:rPr lang="en-US" dirty="0"/>
              <a:t>The total public funding for independent schools was          </a:t>
            </a:r>
            <a:r>
              <a:rPr lang="en-US" b="1" dirty="0"/>
              <a:t>$ 413.7 (326.6 + 87.1) Million </a:t>
            </a:r>
            <a:r>
              <a:rPr lang="en-US" b="1" dirty="0">
                <a:solidFill>
                  <a:srgbClr val="FFFF00"/>
                </a:solidFill>
              </a:rPr>
              <a:t>(7.6% of total K – 12 education funding)</a:t>
            </a:r>
          </a:p>
          <a:p>
            <a:endParaRPr lang="en-US" dirty="0"/>
          </a:p>
          <a:p>
            <a:pPr>
              <a:buFont typeface="Arial"/>
              <a:buChar char="•"/>
            </a:pPr>
            <a:r>
              <a:rPr lang="en-US" dirty="0"/>
              <a:t>Total public funding for public schools was </a:t>
            </a:r>
            <a:r>
              <a:rPr lang="en-US" b="1" dirty="0"/>
              <a:t>$ 5.038 Billion</a:t>
            </a:r>
            <a:endParaRPr lang="en-US" b="1" dirty="0">
              <a:solidFill>
                <a:srgbClr val="FF3300"/>
              </a:solidFill>
            </a:endParaRPr>
          </a:p>
        </p:txBody>
      </p:sp>
      <p:pic>
        <p:nvPicPr>
          <p:cNvPr id="5" name="Picture 2" descr="C:\Users\FISA\Dropbox\FISABC LOGO\FISA B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28600"/>
            <a:ext cx="1676400" cy="76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7713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52" y="1371600"/>
            <a:ext cx="8229600" cy="1143000"/>
          </a:xfrm>
        </p:spPr>
        <p:txBody>
          <a:bodyPr>
            <a:normAutofit/>
          </a:bodyPr>
          <a:lstStyle/>
          <a:p>
            <a:pPr algn="ctr"/>
            <a:r>
              <a:rPr lang="en-US" sz="4900" dirty="0">
                <a:solidFill>
                  <a:schemeClr val="tx1">
                    <a:lumMod val="95000"/>
                  </a:schemeClr>
                </a:solidFill>
              </a:rPr>
              <a:t>Average IS Operating Grants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05608682"/>
              </p:ext>
            </p:extLst>
          </p:nvPr>
        </p:nvGraphicFramePr>
        <p:xfrm>
          <a:off x="427252" y="2819400"/>
          <a:ext cx="8229600" cy="312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08613">
                <a:tc>
                  <a:txBody>
                    <a:bodyPr/>
                    <a:lstStyle/>
                    <a:p>
                      <a:pPr algn="ctr"/>
                      <a:r>
                        <a:rPr lang="en-US" sz="1400">
                          <a:latin typeface="Century Gothic" panose="020B0502020202020204" pitchFamily="34" charset="0"/>
                        </a:rPr>
                        <a:t>Year</a:t>
                      </a:r>
                    </a:p>
                  </a:txBody>
                  <a:tcPr>
                    <a:solidFill>
                      <a:srgbClr val="0070C0">
                        <a:alpha val="65000"/>
                      </a:srgbClr>
                    </a:solidFill>
                  </a:tcPr>
                </a:tc>
                <a:tc>
                  <a:txBody>
                    <a:bodyPr/>
                    <a:lstStyle/>
                    <a:p>
                      <a:pPr algn="ctr"/>
                      <a:r>
                        <a:rPr lang="en-US" sz="1400" dirty="0">
                          <a:latin typeface="Century Gothic" panose="020B0502020202020204" pitchFamily="34" charset="0"/>
                        </a:rPr>
                        <a:t>Group 1 </a:t>
                      </a:r>
                    </a:p>
                  </a:txBody>
                  <a:tcPr>
                    <a:solidFill>
                      <a:srgbClr val="0070C0">
                        <a:alpha val="65000"/>
                      </a:srgbClr>
                    </a:solidFill>
                  </a:tcPr>
                </a:tc>
                <a:tc>
                  <a:txBody>
                    <a:bodyPr/>
                    <a:lstStyle/>
                    <a:p>
                      <a:pPr algn="ctr"/>
                      <a:r>
                        <a:rPr lang="en-US" sz="1400" dirty="0">
                          <a:latin typeface="Century Gothic" panose="020B0502020202020204" pitchFamily="34" charset="0"/>
                        </a:rPr>
                        <a:t>Group 2 </a:t>
                      </a:r>
                    </a:p>
                  </a:txBody>
                  <a:tcPr>
                    <a:solidFill>
                      <a:srgbClr val="0070C0">
                        <a:alpha val="65000"/>
                      </a:srgbClr>
                    </a:solidFill>
                  </a:tcPr>
                </a:tc>
                <a:extLst>
                  <a:ext uri="{0D108BD9-81ED-4DB2-BD59-A6C34878D82A}">
                    <a16:rowId xmlns:a16="http://schemas.microsoft.com/office/drawing/2014/main" val="10000"/>
                  </a:ext>
                </a:extLst>
              </a:tr>
              <a:tr h="1334210">
                <a:tc>
                  <a:txBody>
                    <a:bodyPr/>
                    <a:lstStyle/>
                    <a:p>
                      <a:r>
                        <a:rPr lang="en-US" sz="1600" b="1" dirty="0">
                          <a:latin typeface="Century Gothic" panose="020B0502020202020204" pitchFamily="34" charset="0"/>
                        </a:rPr>
                        <a:t>2017/18 Independent School Grant</a:t>
                      </a:r>
                    </a:p>
                  </a:txBody>
                  <a:tcPr/>
                </a:tc>
                <a:tc>
                  <a:txBody>
                    <a:bodyPr/>
                    <a:lstStyle/>
                    <a:p>
                      <a:pPr algn="ctr"/>
                      <a:r>
                        <a:rPr lang="en-US" sz="1800" b="1" dirty="0">
                          <a:latin typeface="Century Gothic" panose="020B0502020202020204" pitchFamily="34" charset="0"/>
                        </a:rPr>
                        <a:t>$ </a:t>
                      </a:r>
                      <a:r>
                        <a:rPr lang="en-US" sz="1800" b="1" dirty="0">
                          <a:solidFill>
                            <a:srgbClr val="FF3300"/>
                          </a:solidFill>
                          <a:latin typeface="Century Gothic" panose="020B0502020202020204" pitchFamily="34" charset="0"/>
                        </a:rPr>
                        <a:t>4,598</a:t>
                      </a:r>
                      <a:r>
                        <a:rPr lang="en-US" sz="1800" b="1" dirty="0">
                          <a:solidFill>
                            <a:schemeClr val="bg1"/>
                          </a:solidFill>
                          <a:latin typeface="Century Gothic" panose="020B0502020202020204" pitchFamily="34" charset="0"/>
                        </a:rPr>
                        <a:t>/F</a:t>
                      </a:r>
                      <a:r>
                        <a:rPr lang="en-US" sz="1800" b="1" dirty="0">
                          <a:latin typeface="Century Gothic" panose="020B0502020202020204" pitchFamily="34" charset="0"/>
                        </a:rPr>
                        <a:t>TE</a:t>
                      </a:r>
                    </a:p>
                  </a:txBody>
                  <a:tcPr/>
                </a:tc>
                <a:tc>
                  <a:txBody>
                    <a:bodyPr/>
                    <a:lstStyle/>
                    <a:p>
                      <a:pPr algn="ctr"/>
                      <a:r>
                        <a:rPr lang="en-US" sz="1800" b="1" dirty="0">
                          <a:latin typeface="Century Gothic" panose="020B0502020202020204" pitchFamily="34" charset="0"/>
                        </a:rPr>
                        <a:t>$ </a:t>
                      </a:r>
                      <a:r>
                        <a:rPr lang="en-US" sz="1800" b="1" dirty="0">
                          <a:solidFill>
                            <a:srgbClr val="FF3300"/>
                          </a:solidFill>
                          <a:latin typeface="Century Gothic" panose="020B0502020202020204" pitchFamily="34" charset="0"/>
                        </a:rPr>
                        <a:t>3,218</a:t>
                      </a:r>
                      <a:r>
                        <a:rPr lang="en-US" sz="1800" b="1" dirty="0">
                          <a:latin typeface="Century Gothic" panose="020B0502020202020204" pitchFamily="34" charset="0"/>
                        </a:rPr>
                        <a:t>/FTE</a:t>
                      </a:r>
                    </a:p>
                  </a:txBody>
                  <a:tcPr/>
                </a:tc>
                <a:extLst>
                  <a:ext uri="{0D108BD9-81ED-4DB2-BD59-A6C34878D82A}">
                    <a16:rowId xmlns:a16="http://schemas.microsoft.com/office/drawing/2014/main" val="10001"/>
                  </a:ext>
                </a:extLst>
              </a:tr>
              <a:tr h="981377">
                <a:tc>
                  <a:txBody>
                    <a:bodyPr/>
                    <a:lstStyle/>
                    <a:p>
                      <a:r>
                        <a:rPr lang="en-US" sz="1600" b="1" dirty="0">
                          <a:latin typeface="Century Gothic" panose="020B0502020202020204" pitchFamily="34" charset="0"/>
                        </a:rPr>
                        <a:t>2018/19</a:t>
                      </a:r>
                      <a:r>
                        <a:rPr lang="en-US" sz="1600" b="1" baseline="0" dirty="0">
                          <a:latin typeface="Century Gothic" panose="020B0502020202020204" pitchFamily="34" charset="0"/>
                        </a:rPr>
                        <a:t> </a:t>
                      </a:r>
                      <a:r>
                        <a:rPr lang="en-US" sz="1600" b="1" dirty="0">
                          <a:latin typeface="Century Gothic" panose="020B0502020202020204" pitchFamily="34" charset="0"/>
                        </a:rPr>
                        <a:t>Preliminary</a:t>
                      </a:r>
                      <a:r>
                        <a:rPr lang="en-US" sz="1600" b="1" baseline="0" dirty="0">
                          <a:latin typeface="Century Gothic" panose="020B0502020202020204" pitchFamily="34" charset="0"/>
                        </a:rPr>
                        <a:t> Funding</a:t>
                      </a:r>
                      <a:endParaRPr lang="en-US" sz="1600" b="1" dirty="0">
                        <a:latin typeface="Century Gothic" panose="020B0502020202020204" pitchFamily="34" charset="0"/>
                      </a:endParaRPr>
                    </a:p>
                  </a:txBody>
                  <a:tcPr/>
                </a:tc>
                <a:tc>
                  <a:txBody>
                    <a:bodyPr/>
                    <a:lstStyle/>
                    <a:p>
                      <a:pPr algn="ctr"/>
                      <a:r>
                        <a:rPr lang="en-US" sz="1600" b="1" dirty="0">
                          <a:latin typeface="Century Gothic" panose="020B0502020202020204" pitchFamily="34" charset="0"/>
                        </a:rPr>
                        <a:t> </a:t>
                      </a:r>
                      <a:r>
                        <a:rPr lang="en-US" sz="1800" b="1" dirty="0">
                          <a:latin typeface="Century Gothic" panose="020B0502020202020204" pitchFamily="34" charset="0"/>
                        </a:rPr>
                        <a:t> $ </a:t>
                      </a:r>
                      <a:r>
                        <a:rPr lang="en-US" sz="1800" b="1" dirty="0">
                          <a:solidFill>
                            <a:srgbClr val="FF3300"/>
                          </a:solidFill>
                          <a:latin typeface="Century Gothic" panose="020B0502020202020204" pitchFamily="34" charset="0"/>
                        </a:rPr>
                        <a:t>4,636</a:t>
                      </a:r>
                      <a:r>
                        <a:rPr lang="en-US" sz="1800" b="1" dirty="0">
                          <a:solidFill>
                            <a:schemeClr val="bg1"/>
                          </a:solidFill>
                          <a:latin typeface="Century Gothic" panose="020B0502020202020204" pitchFamily="34" charset="0"/>
                        </a:rPr>
                        <a:t>/FTE</a:t>
                      </a:r>
                    </a:p>
                  </a:txBody>
                  <a:tcPr/>
                </a:tc>
                <a:tc>
                  <a:txBody>
                    <a:bodyPr/>
                    <a:lstStyle/>
                    <a:p>
                      <a:pPr algn="ctr"/>
                      <a:r>
                        <a:rPr lang="en-US" sz="1800" b="1" baseline="0" dirty="0">
                          <a:latin typeface="Century Gothic" panose="020B0502020202020204" pitchFamily="34" charset="0"/>
                        </a:rPr>
                        <a:t>$ </a:t>
                      </a:r>
                      <a:r>
                        <a:rPr lang="en-US" sz="1800" b="1" baseline="0" dirty="0">
                          <a:solidFill>
                            <a:srgbClr val="FF3300"/>
                          </a:solidFill>
                          <a:latin typeface="Century Gothic" panose="020B0502020202020204" pitchFamily="34" charset="0"/>
                        </a:rPr>
                        <a:t>3,245</a:t>
                      </a:r>
                      <a:r>
                        <a:rPr lang="en-US" sz="1800" b="1" baseline="0" dirty="0">
                          <a:solidFill>
                            <a:srgbClr val="000000"/>
                          </a:solidFill>
                          <a:latin typeface="Century Gothic" panose="020B0502020202020204" pitchFamily="34" charset="0"/>
                        </a:rPr>
                        <a:t>/FTE</a:t>
                      </a:r>
                      <a:endParaRPr lang="en-US" sz="1800" b="1" dirty="0">
                        <a:solidFill>
                          <a:srgbClr val="000000"/>
                        </a:solidFill>
                        <a:latin typeface="Century Gothic" panose="020B0502020202020204" pitchFamily="34" charset="0"/>
                      </a:endParaRPr>
                    </a:p>
                  </a:txBody>
                  <a:tcPr/>
                </a:tc>
                <a:extLst>
                  <a:ext uri="{0D108BD9-81ED-4DB2-BD59-A6C34878D82A}">
                    <a16:rowId xmlns:a16="http://schemas.microsoft.com/office/drawing/2014/main" val="10002"/>
                  </a:ext>
                </a:extLst>
              </a:tr>
            </a:tbl>
          </a:graphicData>
        </a:graphic>
      </p:graphicFrame>
      <p:pic>
        <p:nvPicPr>
          <p:cNvPr id="8" name="Picture 2" descr="C:\Users\FISA\Dropbox\FISABC LOGO\FISA B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28600"/>
            <a:ext cx="2133600" cy="914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14026</TotalTime>
  <Words>1275</Words>
  <Application>Microsoft Macintosh PowerPoint</Application>
  <PresentationFormat>On-screen Show (4:3)</PresentationFormat>
  <Paragraphs>193</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Corbel</vt:lpstr>
      <vt:lpstr>Wingdings</vt:lpstr>
      <vt:lpstr>Wingdings 2</vt:lpstr>
      <vt:lpstr>Depth</vt:lpstr>
      <vt:lpstr>FISA/BC Independent Schools Branch  Regional Tour 2018   </vt:lpstr>
      <vt:lpstr>Ministry Supported Professional Learning 2018-2019    </vt:lpstr>
      <vt:lpstr>FISA BC Mission Statement</vt:lpstr>
      <vt:lpstr> The Structure of FISA   </vt:lpstr>
      <vt:lpstr>Key Values</vt:lpstr>
      <vt:lpstr> Key Relationships</vt:lpstr>
      <vt:lpstr>FISA BC Enrolment by Association from 2015/16 – 2017/18 (HC)</vt:lpstr>
      <vt:lpstr>Enrolment and Funding Information – 2017-2018</vt:lpstr>
      <vt:lpstr>Average IS Operating Grants</vt:lpstr>
      <vt:lpstr> Special Ed &amp; Distributed Learning Funding for 2018 - 2019</vt:lpstr>
      <vt:lpstr>The Consequences of the Supreme Court of Canada Ruling on Public School Class Size and Composition</vt:lpstr>
      <vt:lpstr>Hiring Support for Independent School Authorities </vt:lpstr>
      <vt:lpstr>PowerPoint Presentation</vt:lpstr>
      <vt:lpstr>Pro-D for Teachers on Curriculum Implementation</vt:lpstr>
      <vt:lpstr>PowerPoint Presentation</vt:lpstr>
      <vt:lpstr>PowerPoint Presentation</vt:lpstr>
      <vt:lpstr>FISA BC Goals for 2017-2020</vt:lpstr>
      <vt:lpstr>PowerPoint Presentation</vt:lpstr>
      <vt:lpstr>FISA BC Goals for 2018-19</vt:lpstr>
      <vt:lpstr>FISA BC Goals for 2018 - 19</vt:lpstr>
      <vt:lpstr>FISA Goals Progress Report</vt:lpstr>
      <vt:lpstr>     Questions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ACSI BC Principals’ meeting</dc:title>
  <dc:creator>FISA</dc:creator>
  <cp:lastModifiedBy>Janet Dhanani</cp:lastModifiedBy>
  <cp:revision>331</cp:revision>
  <cp:lastPrinted>2018-09-28T16:33:00Z</cp:lastPrinted>
  <dcterms:created xsi:type="dcterms:W3CDTF">2017-02-27T22:52:28Z</dcterms:created>
  <dcterms:modified xsi:type="dcterms:W3CDTF">2019-01-16T19:51:52Z</dcterms:modified>
</cp:coreProperties>
</file>