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ileron" pitchFamily="2" charset="77"/>
      <p:regular r:id="rId12"/>
    </p:embeddedFont>
    <p:embeddedFont>
      <p:font typeface="Heebo" pitchFamily="2" charset="-79"/>
      <p:regular r:id="rId13"/>
      <p:bold r:id="rId14"/>
    </p:embeddedFont>
    <p:embeddedFont>
      <p:font typeface="Heebo Bold" pitchFamily="2" charset="-79"/>
      <p:regular r:id="rId15"/>
      <p:bold r:id="rId16"/>
    </p:embeddedFont>
    <p:embeddedFont>
      <p:font typeface="Heebo Ultra-Bold" pitchFamily="2" charset="-79"/>
      <p:regular r:id="rId17"/>
      <p:bold r:id="rId18"/>
    </p:embeddedFont>
    <p:embeddedFont>
      <p:font typeface="Libre Franklin" pitchFamily="2" charset="77"/>
      <p:regular r:id="rId19"/>
      <p:bold r:id="rId20"/>
      <p:italic r:id="rId21"/>
      <p:boldItalic r:id="rId22"/>
    </p:embeddedFont>
    <p:embeddedFont>
      <p:font typeface="Libre Franklin Bold" pitchFamily="2" charset="77"/>
      <p:regular r:id="rId23"/>
      <p:bold r:id="rId24"/>
    </p:embeddedFont>
    <p:embeddedFont>
      <p:font typeface="Libre Franklin Medium" panose="020F0502020204030204" pitchFamily="34" charset="0"/>
      <p:regular r:id="rId25"/>
      <p:italic r:id="rId26"/>
    </p:embeddedFont>
    <p:embeddedFont>
      <p:font typeface="Raleway Bold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31" autoAdjust="0"/>
  </p:normalViewPr>
  <p:slideViewPr>
    <p:cSldViewPr>
      <p:cViewPr varScale="1">
        <p:scale>
          <a:sx n="69" d="100"/>
          <a:sy n="69" d="100"/>
        </p:scale>
        <p:origin x="9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isabc.c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613940"/>
            <a:ext cx="16230600" cy="4673060"/>
          </a:xfrm>
          <a:custGeom>
            <a:avLst/>
            <a:gdLst/>
            <a:ahLst/>
            <a:cxnLst/>
            <a:rect l="l" t="t" r="r" b="b"/>
            <a:pathLst>
              <a:path w="16230600" h="4673060">
                <a:moveTo>
                  <a:pt x="0" y="0"/>
                </a:moveTo>
                <a:lnTo>
                  <a:pt x="16230600" y="0"/>
                </a:lnTo>
                <a:lnTo>
                  <a:pt x="16230600" y="4673060"/>
                </a:lnTo>
                <a:lnTo>
                  <a:pt x="0" y="467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7178857" y="521784"/>
            <a:ext cx="3930285" cy="1518096"/>
          </a:xfrm>
          <a:custGeom>
            <a:avLst/>
            <a:gdLst/>
            <a:ahLst/>
            <a:cxnLst/>
            <a:rect l="l" t="t" r="r" b="b"/>
            <a:pathLst>
              <a:path w="3930285" h="1518096">
                <a:moveTo>
                  <a:pt x="0" y="0"/>
                </a:moveTo>
                <a:lnTo>
                  <a:pt x="3930286" y="0"/>
                </a:lnTo>
                <a:lnTo>
                  <a:pt x="3930286" y="1518096"/>
                </a:lnTo>
                <a:lnTo>
                  <a:pt x="0" y="1518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668530"/>
            <a:ext cx="16230600" cy="9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0"/>
              </a:lnSpc>
            </a:pPr>
            <a:r>
              <a:rPr lang="en-US" sz="6800" b="1">
                <a:solidFill>
                  <a:srgbClr val="F9FFED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DISTRICT AUTHORITY SCHOLARSHIP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33206" y="3639812"/>
            <a:ext cx="8221587" cy="93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109">
                <a:solidFill>
                  <a:srgbClr val="F9FFED"/>
                </a:solidFill>
                <a:latin typeface="Aileron"/>
                <a:ea typeface="Aileron"/>
                <a:cs typeface="Aileron"/>
                <a:sym typeface="Aileron"/>
              </a:rPr>
              <a:t>Independent Schools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74811" y="4642236"/>
            <a:ext cx="2021929" cy="40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2024-2025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84161-0569-3EA3-C55C-EF7F6935E510}"/>
              </a:ext>
            </a:extLst>
          </p:cNvPr>
          <p:cNvSpPr txBox="1"/>
          <p:nvPr/>
        </p:nvSpPr>
        <p:spPr>
          <a:xfrm>
            <a:off x="13411200" y="9798121"/>
            <a:ext cx="341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Info Session Feb. 20,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71395"/>
            <a:ext cx="18288000" cy="5074108"/>
          </a:xfrm>
          <a:custGeom>
            <a:avLst/>
            <a:gdLst/>
            <a:ahLst/>
            <a:cxnLst/>
            <a:rect l="l" t="t" r="r" b="b"/>
            <a:pathLst>
              <a:path w="18288000" h="5074108">
                <a:moveTo>
                  <a:pt x="0" y="0"/>
                </a:moveTo>
                <a:lnTo>
                  <a:pt x="18288000" y="0"/>
                </a:lnTo>
                <a:lnTo>
                  <a:pt x="18288000" y="5074108"/>
                </a:lnTo>
                <a:lnTo>
                  <a:pt x="0" y="5074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8" b="-628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7658100"/>
            <a:ext cx="16230600" cy="120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9"/>
              </a:lnSpc>
            </a:pPr>
            <a:r>
              <a:rPr lang="en-US" sz="5600" b="1" dirty="0">
                <a:solidFill>
                  <a:srgbClr val="2B3825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Questions? Contact </a:t>
            </a:r>
            <a:r>
              <a:rPr lang="en-US" sz="5600" b="1" dirty="0">
                <a:solidFill>
                  <a:srgbClr val="2B3825"/>
                </a:solidFill>
                <a:latin typeface="Heebo Ultra-Bold"/>
                <a:ea typeface="Heebo Ultra-Bold"/>
                <a:cs typeface="Heebo Ultra-Bold"/>
                <a:sym typeface="Heebo Ultra-Bold"/>
                <a:hlinkClick r:id="rId3"/>
              </a:rPr>
              <a:t>info@fisabc.ca</a:t>
            </a:r>
            <a:r>
              <a:rPr lang="en-US" sz="5600" b="1" dirty="0">
                <a:solidFill>
                  <a:srgbClr val="2B3825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4583" y="1127028"/>
            <a:ext cx="2743699" cy="40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4968" y="5681230"/>
            <a:ext cx="4026842" cy="3577070"/>
            <a:chOff x="0" y="0"/>
            <a:chExt cx="1060568" cy="9421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0568" cy="942109"/>
            </a:xfrm>
            <a:custGeom>
              <a:avLst/>
              <a:gdLst/>
              <a:ahLst/>
              <a:cxnLst/>
              <a:rect l="l" t="t" r="r" b="b"/>
              <a:pathLst>
                <a:path w="1060568" h="942109">
                  <a:moveTo>
                    <a:pt x="0" y="0"/>
                  </a:moveTo>
                  <a:lnTo>
                    <a:pt x="1060568" y="0"/>
                  </a:lnTo>
                  <a:lnTo>
                    <a:pt x="1060568" y="942109"/>
                  </a:lnTo>
                  <a:lnTo>
                    <a:pt x="0" y="942109"/>
                  </a:lnTo>
                  <a:close/>
                </a:path>
              </a:pathLst>
            </a:cu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60568" cy="98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14502" y="4010527"/>
            <a:ext cx="4026842" cy="1562100"/>
            <a:chOff x="0" y="0"/>
            <a:chExt cx="5369123" cy="208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369123" cy="2082800"/>
            </a:xfrm>
            <a:prstGeom prst="rect">
              <a:avLst/>
            </a:pr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7610" y="5681230"/>
            <a:ext cx="4026842" cy="3577070"/>
            <a:chOff x="0" y="0"/>
            <a:chExt cx="1060568" cy="9421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0568" cy="942109"/>
            </a:xfrm>
            <a:custGeom>
              <a:avLst/>
              <a:gdLst/>
              <a:ahLst/>
              <a:cxnLst/>
              <a:rect l="l" t="t" r="r" b="b"/>
              <a:pathLst>
                <a:path w="1060568" h="942109">
                  <a:moveTo>
                    <a:pt x="0" y="0"/>
                  </a:moveTo>
                  <a:lnTo>
                    <a:pt x="1060568" y="0"/>
                  </a:lnTo>
                  <a:lnTo>
                    <a:pt x="1060568" y="942109"/>
                  </a:lnTo>
                  <a:lnTo>
                    <a:pt x="0" y="942109"/>
                  </a:lnTo>
                  <a:close/>
                </a:path>
              </a:pathLst>
            </a:cu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60568" cy="98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7144" y="4010527"/>
            <a:ext cx="4026842" cy="1562100"/>
            <a:chOff x="0" y="0"/>
            <a:chExt cx="5369123" cy="2082800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5369123" cy="2082800"/>
            </a:xfrm>
            <a:prstGeom prst="rect">
              <a:avLst/>
            </a:pr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42326" y="5681230"/>
            <a:ext cx="4026842" cy="3577070"/>
            <a:chOff x="0" y="0"/>
            <a:chExt cx="1060568" cy="9421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0568" cy="942109"/>
            </a:xfrm>
            <a:custGeom>
              <a:avLst/>
              <a:gdLst/>
              <a:ahLst/>
              <a:cxnLst/>
              <a:rect l="l" t="t" r="r" b="b"/>
              <a:pathLst>
                <a:path w="1060568" h="942109">
                  <a:moveTo>
                    <a:pt x="0" y="0"/>
                  </a:moveTo>
                  <a:lnTo>
                    <a:pt x="1060568" y="0"/>
                  </a:lnTo>
                  <a:lnTo>
                    <a:pt x="1060568" y="942109"/>
                  </a:lnTo>
                  <a:lnTo>
                    <a:pt x="0" y="942109"/>
                  </a:lnTo>
                  <a:close/>
                </a:path>
              </a:pathLst>
            </a:cu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60568" cy="98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41860" y="4010527"/>
            <a:ext cx="4026842" cy="1562100"/>
            <a:chOff x="0" y="0"/>
            <a:chExt cx="5369123" cy="2082800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5369123" cy="2082800"/>
            </a:xfrm>
            <a:prstGeom prst="rect">
              <a:avLst/>
            </a:pr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69685" y="5681230"/>
            <a:ext cx="4026842" cy="3577070"/>
            <a:chOff x="0" y="0"/>
            <a:chExt cx="1060568" cy="9421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0568" cy="942109"/>
            </a:xfrm>
            <a:custGeom>
              <a:avLst/>
              <a:gdLst/>
              <a:ahLst/>
              <a:cxnLst/>
              <a:rect l="l" t="t" r="r" b="b"/>
              <a:pathLst>
                <a:path w="1060568" h="942109">
                  <a:moveTo>
                    <a:pt x="0" y="0"/>
                  </a:moveTo>
                  <a:lnTo>
                    <a:pt x="1060568" y="0"/>
                  </a:lnTo>
                  <a:lnTo>
                    <a:pt x="1060568" y="942109"/>
                  </a:lnTo>
                  <a:lnTo>
                    <a:pt x="0" y="942109"/>
                  </a:lnTo>
                  <a:close/>
                </a:path>
              </a:pathLst>
            </a:cu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060568" cy="98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69219" y="4010527"/>
            <a:ext cx="4026842" cy="1562100"/>
            <a:chOff x="0" y="0"/>
            <a:chExt cx="5369123" cy="208280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5369123" cy="2082800"/>
            </a:xfrm>
            <a:prstGeom prst="rect">
              <a:avLst/>
            </a:pr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156693" y="193332"/>
            <a:ext cx="7102607" cy="3283795"/>
          </a:xfrm>
          <a:custGeom>
            <a:avLst/>
            <a:gdLst/>
            <a:ahLst/>
            <a:cxnLst/>
            <a:rect l="l" t="t" r="r" b="b"/>
            <a:pathLst>
              <a:path w="7102607" h="3283795">
                <a:moveTo>
                  <a:pt x="0" y="0"/>
                </a:moveTo>
                <a:lnTo>
                  <a:pt x="7102607" y="0"/>
                </a:lnTo>
                <a:lnTo>
                  <a:pt x="7102607" y="3283795"/>
                </a:lnTo>
                <a:lnTo>
                  <a:pt x="0" y="3283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87610" y="1095375"/>
            <a:ext cx="8216542" cy="184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60"/>
              </a:lnSpc>
            </a:pPr>
            <a:r>
              <a:rPr lang="en-US" sz="6600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BC Provincial </a:t>
            </a:r>
          </a:p>
          <a:p>
            <a:pPr algn="r">
              <a:lnSpc>
                <a:spcPts val="7260"/>
              </a:lnSpc>
            </a:pPr>
            <a:r>
              <a:rPr lang="en-US" sz="6600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Scholarship Program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29339" y="6093134"/>
            <a:ext cx="3574813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20 Awards</a:t>
            </a: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$5,000</a:t>
            </a:r>
          </a:p>
          <a:p>
            <a:pPr algn="ctr">
              <a:lnSpc>
                <a:spcPts val="3366"/>
              </a:lnSpc>
            </a:pPr>
            <a:endParaRPr lang="en-US" sz="2404" b="1">
              <a:solidFill>
                <a:srgbClr val="FDFDFD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Ministry Adjudication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09441" y="4366732"/>
            <a:ext cx="3832370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Pathway to </a:t>
            </a:r>
          </a:p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Teacher Education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4802" y="6093134"/>
            <a:ext cx="3574813" cy="208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55 Awards</a:t>
            </a: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$5,000</a:t>
            </a:r>
          </a:p>
          <a:p>
            <a:pPr algn="ctr">
              <a:lnSpc>
                <a:spcPts val="3366"/>
              </a:lnSpc>
            </a:pPr>
            <a:endParaRPr lang="en-US" sz="2404" b="1">
              <a:solidFill>
                <a:srgbClr val="FDFDFD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Ministry Adjudication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1 Nominee per school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082" y="4633465"/>
            <a:ext cx="3832370" cy="51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BC Excellence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36799" y="6093134"/>
            <a:ext cx="3574813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8,000 Awards</a:t>
            </a: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$1,250</a:t>
            </a:r>
          </a:p>
          <a:p>
            <a:pPr algn="ctr">
              <a:lnSpc>
                <a:spcPts val="3366"/>
              </a:lnSpc>
            </a:pPr>
            <a:endParaRPr lang="en-US" sz="2404" b="1">
              <a:solidFill>
                <a:srgbClr val="FDFDFD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Percentage grade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36799" y="4633465"/>
            <a:ext cx="3832370" cy="51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BC Achievement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06878" y="6093134"/>
            <a:ext cx="3574813" cy="208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5,500 Awards</a:t>
            </a: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DFDF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$1,250</a:t>
            </a:r>
          </a:p>
          <a:p>
            <a:pPr algn="ctr">
              <a:lnSpc>
                <a:spcPts val="3366"/>
              </a:lnSpc>
            </a:pPr>
            <a:endParaRPr lang="en-US" sz="2404" b="1">
              <a:solidFill>
                <a:srgbClr val="FDFDFD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Public District / FISA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Adjudication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64158" y="4366732"/>
            <a:ext cx="3832370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District Authority</a:t>
            </a:r>
          </a:p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Scholarship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3836" y="1921564"/>
            <a:ext cx="9505464" cy="1490606"/>
            <a:chOff x="0" y="0"/>
            <a:chExt cx="12673952" cy="198747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673952" cy="1987475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0" y="1076325"/>
            <a:ext cx="7203262" cy="22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29"/>
              </a:lnSpc>
            </a:pPr>
            <a:r>
              <a:rPr lang="en-US" sz="5299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Provincial Scholarship Student Eligibility Requirements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56582" y="2105728"/>
            <a:ext cx="7491800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6"/>
              </a:lnSpc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Must be a Canadian citizen or</a:t>
            </a:r>
          </a:p>
          <a:p>
            <a:pPr algn="l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permanent resident (landed immigrant)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53836" y="3791928"/>
            <a:ext cx="9505464" cy="1490606"/>
            <a:chOff x="0" y="0"/>
            <a:chExt cx="12673952" cy="198747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2673952" cy="1987475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56582" y="4234769"/>
            <a:ext cx="7491800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6"/>
              </a:lnSpc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Be a B.C. resident</a:t>
            </a:r>
          </a:p>
          <a:p>
            <a:pPr algn="l">
              <a:lnSpc>
                <a:spcPts val="4206"/>
              </a:lnSpc>
              <a:spcBef>
                <a:spcPct val="0"/>
              </a:spcBef>
            </a:pPr>
            <a:endParaRPr lang="en-US" sz="3004" b="1">
              <a:solidFill>
                <a:srgbClr val="F9FFE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753836" y="5663534"/>
            <a:ext cx="9505464" cy="1490606"/>
            <a:chOff x="0" y="0"/>
            <a:chExt cx="12673952" cy="1987475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2673952" cy="1987475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56582" y="5856380"/>
            <a:ext cx="8264650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6"/>
              </a:lnSpc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Enrolled in a Public School or a</a:t>
            </a:r>
          </a:p>
          <a:p>
            <a:pPr algn="l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Group 1, 2, or 4 Independent School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53836" y="7533898"/>
            <a:ext cx="9505464" cy="1490606"/>
            <a:chOff x="0" y="0"/>
            <a:chExt cx="12673952" cy="1987475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2673952" cy="1987475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956582" y="7735166"/>
            <a:ext cx="9302718" cy="10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Complete all graduation requirements, and be on record as having graduated, by Aug. 31, 2025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91215" y="4297738"/>
            <a:ext cx="2186129" cy="4726766"/>
          </a:xfrm>
          <a:custGeom>
            <a:avLst/>
            <a:gdLst/>
            <a:ahLst/>
            <a:cxnLst/>
            <a:rect l="l" t="t" r="r" b="b"/>
            <a:pathLst>
              <a:path w="2186129" h="4726766">
                <a:moveTo>
                  <a:pt x="0" y="0"/>
                </a:moveTo>
                <a:lnTo>
                  <a:pt x="2186130" y="0"/>
                </a:lnTo>
                <a:lnTo>
                  <a:pt x="2186130" y="4726767"/>
                </a:lnTo>
                <a:lnTo>
                  <a:pt x="0" y="472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6898" y="5984258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7"/>
                </a:lnTo>
                <a:lnTo>
                  <a:pt x="0" y="24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58223"/>
            <a:ext cx="5378378" cy="167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07"/>
              </a:lnSpc>
              <a:spcBef>
                <a:spcPct val="0"/>
              </a:spcBef>
            </a:pPr>
            <a:r>
              <a:rPr lang="en-US" sz="9719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397 DAS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090" y="2635492"/>
            <a:ext cx="5867347" cy="10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4"/>
              </a:lnSpc>
              <a:spcBef>
                <a:spcPct val="0"/>
              </a:spcBef>
            </a:pPr>
            <a:r>
              <a:rPr lang="en-US" sz="3046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Independent School Sector 2024-2025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8572087" y="3190380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90867" y="1953812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000" y="7395345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7"/>
                </a:lnTo>
                <a:lnTo>
                  <a:pt x="0" y="24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078518" y="5143500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184906" y="1028700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273036" y="1774834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203419" y="4500040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650431" y="2832424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261644" y="3263472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6" y="0"/>
                </a:lnTo>
                <a:lnTo>
                  <a:pt x="1143826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222344" y="6785164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362780" y="4500040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6"/>
                </a:lnTo>
                <a:lnTo>
                  <a:pt x="0" y="2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631506" y="1358248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7"/>
                </a:lnTo>
                <a:lnTo>
                  <a:pt x="0" y="24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220649" y="7220826"/>
            <a:ext cx="1143826" cy="2473136"/>
          </a:xfrm>
          <a:custGeom>
            <a:avLst/>
            <a:gdLst/>
            <a:ahLst/>
            <a:cxnLst/>
            <a:rect l="l" t="t" r="r" b="b"/>
            <a:pathLst>
              <a:path w="1143826" h="2473136">
                <a:moveTo>
                  <a:pt x="0" y="0"/>
                </a:moveTo>
                <a:lnTo>
                  <a:pt x="1143825" y="0"/>
                </a:lnTo>
                <a:lnTo>
                  <a:pt x="1143825" y="2473137"/>
                </a:lnTo>
                <a:lnTo>
                  <a:pt x="0" y="247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5780154"/>
            <a:ext cx="7658383" cy="119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5"/>
              </a:lnSpc>
            </a:pPr>
            <a:r>
              <a:rPr lang="en-US" sz="3446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 DAS per every 14 Students </a:t>
            </a:r>
          </a:p>
          <a:p>
            <a:pPr algn="l">
              <a:lnSpc>
                <a:spcPts val="4825"/>
              </a:lnSpc>
              <a:spcBef>
                <a:spcPct val="0"/>
              </a:spcBef>
            </a:pPr>
            <a:r>
              <a:rPr lang="en-US" sz="3446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BC Resident Full-Time Equivalent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1284" y="2152650"/>
            <a:ext cx="8153400" cy="7678120"/>
            <a:chOff x="0" y="0"/>
            <a:chExt cx="10871200" cy="1023749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871200" cy="10237493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79" y="0"/>
            <a:ext cx="9144000" cy="10287000"/>
            <a:chOff x="0" y="0"/>
            <a:chExt cx="12192000" cy="137160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2192000" cy="13716000"/>
            </a:xfrm>
            <a:prstGeom prst="rect">
              <a:avLst/>
            </a:prstGeom>
            <a:solidFill>
              <a:srgbClr val="1991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5679" y="2152650"/>
            <a:ext cx="8153400" cy="7678120"/>
            <a:chOff x="0" y="0"/>
            <a:chExt cx="10871200" cy="1023749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0871200" cy="10237493"/>
            </a:xfrm>
            <a:prstGeom prst="rect">
              <a:avLst/>
            </a:prstGeom>
            <a:solidFill>
              <a:srgbClr val="095D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0148" y="6503008"/>
            <a:ext cx="7704463" cy="2755292"/>
            <a:chOff x="0" y="0"/>
            <a:chExt cx="2029159" cy="7256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29159" cy="725673"/>
            </a:xfrm>
            <a:custGeom>
              <a:avLst/>
              <a:gdLst/>
              <a:ahLst/>
              <a:cxnLst/>
              <a:rect l="l" t="t" r="r" b="b"/>
              <a:pathLst>
                <a:path w="2029159" h="725673">
                  <a:moveTo>
                    <a:pt x="0" y="0"/>
                  </a:moveTo>
                  <a:lnTo>
                    <a:pt x="2029159" y="0"/>
                  </a:lnTo>
                  <a:lnTo>
                    <a:pt x="2029159" y="725673"/>
                  </a:lnTo>
                  <a:lnTo>
                    <a:pt x="0" y="725673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29159" cy="773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95752" y="6503008"/>
            <a:ext cx="7704463" cy="2755292"/>
            <a:chOff x="0" y="0"/>
            <a:chExt cx="2029159" cy="7256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29159" cy="725673"/>
            </a:xfrm>
            <a:custGeom>
              <a:avLst/>
              <a:gdLst/>
              <a:ahLst/>
              <a:cxnLst/>
              <a:rect l="l" t="t" r="r" b="b"/>
              <a:pathLst>
                <a:path w="2029159" h="725673">
                  <a:moveTo>
                    <a:pt x="0" y="0"/>
                  </a:moveTo>
                  <a:lnTo>
                    <a:pt x="2029159" y="0"/>
                  </a:lnTo>
                  <a:lnTo>
                    <a:pt x="2029159" y="725673"/>
                  </a:lnTo>
                  <a:lnTo>
                    <a:pt x="0" y="725673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29159" cy="773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66451" y="540093"/>
            <a:ext cx="4638260" cy="1155357"/>
            <a:chOff x="0" y="0"/>
            <a:chExt cx="1221599" cy="3042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1599" cy="304292"/>
            </a:xfrm>
            <a:custGeom>
              <a:avLst/>
              <a:gdLst/>
              <a:ahLst/>
              <a:cxnLst/>
              <a:rect l="l" t="t" r="r" b="b"/>
              <a:pathLst>
                <a:path w="1221599" h="304292">
                  <a:moveTo>
                    <a:pt x="0" y="0"/>
                  </a:moveTo>
                  <a:lnTo>
                    <a:pt x="1221599" y="0"/>
                  </a:lnTo>
                  <a:lnTo>
                    <a:pt x="1221599" y="304292"/>
                  </a:lnTo>
                  <a:lnTo>
                    <a:pt x="0" y="304292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21599" cy="35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403780" y="2664722"/>
            <a:ext cx="6688408" cy="51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Proportional Distribution to Schools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66830" y="875698"/>
            <a:ext cx="4155098" cy="75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29"/>
              </a:lnSpc>
            </a:pPr>
            <a:r>
              <a:rPr lang="en-US" sz="5299" b="1">
                <a:solidFill>
                  <a:srgbClr val="095D40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Adjudication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46126" y="1402014"/>
            <a:ext cx="2831864" cy="6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90"/>
              </a:lnSpc>
            </a:pPr>
            <a:r>
              <a:rPr lang="en-US" sz="4900" b="1">
                <a:solidFill>
                  <a:srgbClr val="F9FFED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Previous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31370" y="1369056"/>
            <a:ext cx="2548314" cy="69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90"/>
              </a:lnSpc>
            </a:pPr>
            <a:r>
              <a:rPr lang="en-US" sz="4900" b="1">
                <a:solidFill>
                  <a:srgbClr val="F9FFED"/>
                </a:solidFill>
                <a:latin typeface="Heebo Ultra-Bold"/>
                <a:ea typeface="Heebo Ultra-Bold"/>
                <a:cs typeface="Heebo Ultra-Bold"/>
                <a:sym typeface="Heebo Ultra-Bold"/>
              </a:rPr>
              <a:t>New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0148" y="3581519"/>
            <a:ext cx="7704463" cy="196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Competition Pools of 1,100 - 2,700 students</a:t>
            </a:r>
          </a:p>
          <a:p>
            <a:pPr algn="l">
              <a:lnSpc>
                <a:spcPts val="3926"/>
              </a:lnSpc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Application, Portfolio/Interview, References</a:t>
            </a:r>
          </a:p>
          <a:p>
            <a:pPr algn="l">
              <a:lnSpc>
                <a:spcPts val="3926"/>
              </a:lnSpc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Cadre of Adjudicators</a:t>
            </a:r>
          </a:p>
          <a:p>
            <a:pPr algn="l">
              <a:lnSpc>
                <a:spcPts val="3926"/>
              </a:lnSpc>
              <a:spcBef>
                <a:spcPct val="0"/>
              </a:spcBef>
            </a:pPr>
            <a:endParaRPr lang="en-US" sz="2804" dirty="0">
              <a:solidFill>
                <a:srgbClr val="F9FFE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9" y="2664722"/>
            <a:ext cx="7704463" cy="51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sz="3004" b="1">
                <a:solidFill>
                  <a:srgbClr val="FFFFFF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4 Regional Zones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95752" y="3581519"/>
            <a:ext cx="7704463" cy="147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Schools establish DAS selection process</a:t>
            </a:r>
          </a:p>
          <a:p>
            <a:pPr algn="l">
              <a:lnSpc>
                <a:spcPts val="3926"/>
              </a:lnSpc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Intra school competition pool</a:t>
            </a:r>
          </a:p>
          <a:p>
            <a:pPr algn="l">
              <a:lnSpc>
                <a:spcPts val="3926"/>
              </a:lnSpc>
              <a:spcBef>
                <a:spcPct val="0"/>
              </a:spcBef>
            </a:pPr>
            <a:r>
              <a:rPr lang="en-US" sz="2804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 selection committee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95752" y="6936668"/>
            <a:ext cx="7704463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OUTCOME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73% of schools have confirmed participation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20% of schools no response yet (due Feb. 24)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7% of schools have declined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0148" y="6936668"/>
            <a:ext cx="7704463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2B3825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OUTCOME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20% of schools fared exceptionally well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23% of schools matched proportional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>
                <a:solidFill>
                  <a:srgbClr val="2B382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57% of schools have never had a DAS recipient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555" y="1870364"/>
            <a:ext cx="5519779" cy="6398480"/>
            <a:chOff x="0" y="0"/>
            <a:chExt cx="1453769" cy="16851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3769" cy="1685196"/>
            </a:xfrm>
            <a:custGeom>
              <a:avLst/>
              <a:gdLst/>
              <a:ahLst/>
              <a:cxnLst/>
              <a:rect l="l" t="t" r="r" b="b"/>
              <a:pathLst>
                <a:path w="1453769" h="1685196">
                  <a:moveTo>
                    <a:pt x="0" y="0"/>
                  </a:moveTo>
                  <a:lnTo>
                    <a:pt x="1453769" y="0"/>
                  </a:lnTo>
                  <a:lnTo>
                    <a:pt x="1453769" y="1685196"/>
                  </a:lnTo>
                  <a:lnTo>
                    <a:pt x="0" y="1685196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53769" cy="1732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6419" y="2658989"/>
            <a:ext cx="5218050" cy="4821231"/>
            <a:chOff x="0" y="0"/>
            <a:chExt cx="6957401" cy="6428308"/>
          </a:xfrm>
        </p:grpSpPr>
        <p:sp>
          <p:nvSpPr>
            <p:cNvPr id="6" name="Freeform 6"/>
            <p:cNvSpPr/>
            <p:nvPr/>
          </p:nvSpPr>
          <p:spPr>
            <a:xfrm>
              <a:off x="273327" y="0"/>
              <a:ext cx="6355990" cy="6428308"/>
            </a:xfrm>
            <a:custGeom>
              <a:avLst/>
              <a:gdLst/>
              <a:ahLst/>
              <a:cxnLst/>
              <a:rect l="l" t="t" r="r" b="b"/>
              <a:pathLst>
                <a:path w="6355990" h="6428308">
                  <a:moveTo>
                    <a:pt x="0" y="0"/>
                  </a:moveTo>
                  <a:lnTo>
                    <a:pt x="6355990" y="0"/>
                  </a:lnTo>
                  <a:lnTo>
                    <a:pt x="6355990" y="6428308"/>
                  </a:lnTo>
                  <a:lnTo>
                    <a:pt x="0" y="6428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02551" y="5182835"/>
              <a:ext cx="3610052" cy="971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Applied Design, 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Skills, &amp;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Technologies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95267" y="4160447"/>
              <a:ext cx="1711784" cy="644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Community Service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98278" y="772182"/>
              <a:ext cx="1514325" cy="316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Fine Arts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09925" y="772182"/>
              <a:ext cx="3085963" cy="971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Indigenous 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Languages 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&amp; Culture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7571" y="4160447"/>
              <a:ext cx="1630037" cy="644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International Languages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23972" y="2479322"/>
              <a:ext cx="2633429" cy="644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Physical Activity 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&amp; Health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479322"/>
              <a:ext cx="2666582" cy="644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Technical &amp; </a:t>
              </a:r>
            </a:p>
            <a:p>
              <a:pPr algn="ctr">
                <a:lnSpc>
                  <a:spcPts val="2007"/>
                </a:lnSpc>
                <a:spcBef>
                  <a:spcPct val="0"/>
                </a:spcBef>
              </a:pPr>
              <a:r>
                <a:rPr lang="en-US" sz="1434" b="1">
                  <a:solidFill>
                    <a:srgbClr val="54545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Trades Training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66582" y="2721908"/>
              <a:ext cx="1569481" cy="772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3"/>
                </a:lnSpc>
                <a:spcBef>
                  <a:spcPct val="0"/>
                </a:spcBef>
              </a:pPr>
              <a:r>
                <a:rPr lang="en-US" sz="1659" b="1">
                  <a:solidFill>
                    <a:srgbClr val="2B3825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DAS Categories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54222" y="1871625"/>
            <a:ext cx="11545730" cy="6397219"/>
            <a:chOff x="0" y="0"/>
            <a:chExt cx="3040851" cy="16848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40851" cy="1684864"/>
            </a:xfrm>
            <a:custGeom>
              <a:avLst/>
              <a:gdLst/>
              <a:ahLst/>
              <a:cxnLst/>
              <a:rect l="l" t="t" r="r" b="b"/>
              <a:pathLst>
                <a:path w="3040851" h="1684864">
                  <a:moveTo>
                    <a:pt x="0" y="0"/>
                  </a:moveTo>
                  <a:lnTo>
                    <a:pt x="3040851" y="0"/>
                  </a:lnTo>
                  <a:lnTo>
                    <a:pt x="3040851" y="1684864"/>
                  </a:lnTo>
                  <a:lnTo>
                    <a:pt x="0" y="1684864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040851" cy="1732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90" y="1230358"/>
            <a:ext cx="15637768" cy="808375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6558920" y="7813809"/>
            <a:ext cx="11136335" cy="394312"/>
            <a:chOff x="0" y="0"/>
            <a:chExt cx="2933027" cy="1038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33027" cy="103852"/>
            </a:xfrm>
            <a:custGeom>
              <a:avLst/>
              <a:gdLst/>
              <a:ahLst/>
              <a:cxnLst/>
              <a:rect l="l" t="t" r="r" b="b"/>
              <a:pathLst>
                <a:path w="2933027" h="103852">
                  <a:moveTo>
                    <a:pt x="0" y="0"/>
                  </a:moveTo>
                  <a:lnTo>
                    <a:pt x="2933027" y="0"/>
                  </a:lnTo>
                  <a:lnTo>
                    <a:pt x="2933027" y="103852"/>
                  </a:lnTo>
                  <a:lnTo>
                    <a:pt x="0" y="103852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933027" cy="151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270922" y="609425"/>
            <a:ext cx="6639791" cy="1027439"/>
            <a:chOff x="0" y="0"/>
            <a:chExt cx="1748751" cy="2706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48751" cy="270601"/>
            </a:xfrm>
            <a:custGeom>
              <a:avLst/>
              <a:gdLst/>
              <a:ahLst/>
              <a:cxnLst/>
              <a:rect l="l" t="t" r="r" b="b"/>
              <a:pathLst>
                <a:path w="1748751" h="270601">
                  <a:moveTo>
                    <a:pt x="0" y="0"/>
                  </a:moveTo>
                  <a:lnTo>
                    <a:pt x="1748751" y="0"/>
                  </a:lnTo>
                  <a:lnTo>
                    <a:pt x="1748751" y="270601"/>
                  </a:lnTo>
                  <a:lnTo>
                    <a:pt x="0" y="270601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748751" cy="31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21754" y="7206601"/>
            <a:ext cx="134276" cy="27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34723" y="750366"/>
            <a:ext cx="5724570" cy="53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  <a:spcBef>
                <a:spcPct val="0"/>
              </a:spcBef>
            </a:pPr>
            <a:r>
              <a:rPr lang="en-US" sz="3104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FISA Distribution 10 Years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5555" y="609425"/>
            <a:ext cx="5519779" cy="1027439"/>
            <a:chOff x="0" y="0"/>
            <a:chExt cx="1453769" cy="2706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53769" cy="270601"/>
            </a:xfrm>
            <a:custGeom>
              <a:avLst/>
              <a:gdLst/>
              <a:ahLst/>
              <a:cxnLst/>
              <a:rect l="l" t="t" r="r" b="b"/>
              <a:pathLst>
                <a:path w="1453769" h="270601">
                  <a:moveTo>
                    <a:pt x="0" y="0"/>
                  </a:moveTo>
                  <a:lnTo>
                    <a:pt x="1453769" y="0"/>
                  </a:lnTo>
                  <a:lnTo>
                    <a:pt x="1453769" y="270601"/>
                  </a:lnTo>
                  <a:lnTo>
                    <a:pt x="0" y="270601"/>
                  </a:lnTo>
                  <a:close/>
                </a:path>
              </a:pathLst>
            </a:custGeom>
            <a:solidFill>
              <a:srgbClr val="D3ED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453769" cy="31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6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806254"/>
            <a:ext cx="4461421" cy="53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  <a:spcBef>
                <a:spcPct val="0"/>
              </a:spcBef>
            </a:pPr>
            <a:r>
              <a:rPr lang="en-US" sz="3104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Ministry Categories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6419" y="8734359"/>
            <a:ext cx="16316608" cy="497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Schools may choose to prioritize certain categories when distributing their DAS.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7120" y="2998188"/>
            <a:ext cx="17233802" cy="538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b="1" dirty="0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Applications </a:t>
            </a:r>
            <a:r>
              <a:rPr lang="en-US" sz="3391" b="1" dirty="0">
                <a:solidFill>
                  <a:srgbClr val="FFFF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must include 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a.  A listing of course work and extracurricular activities related to their area of interest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b. A personal statement that describes their achievements.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endParaRPr lang="en-US" sz="3391" dirty="0">
              <a:solidFill>
                <a:srgbClr val="F9FFE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l">
              <a:lnSpc>
                <a:spcPts val="4748"/>
              </a:lnSpc>
              <a:spcBef>
                <a:spcPct val="0"/>
              </a:spcBef>
            </a:pPr>
            <a:endParaRPr lang="en-US" sz="3391" dirty="0">
              <a:solidFill>
                <a:srgbClr val="F9FFE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b="1" dirty="0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School authorities </a:t>
            </a:r>
            <a:r>
              <a:rPr lang="en-US" sz="3391" b="1" dirty="0">
                <a:solidFill>
                  <a:srgbClr val="FFFF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may choose </a:t>
            </a:r>
            <a:r>
              <a:rPr lang="en-US" sz="3391" b="1" dirty="0">
                <a:solidFill>
                  <a:srgbClr val="F9FFED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to include additional requirements such as: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a. Submission of a project/portfolio (electronic or hard copy), display, or video.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b. Participation in an interview, performance, or demonstration.</a:t>
            </a:r>
          </a:p>
          <a:p>
            <a:pPr algn="l">
              <a:lnSpc>
                <a:spcPts val="4748"/>
              </a:lnSpc>
              <a:spcBef>
                <a:spcPct val="0"/>
              </a:spcBef>
            </a:pPr>
            <a:r>
              <a:rPr lang="en-US" sz="3391" dirty="0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c. Submission of reference letters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2178390" y="923925"/>
            <a:ext cx="8861930" cy="183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20"/>
              </a:lnSpc>
            </a:pPr>
            <a:r>
              <a:rPr lang="en-US" sz="5300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School-based </a:t>
            </a:r>
          </a:p>
          <a:p>
            <a:pPr algn="r">
              <a:lnSpc>
                <a:spcPts val="7420"/>
              </a:lnSpc>
              <a:spcBef>
                <a:spcPct val="0"/>
              </a:spcBef>
            </a:pPr>
            <a:r>
              <a:rPr lang="en-US" sz="5300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Application Process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859" y="3204276"/>
            <a:ext cx="5535222" cy="7016268"/>
          </a:xfrm>
          <a:custGeom>
            <a:avLst/>
            <a:gdLst/>
            <a:ahLst/>
            <a:cxnLst/>
            <a:rect l="l" t="t" r="r" b="b"/>
            <a:pathLst>
              <a:path w="5535222" h="7016268">
                <a:moveTo>
                  <a:pt x="0" y="0"/>
                </a:moveTo>
                <a:lnTo>
                  <a:pt x="5535222" y="0"/>
                </a:lnTo>
                <a:lnTo>
                  <a:pt x="5535222" y="7016268"/>
                </a:lnTo>
                <a:lnTo>
                  <a:pt x="0" y="701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91962" y="3204276"/>
            <a:ext cx="5400680" cy="7016268"/>
          </a:xfrm>
          <a:custGeom>
            <a:avLst/>
            <a:gdLst/>
            <a:ahLst/>
            <a:cxnLst/>
            <a:rect l="l" t="t" r="r" b="b"/>
            <a:pathLst>
              <a:path w="5400680" h="7016268">
                <a:moveTo>
                  <a:pt x="0" y="0"/>
                </a:moveTo>
                <a:lnTo>
                  <a:pt x="5400680" y="0"/>
                </a:lnTo>
                <a:lnTo>
                  <a:pt x="5400680" y="7016268"/>
                </a:lnTo>
                <a:lnTo>
                  <a:pt x="0" y="7016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045067" y="3182218"/>
            <a:ext cx="5369879" cy="7038327"/>
          </a:xfrm>
          <a:custGeom>
            <a:avLst/>
            <a:gdLst/>
            <a:ahLst/>
            <a:cxnLst/>
            <a:rect l="l" t="t" r="r" b="b"/>
            <a:pathLst>
              <a:path w="5369879" h="7038327">
                <a:moveTo>
                  <a:pt x="0" y="0"/>
                </a:moveTo>
                <a:lnTo>
                  <a:pt x="5369879" y="0"/>
                </a:lnTo>
                <a:lnTo>
                  <a:pt x="5369879" y="7038326"/>
                </a:lnTo>
                <a:lnTo>
                  <a:pt x="0" y="7038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2178390" y="923925"/>
            <a:ext cx="8861930" cy="183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20"/>
              </a:lnSpc>
            </a:pPr>
            <a:r>
              <a:rPr lang="en-US" sz="5300" b="1" dirty="0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School-based </a:t>
            </a:r>
          </a:p>
          <a:p>
            <a:pPr algn="r">
              <a:lnSpc>
                <a:spcPts val="7420"/>
              </a:lnSpc>
              <a:spcBef>
                <a:spcPct val="0"/>
              </a:spcBef>
            </a:pPr>
            <a:r>
              <a:rPr lang="en-US" sz="5300" b="1" dirty="0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Application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6E870-1EAD-D20F-439B-3E9AB3D8C4C7}"/>
              </a:ext>
            </a:extLst>
          </p:cNvPr>
          <p:cNvSpPr txBox="1"/>
          <p:nvPr/>
        </p:nvSpPr>
        <p:spPr>
          <a:xfrm>
            <a:off x="12193258" y="2019300"/>
            <a:ext cx="507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Application Template will be provided to participating schools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910" y="2071597"/>
            <a:ext cx="17842179" cy="4745403"/>
          </a:xfrm>
          <a:custGeom>
            <a:avLst/>
            <a:gdLst/>
            <a:ahLst/>
            <a:cxnLst/>
            <a:rect l="l" t="t" r="r" b="b"/>
            <a:pathLst>
              <a:path w="17842179" h="4745403">
                <a:moveTo>
                  <a:pt x="0" y="0"/>
                </a:moveTo>
                <a:lnTo>
                  <a:pt x="17842180" y="0"/>
                </a:lnTo>
                <a:lnTo>
                  <a:pt x="17842180" y="4745403"/>
                </a:lnTo>
                <a:lnTo>
                  <a:pt x="0" y="474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1799" y="2565356"/>
            <a:ext cx="3273130" cy="4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Feb. 24th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4895" y="3591343"/>
            <a:ext cx="3273130" cy="82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Last chance to confirm participation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70688" y="2565356"/>
            <a:ext cx="3273130" cy="4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Feb. 28th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08676" y="3172309"/>
            <a:ext cx="2635143" cy="124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FISA will 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send sample application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21339" y="4396673"/>
            <a:ext cx="2209817" cy="208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link to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submit </a:t>
            </a:r>
          </a:p>
          <a:p>
            <a:pPr algn="ctr">
              <a:lnSpc>
                <a:spcPts val="3366"/>
              </a:lnSpc>
            </a:pPr>
            <a:r>
              <a:rPr lang="en-US" sz="2404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conditional winners.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endParaRPr lang="en-US" sz="2404">
              <a:solidFill>
                <a:srgbClr val="F9FFE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31156" y="2565356"/>
            <a:ext cx="3273130" cy="4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F9FFE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March - April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04286" y="2565356"/>
            <a:ext cx="3273130" cy="4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2B38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May 7th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77417" y="2565356"/>
            <a:ext cx="3273130" cy="4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2B38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May 20th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91544" y="3064370"/>
            <a:ext cx="2635143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Schools invite students to apply for a DAS and establish 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26429" y="4679428"/>
            <a:ext cx="2635143" cy="208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>
                <a:solidFill>
                  <a:srgbClr val="F9FFE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selection committee to choose their conditional winners.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74411" y="3200649"/>
            <a:ext cx="2498459" cy="166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>
                <a:solidFill>
                  <a:srgbClr val="2B38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Schools to submit their list of conditional winners to FISA.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08226" y="3064370"/>
            <a:ext cx="2834910" cy="214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404" b="1" dirty="0">
                <a:solidFill>
                  <a:srgbClr val="2B38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FISA will confirm conditional winners with schools and</a:t>
            </a:r>
          </a:p>
          <a:p>
            <a:pPr algn="ctr">
              <a:lnSpc>
                <a:spcPts val="3366"/>
              </a:lnSpc>
              <a:spcBef>
                <a:spcPct val="0"/>
              </a:spcBef>
            </a:pPr>
            <a:endParaRPr lang="en-US" sz="2404" b="1" dirty="0">
              <a:solidFill>
                <a:srgbClr val="2B382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608226" y="4768242"/>
            <a:ext cx="2375463" cy="171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  <a:spcBef>
                <a:spcPct val="0"/>
              </a:spcBef>
            </a:pPr>
            <a:r>
              <a:rPr lang="en-US" sz="2404" b="1" dirty="0">
                <a:solidFill>
                  <a:srgbClr val="2B38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provide instructions on how to redeem vouchers.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499786"/>
            <a:ext cx="17333511" cy="175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200">
                <a:solidFill>
                  <a:srgbClr val="F9FFED"/>
                </a:solidFill>
                <a:latin typeface="Heebo"/>
                <a:ea typeface="Heebo"/>
                <a:cs typeface="Heebo"/>
                <a:sym typeface="Heebo"/>
              </a:rPr>
              <a:t>Schools communicate with to students, staff, and parents. </a:t>
            </a:r>
          </a:p>
          <a:p>
            <a:pPr algn="l">
              <a:lnSpc>
                <a:spcPts val="4620"/>
              </a:lnSpc>
            </a:pPr>
            <a:r>
              <a:rPr lang="en-US" sz="4200">
                <a:solidFill>
                  <a:srgbClr val="F9FFED"/>
                </a:solidFill>
                <a:latin typeface="Heebo"/>
                <a:ea typeface="Heebo"/>
                <a:cs typeface="Heebo"/>
                <a:sym typeface="Heebo"/>
              </a:rPr>
              <a:t>Schools communiate with FISA.</a:t>
            </a:r>
          </a:p>
          <a:p>
            <a:pPr algn="l">
              <a:lnSpc>
                <a:spcPts val="4620"/>
              </a:lnSpc>
            </a:pPr>
            <a:r>
              <a:rPr lang="en-US" sz="4200">
                <a:solidFill>
                  <a:srgbClr val="F9FFED"/>
                </a:solidFill>
                <a:latin typeface="Heebo"/>
                <a:ea typeface="Heebo"/>
                <a:cs typeface="Heebo"/>
                <a:sym typeface="Heebo"/>
              </a:rPr>
              <a:t>FISA communicates with the Ministry.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178390" y="923925"/>
            <a:ext cx="5680635" cy="90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20"/>
              </a:lnSpc>
              <a:spcBef>
                <a:spcPct val="0"/>
              </a:spcBef>
            </a:pPr>
            <a:r>
              <a:rPr lang="en-US" sz="5300" b="1">
                <a:solidFill>
                  <a:srgbClr val="F9FFED"/>
                </a:solidFill>
                <a:latin typeface="Heebo Bold"/>
                <a:ea typeface="Heebo Bold"/>
                <a:cs typeface="Heebo Bold"/>
                <a:sym typeface="Heebo Bold"/>
              </a:rPr>
              <a:t>Timeline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471</Words>
  <Application>Microsoft Macintosh PowerPoint</Application>
  <PresentationFormat>Custom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Heebo Ultra-Bold</vt:lpstr>
      <vt:lpstr>Aileron</vt:lpstr>
      <vt:lpstr>Libre Franklin Bold</vt:lpstr>
      <vt:lpstr>Calibri</vt:lpstr>
      <vt:lpstr>Raleway Bold</vt:lpstr>
      <vt:lpstr>Heebo</vt:lpstr>
      <vt:lpstr>Libre Franklin Medium</vt:lpstr>
      <vt:lpstr>Libre Franklin</vt:lpstr>
      <vt:lpstr>Arial</vt:lpstr>
      <vt:lpstr>Heebo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Info. Session Feb 20, 2025</dc:title>
  <cp:lastModifiedBy>Janet Dhanani</cp:lastModifiedBy>
  <cp:revision>3</cp:revision>
  <dcterms:created xsi:type="dcterms:W3CDTF">2006-08-16T00:00:00Z</dcterms:created>
  <dcterms:modified xsi:type="dcterms:W3CDTF">2025-02-21T06:02:18Z</dcterms:modified>
  <dc:identifier>DAGfnCm9edA</dc:identifier>
</cp:coreProperties>
</file>